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Microsoft_Equation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57" r:id="rId4"/>
    <p:sldId id="270" r:id="rId5"/>
    <p:sldId id="271" r:id="rId6"/>
    <p:sldId id="262" r:id="rId7"/>
    <p:sldId id="265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13" autoAdjust="0"/>
    <p:restoredTop sz="97049" autoAdjust="0"/>
  </p:normalViewPr>
  <p:slideViewPr>
    <p:cSldViewPr snapToGrid="0" snapToObjects="1">
      <p:cViewPr>
        <p:scale>
          <a:sx n="130" d="100"/>
          <a:sy n="130" d="100"/>
        </p:scale>
        <p:origin x="-63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16CFC-E8D6-CE40-A572-DB959D1D7316}" type="datetimeFigureOut">
              <a:rPr lang="en-US" smtClean="0"/>
              <a:t>6/29/12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A8B2B-CDD2-B644-9D4F-78D8DC92D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59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-  Reasoning about data completeness  ( special case of data quality)</a:t>
            </a:r>
          </a:p>
          <a:p>
            <a:r>
              <a:rPr lang="en-US" sz="1200" dirty="0" smtClean="0"/>
              <a:t>-</a:t>
            </a:r>
            <a:r>
              <a:rPr lang="en-US" sz="1200" baseline="0" dirty="0" smtClean="0"/>
              <a:t>  </a:t>
            </a:r>
            <a:r>
              <a:rPr lang="en-US" sz="1200" dirty="0" smtClean="0"/>
              <a:t>Our problem can be seen in the view of other more general problems (query determinacy)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To present an intuition we will simulate information integration scenario. 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Here the table completeness rules can be seen as a mapping rules (of the special format) between complete (ideal) database instance and incomplete (available) database instance. Here do not evaluate query just assert a completeness of this query given “completeness’’ mappings.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EEA75-6EC0-F34E-BCD7-67817EFE33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7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CE40-4F49-4246-B0D5-1C4D477AFA05}" type="datetimeFigureOut">
              <a:rPr lang="en-US" smtClean="0"/>
              <a:t>6/29/12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B511-2C9A-8C49-8779-88FED605A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20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CE40-4F49-4246-B0D5-1C4D477AFA05}" type="datetimeFigureOut">
              <a:rPr lang="en-US" smtClean="0"/>
              <a:t>6/29/12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B511-2C9A-8C49-8779-88FED605A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23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CE40-4F49-4246-B0D5-1C4D477AFA05}" type="datetimeFigureOut">
              <a:rPr lang="en-US" smtClean="0"/>
              <a:t>6/29/12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B511-2C9A-8C49-8779-88FED605A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3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CE40-4F49-4246-B0D5-1C4D477AFA05}" type="datetimeFigureOut">
              <a:rPr lang="en-US" smtClean="0"/>
              <a:t>6/29/12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B511-2C9A-8C49-8779-88FED605A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2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CE40-4F49-4246-B0D5-1C4D477AFA05}" type="datetimeFigureOut">
              <a:rPr lang="en-US" smtClean="0"/>
              <a:t>6/29/12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B511-2C9A-8C49-8779-88FED605A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06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CE40-4F49-4246-B0D5-1C4D477AFA05}" type="datetimeFigureOut">
              <a:rPr lang="en-US" smtClean="0"/>
              <a:t>6/29/12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B511-2C9A-8C49-8779-88FED605A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45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CE40-4F49-4246-B0D5-1C4D477AFA05}" type="datetimeFigureOut">
              <a:rPr lang="en-US" smtClean="0"/>
              <a:t>6/29/12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B511-2C9A-8C49-8779-88FED605A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83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CE40-4F49-4246-B0D5-1C4D477AFA05}" type="datetimeFigureOut">
              <a:rPr lang="en-US" smtClean="0"/>
              <a:t>6/29/12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B511-2C9A-8C49-8779-88FED605A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8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CE40-4F49-4246-B0D5-1C4D477AFA05}" type="datetimeFigureOut">
              <a:rPr lang="en-US" smtClean="0"/>
              <a:t>6/29/12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B511-2C9A-8C49-8779-88FED605A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28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CE40-4F49-4246-B0D5-1C4D477AFA05}" type="datetimeFigureOut">
              <a:rPr lang="en-US" smtClean="0"/>
              <a:t>6/29/12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B511-2C9A-8C49-8779-88FED605A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60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CE40-4F49-4246-B0D5-1C4D477AFA05}" type="datetimeFigureOut">
              <a:rPr lang="en-US" smtClean="0"/>
              <a:t>6/29/12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B511-2C9A-8C49-8779-88FED605A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5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7CE40-4F49-4246-B0D5-1C4D477AFA05}" type="datetimeFigureOut">
              <a:rPr lang="en-US" smtClean="0"/>
              <a:t>6/29/12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FB511-2C9A-8C49-8779-88FED605A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8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gik-demo.inf.unibz.it/test-version-2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1.emf"/><Relationship Id="rId6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415" y="2130425"/>
            <a:ext cx="8962585" cy="1470025"/>
          </a:xfrm>
        </p:spPr>
        <p:txBody>
          <a:bodyPr/>
          <a:lstStyle/>
          <a:p>
            <a:r>
              <a:rPr lang="en-US" dirty="0" smtClean="0"/>
              <a:t>MAGIK: </a:t>
            </a:r>
            <a:br>
              <a:rPr lang="en-US" dirty="0" smtClean="0"/>
            </a:br>
            <a:r>
              <a:rPr lang="en-US" dirty="0" smtClean="0"/>
              <a:t>Managing Completeness of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415" y="3886200"/>
            <a:ext cx="8693952" cy="1752600"/>
          </a:xfrm>
        </p:spPr>
        <p:txBody>
          <a:bodyPr/>
          <a:lstStyle/>
          <a:p>
            <a:r>
              <a:rPr lang="en-US" dirty="0" err="1" smtClean="0"/>
              <a:t>Ognjen</a:t>
            </a:r>
            <a:r>
              <a:rPr lang="en-US" dirty="0" smtClean="0"/>
              <a:t> </a:t>
            </a:r>
            <a:r>
              <a:rPr lang="en-US" dirty="0" err="1" smtClean="0"/>
              <a:t>Savkovic</a:t>
            </a:r>
            <a:endParaRPr lang="en-US" dirty="0" smtClean="0"/>
          </a:p>
          <a:p>
            <a:endParaRPr lang="en-US" dirty="0" smtClean="0"/>
          </a:p>
          <a:p>
            <a:r>
              <a:rPr lang="en-US" sz="2000" dirty="0" smtClean="0"/>
              <a:t>Joint work with Werner Nutt, Sergey </a:t>
            </a:r>
            <a:r>
              <a:rPr lang="en-US" sz="2000" dirty="0" err="1" smtClean="0"/>
              <a:t>Paramonov</a:t>
            </a:r>
            <a:r>
              <a:rPr lang="en-US" sz="2000" dirty="0"/>
              <a:t> </a:t>
            </a:r>
            <a:r>
              <a:rPr lang="en-US" sz="2000" dirty="0" smtClean="0"/>
              <a:t>and </a:t>
            </a:r>
            <a:r>
              <a:rPr lang="en-US" sz="2000" dirty="0" err="1" smtClean="0"/>
              <a:t>Mirza</a:t>
            </a:r>
            <a:r>
              <a:rPr lang="en-US" sz="2000" dirty="0" smtClean="0"/>
              <a:t> </a:t>
            </a:r>
            <a:r>
              <a:rPr lang="en-US" sz="2000" dirty="0" err="1" smtClean="0"/>
              <a:t>Pramita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7916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38" y="251122"/>
            <a:ext cx="8229600" cy="36030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System Architecture</a:t>
            </a:r>
            <a:endParaRPr lang="en-US" dirty="0"/>
          </a:p>
        </p:txBody>
      </p:sp>
      <p:pic>
        <p:nvPicPr>
          <p:cNvPr id="6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271" y="4336772"/>
            <a:ext cx="12160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62"/>
          <p:cNvSpPr/>
          <p:nvPr/>
        </p:nvSpPr>
        <p:spPr>
          <a:xfrm>
            <a:off x="677683" y="1634847"/>
            <a:ext cx="2435225" cy="3827463"/>
          </a:xfrm>
          <a:prstGeom prst="rect">
            <a:avLst/>
          </a:prstGeom>
          <a:noFill/>
          <a:ln w="19050" cap="sq" cmpd="sng">
            <a:prstDash val="sysDot"/>
            <a:round/>
          </a:ln>
          <a:effectLst>
            <a:outerShdw blurRad="31750" dist="50800" dir="2700000" sx="98000" sy="98000" algn="tl" rotWithShape="0">
              <a:scrgbClr r="0" g="0" b="0">
                <a:alpha val="53000"/>
              </a:sc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53736">
              <a:defRPr/>
            </a:pP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3790771" y="1636435"/>
            <a:ext cx="2078037" cy="3128962"/>
          </a:xfrm>
          <a:prstGeom prst="rect">
            <a:avLst/>
          </a:prstGeom>
          <a:noFill/>
          <a:ln w="19050" cmpd="sng">
            <a:prstDash val="sysDot"/>
            <a:round/>
          </a:ln>
          <a:effectLst>
            <a:outerShdw blurRad="31750" dist="50800" dir="2700000" sx="98000" sy="98000" algn="tl" rotWithShape="0">
              <a:scrgbClr r="0" g="0" b="0">
                <a:alpha val="53000"/>
              </a:sc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53736"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3790771" y="5038447"/>
            <a:ext cx="2078037" cy="407988"/>
          </a:xfrm>
          <a:prstGeom prst="rect">
            <a:avLst/>
          </a:prstGeom>
          <a:noFill/>
          <a:ln w="19050" cmpd="sng">
            <a:prstDash val="sysDot"/>
            <a:round/>
          </a:ln>
          <a:effectLst>
            <a:outerShdw blurRad="31750" dist="50800" dir="2700000" sx="98000" sy="98000" algn="tl" rotWithShape="0">
              <a:scrgbClr r="0" g="0" b="0">
                <a:alpha val="53000"/>
              </a:sc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53736">
              <a:defRPr/>
            </a:pPr>
            <a:endParaRPr lang="en-US"/>
          </a:p>
        </p:txBody>
      </p:sp>
      <p:sp>
        <p:nvSpPr>
          <p:cNvPr id="66" name="TextBox 2"/>
          <p:cNvSpPr txBox="1">
            <a:spLocks noChangeArrowheads="1"/>
          </p:cNvSpPr>
          <p:nvPr/>
        </p:nvSpPr>
        <p:spPr bwMode="auto">
          <a:xfrm>
            <a:off x="885646" y="1628497"/>
            <a:ext cx="1978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Interface layer</a:t>
            </a:r>
          </a:p>
        </p:txBody>
      </p:sp>
      <p:sp>
        <p:nvSpPr>
          <p:cNvPr id="67" name="TextBox 72"/>
          <p:cNvSpPr txBox="1">
            <a:spLocks noChangeArrowheads="1"/>
          </p:cNvSpPr>
          <p:nvPr/>
        </p:nvSpPr>
        <p:spPr bwMode="auto">
          <a:xfrm>
            <a:off x="3779658" y="1636435"/>
            <a:ext cx="1978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Reasoning layer</a:t>
            </a:r>
          </a:p>
        </p:txBody>
      </p:sp>
      <p:sp>
        <p:nvSpPr>
          <p:cNvPr id="68" name="TextBox 73"/>
          <p:cNvSpPr txBox="1">
            <a:spLocks noChangeArrowheads="1"/>
          </p:cNvSpPr>
          <p:nvPr/>
        </p:nvSpPr>
        <p:spPr bwMode="auto">
          <a:xfrm>
            <a:off x="6581596" y="5108297"/>
            <a:ext cx="1335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Database</a:t>
            </a:r>
          </a:p>
        </p:txBody>
      </p:sp>
      <p:sp>
        <p:nvSpPr>
          <p:cNvPr id="69" name="TextBox 77"/>
          <p:cNvSpPr txBox="1">
            <a:spLocks noChangeArrowheads="1"/>
          </p:cNvSpPr>
          <p:nvPr/>
        </p:nvSpPr>
        <p:spPr bwMode="auto">
          <a:xfrm>
            <a:off x="4317821" y="5074960"/>
            <a:ext cx="1344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/>
              <a:t>DLV engine</a:t>
            </a:r>
          </a:p>
        </p:txBody>
      </p:sp>
      <p:pic>
        <p:nvPicPr>
          <p:cNvPr id="70" name="Picture 9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946" y="5082897"/>
            <a:ext cx="3429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71" name="Rectangle 70"/>
          <p:cNvSpPr/>
          <p:nvPr/>
        </p:nvSpPr>
        <p:spPr>
          <a:xfrm>
            <a:off x="3920946" y="3655735"/>
            <a:ext cx="865187" cy="830262"/>
          </a:xfrm>
          <a:prstGeom prst="rect">
            <a:avLst/>
          </a:prstGeom>
          <a:effectLst>
            <a:outerShdw blurRad="40000" dist="20000" dir="5400000" sx="104000" sy="104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53736">
              <a:defRPr/>
            </a:pPr>
            <a:endParaRPr lang="en-US"/>
          </a:p>
        </p:txBody>
      </p:sp>
      <p:sp>
        <p:nvSpPr>
          <p:cNvPr id="72" name="TextBox 115"/>
          <p:cNvSpPr txBox="1">
            <a:spLocks noChangeArrowheads="1"/>
          </p:cNvSpPr>
          <p:nvPr/>
        </p:nvSpPr>
        <p:spPr bwMode="auto">
          <a:xfrm>
            <a:off x="3873321" y="3663672"/>
            <a:ext cx="958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Analyzing returned answer set programs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753883" y="2099985"/>
            <a:ext cx="2249488" cy="163671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3736">
              <a:defRPr/>
            </a:pPr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53883" y="3809722"/>
            <a:ext cx="2239963" cy="159702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3736">
              <a:defRPr/>
            </a:pPr>
            <a:endParaRPr lang="en-US"/>
          </a:p>
        </p:txBody>
      </p:sp>
      <p:sp>
        <p:nvSpPr>
          <p:cNvPr id="75" name="Right Arrow 74"/>
          <p:cNvSpPr/>
          <p:nvPr/>
        </p:nvSpPr>
        <p:spPr>
          <a:xfrm>
            <a:off x="3185933" y="2300010"/>
            <a:ext cx="547688" cy="765175"/>
          </a:xfrm>
          <a:prstGeom prst="rightArrow">
            <a:avLst/>
          </a:prstGeom>
          <a:noFill/>
          <a:ln w="12700" cap="rnd" cmpd="sng">
            <a:solidFill>
              <a:schemeClr val="tx1"/>
            </a:solidFill>
          </a:ln>
          <a:effectLst>
            <a:outerShdw blurRad="50800" dist="38100" dir="2700000" sx="89000" sy="89000" algn="tl" rotWithShape="0">
              <a:scrgbClr r="0" g="0" b="0">
                <a:alpha val="43000"/>
              </a:sc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3736">
              <a:defRPr/>
            </a:pPr>
            <a:endParaRPr lang="en-US"/>
          </a:p>
        </p:txBody>
      </p:sp>
      <p:sp>
        <p:nvSpPr>
          <p:cNvPr id="76" name="TextBox 127"/>
          <p:cNvSpPr txBox="1">
            <a:spLocks noChangeArrowheads="1"/>
          </p:cNvSpPr>
          <p:nvPr/>
        </p:nvSpPr>
        <p:spPr bwMode="auto">
          <a:xfrm>
            <a:off x="2958921" y="2530197"/>
            <a:ext cx="912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Input</a:t>
            </a:r>
          </a:p>
        </p:txBody>
      </p:sp>
      <p:sp>
        <p:nvSpPr>
          <p:cNvPr id="77" name="Right Arrow 76"/>
          <p:cNvSpPr/>
          <p:nvPr/>
        </p:nvSpPr>
        <p:spPr>
          <a:xfrm rot="10800000">
            <a:off x="3131958" y="3979585"/>
            <a:ext cx="592138" cy="736600"/>
          </a:xfrm>
          <a:prstGeom prst="rightArrow">
            <a:avLst/>
          </a:prstGeom>
          <a:noFill/>
          <a:ln w="12700" cap="rnd" cmpd="sng">
            <a:solidFill>
              <a:schemeClr val="tx1"/>
            </a:solidFill>
          </a:ln>
          <a:effectLst>
            <a:outerShdw blurRad="50800" dist="38100" dir="2700000" sx="89000" sy="89000" algn="tl" rotWithShape="0">
              <a:scrgbClr r="0" g="0" b="0">
                <a:alpha val="43000"/>
              </a:sc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3736">
              <a:defRPr/>
            </a:pPr>
            <a:endParaRPr lang="en-US"/>
          </a:p>
        </p:txBody>
      </p:sp>
      <p:sp>
        <p:nvSpPr>
          <p:cNvPr id="78" name="TextBox 127"/>
          <p:cNvSpPr txBox="1">
            <a:spLocks noChangeArrowheads="1"/>
          </p:cNvSpPr>
          <p:nvPr/>
        </p:nvSpPr>
        <p:spPr bwMode="auto">
          <a:xfrm>
            <a:off x="3112908" y="4185960"/>
            <a:ext cx="6905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Output</a:t>
            </a:r>
          </a:p>
        </p:txBody>
      </p:sp>
      <p:sp useBgFill="1">
        <p:nvSpPr>
          <p:cNvPr id="79" name="Rectangle 78"/>
          <p:cNvSpPr/>
          <p:nvPr/>
        </p:nvSpPr>
        <p:spPr>
          <a:xfrm>
            <a:off x="3920946" y="2099985"/>
            <a:ext cx="1847850" cy="1027112"/>
          </a:xfrm>
          <a:prstGeom prst="rect">
            <a:avLst/>
          </a:prstGeom>
          <a:effectLst>
            <a:outerShdw blurRad="40000" dist="20000" dir="5400000" sx="104000" sy="104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53736">
              <a:defRPr/>
            </a:pPr>
            <a:endParaRPr lang="en-US"/>
          </a:p>
        </p:txBody>
      </p:sp>
      <p:sp>
        <p:nvSpPr>
          <p:cNvPr id="80" name="TextBox 115"/>
          <p:cNvSpPr txBox="1">
            <a:spLocks noChangeArrowheads="1"/>
          </p:cNvSpPr>
          <p:nvPr/>
        </p:nvSpPr>
        <p:spPr bwMode="auto">
          <a:xfrm>
            <a:off x="4149546" y="2322235"/>
            <a:ext cx="13160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/>
              <a:t>MAGIK business logic</a:t>
            </a:r>
          </a:p>
        </p:txBody>
      </p:sp>
      <p:sp useBgFill="1">
        <p:nvSpPr>
          <p:cNvPr id="81" name="Rectangle 80"/>
          <p:cNvSpPr/>
          <p:nvPr/>
        </p:nvSpPr>
        <p:spPr>
          <a:xfrm>
            <a:off x="4905196" y="3655735"/>
            <a:ext cx="863600" cy="830262"/>
          </a:xfrm>
          <a:prstGeom prst="rect">
            <a:avLst/>
          </a:prstGeom>
          <a:effectLst>
            <a:outerShdw blurRad="40000" dist="20000" dir="5400000" sx="104000" sy="104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53736">
              <a:defRPr/>
            </a:pPr>
            <a:endParaRPr lang="en-US"/>
          </a:p>
        </p:txBody>
      </p:sp>
      <p:sp>
        <p:nvSpPr>
          <p:cNvPr id="82" name="TextBox 115"/>
          <p:cNvSpPr txBox="1">
            <a:spLocks noChangeArrowheads="1"/>
          </p:cNvSpPr>
          <p:nvPr/>
        </p:nvSpPr>
        <p:spPr bwMode="auto">
          <a:xfrm>
            <a:off x="4806771" y="3809722"/>
            <a:ext cx="1062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TC-QC Encoder</a:t>
            </a:r>
          </a:p>
        </p:txBody>
      </p:sp>
      <p:sp>
        <p:nvSpPr>
          <p:cNvPr id="83" name="Right Arrow 82"/>
          <p:cNvSpPr/>
          <p:nvPr/>
        </p:nvSpPr>
        <p:spPr>
          <a:xfrm rot="5400000">
            <a:off x="5082203" y="4447103"/>
            <a:ext cx="468312" cy="625475"/>
          </a:xfrm>
          <a:prstGeom prst="rightArrow">
            <a:avLst/>
          </a:prstGeom>
          <a:solidFill>
            <a:schemeClr val="bg1">
              <a:lumMod val="95000"/>
              <a:alpha val="80000"/>
            </a:schemeClr>
          </a:solidFill>
          <a:ln w="12700" cap="rnd" cmpd="sng">
            <a:solidFill>
              <a:schemeClr val="tx1"/>
            </a:solidFill>
          </a:ln>
          <a:effectLst>
            <a:outerShdw blurRad="50800" dist="38100" dir="2700000" sx="89000" sy="89000" algn="tl" rotWithShape="0">
              <a:scrgbClr r="0" g="0" b="0">
                <a:alpha val="43000"/>
              </a:sc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3736">
              <a:defRPr/>
            </a:pPr>
            <a:r>
              <a:rPr lang="en-US" dirty="0"/>
              <a:t> </a:t>
            </a:r>
          </a:p>
        </p:txBody>
      </p:sp>
      <p:sp>
        <p:nvSpPr>
          <p:cNvPr id="84" name="Right Arrow 83"/>
          <p:cNvSpPr/>
          <p:nvPr/>
        </p:nvSpPr>
        <p:spPr>
          <a:xfrm rot="5400000">
            <a:off x="5082203" y="3078678"/>
            <a:ext cx="468312" cy="625475"/>
          </a:xfrm>
          <a:prstGeom prst="rightArrow">
            <a:avLst/>
          </a:prstGeom>
          <a:noFill/>
          <a:ln w="12700" cap="rnd" cmpd="sng">
            <a:solidFill>
              <a:schemeClr val="tx1"/>
            </a:solidFill>
          </a:ln>
          <a:effectLst>
            <a:outerShdw blurRad="50800" dist="38100" dir="2700000" sx="89000" sy="89000" algn="tl" rotWithShape="0">
              <a:scrgbClr r="0" g="0" b="0">
                <a:alpha val="43000"/>
              </a:sc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3736">
              <a:defRPr/>
            </a:pPr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1057096" y="2860397"/>
            <a:ext cx="1671637" cy="2667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53736">
              <a:defRPr/>
            </a:pPr>
            <a:endParaRPr lang="en-US"/>
          </a:p>
        </p:txBody>
      </p:sp>
      <p:sp>
        <p:nvSpPr>
          <p:cNvPr id="86" name="TextBox 100"/>
          <p:cNvSpPr txBox="1">
            <a:spLocks noChangeArrowheads="1"/>
          </p:cNvSpPr>
          <p:nvPr/>
        </p:nvSpPr>
        <p:spPr bwMode="auto">
          <a:xfrm>
            <a:off x="1493658" y="2841347"/>
            <a:ext cx="11382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TC-statements</a:t>
            </a:r>
          </a:p>
        </p:txBody>
      </p:sp>
      <p:pic>
        <p:nvPicPr>
          <p:cNvPr id="87" name="Picture 1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296" y="2868335"/>
            <a:ext cx="258762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Rectangle 87"/>
          <p:cNvSpPr/>
          <p:nvPr/>
        </p:nvSpPr>
        <p:spPr>
          <a:xfrm>
            <a:off x="1041221" y="2433360"/>
            <a:ext cx="1687512" cy="27622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53736">
              <a:defRPr/>
            </a:pPr>
            <a:endParaRPr lang="en-US"/>
          </a:p>
        </p:txBody>
      </p:sp>
      <p:sp>
        <p:nvSpPr>
          <p:cNvPr id="89" name="TextBox 97"/>
          <p:cNvSpPr txBox="1">
            <a:spLocks noChangeArrowheads="1"/>
          </p:cNvSpPr>
          <p:nvPr/>
        </p:nvSpPr>
        <p:spPr bwMode="auto">
          <a:xfrm>
            <a:off x="1363483" y="2414310"/>
            <a:ext cx="1428750" cy="2778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353736" eaLnBrk="1" hangingPunct="1">
              <a:defRPr/>
            </a:pPr>
            <a:r>
              <a:rPr lang="en-US" sz="1200" dirty="0" smtClean="0"/>
              <a:t>Schema constraints</a:t>
            </a:r>
          </a:p>
        </p:txBody>
      </p:sp>
      <p:pic>
        <p:nvPicPr>
          <p:cNvPr id="90" name="Picture 10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633" y="2452410"/>
            <a:ext cx="19526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Rectangle 90"/>
          <p:cNvSpPr/>
          <p:nvPr/>
        </p:nvSpPr>
        <p:spPr>
          <a:xfrm>
            <a:off x="1057096" y="3281085"/>
            <a:ext cx="1671637" cy="2508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53736">
              <a:defRPr/>
            </a:pPr>
            <a:endParaRPr lang="en-US"/>
          </a:p>
        </p:txBody>
      </p:sp>
      <p:sp>
        <p:nvSpPr>
          <p:cNvPr id="92" name="TextBox 100"/>
          <p:cNvSpPr txBox="1">
            <a:spLocks noChangeArrowheads="1"/>
          </p:cNvSpPr>
          <p:nvPr/>
        </p:nvSpPr>
        <p:spPr bwMode="auto">
          <a:xfrm>
            <a:off x="1622246" y="3258860"/>
            <a:ext cx="939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SQL query</a:t>
            </a:r>
          </a:p>
        </p:txBody>
      </p:sp>
      <p:pic>
        <p:nvPicPr>
          <p:cNvPr id="93" name="Picture 10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46" y="3281085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Rectangle 93"/>
          <p:cNvSpPr/>
          <p:nvPr/>
        </p:nvSpPr>
        <p:spPr>
          <a:xfrm>
            <a:off x="817383" y="4838422"/>
            <a:ext cx="2108200" cy="46037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53736">
              <a:defRPr/>
            </a:pPr>
            <a:endParaRPr lang="en-US"/>
          </a:p>
        </p:txBody>
      </p:sp>
      <p:sp>
        <p:nvSpPr>
          <p:cNvPr id="95" name="TextBox 100"/>
          <p:cNvSpPr txBox="1">
            <a:spLocks noChangeArrowheads="1"/>
          </p:cNvSpPr>
          <p:nvPr/>
        </p:nvSpPr>
        <p:spPr bwMode="auto">
          <a:xfrm>
            <a:off x="1334908" y="4830485"/>
            <a:ext cx="1562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Minimal set of incomplete tables</a:t>
            </a:r>
          </a:p>
        </p:txBody>
      </p:sp>
      <p:pic>
        <p:nvPicPr>
          <p:cNvPr id="96" name="Picture 101"/>
          <p:cNvPicPr>
            <a:picLocks noChangeAspect="1"/>
          </p:cNvPicPr>
          <p:nvPr/>
        </p:nvPicPr>
        <p:blipFill>
          <a:blip r:embed="rId7">
            <a:alphaModFix amt="8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08" y="4884460"/>
            <a:ext cx="4127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01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Rectangle 96"/>
          <p:cNvSpPr/>
          <p:nvPr/>
        </p:nvSpPr>
        <p:spPr>
          <a:xfrm>
            <a:off x="841196" y="4165322"/>
            <a:ext cx="2090737" cy="52228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53736">
              <a:defRPr/>
            </a:pPr>
            <a:endParaRPr lang="en-US"/>
          </a:p>
        </p:txBody>
      </p:sp>
      <p:sp>
        <p:nvSpPr>
          <p:cNvPr id="98" name="TextBox 100"/>
          <p:cNvSpPr txBox="1">
            <a:spLocks noChangeArrowheads="1"/>
          </p:cNvSpPr>
          <p:nvPr/>
        </p:nvSpPr>
        <p:spPr bwMode="auto">
          <a:xfrm>
            <a:off x="1109483" y="4160560"/>
            <a:ext cx="1374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/>
              <a:t>Query answer and query completeness</a:t>
            </a:r>
          </a:p>
        </p:txBody>
      </p:sp>
      <p:pic>
        <p:nvPicPr>
          <p:cNvPr id="99" name="Picture 3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08" y="4244697"/>
            <a:ext cx="3270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3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846" y="4208185"/>
            <a:ext cx="249237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1" name="Straight Connector 100"/>
          <p:cNvCxnSpPr/>
          <p:nvPr/>
        </p:nvCxnSpPr>
        <p:spPr>
          <a:xfrm flipV="1">
            <a:off x="2484258" y="4306610"/>
            <a:ext cx="268288" cy="263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" name="Picture 3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308" y="4414560"/>
            <a:ext cx="25241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Rectangle 102"/>
          <p:cNvSpPr/>
          <p:nvPr/>
        </p:nvSpPr>
        <p:spPr>
          <a:xfrm>
            <a:off x="6445071" y="1633260"/>
            <a:ext cx="1558925" cy="3813175"/>
          </a:xfrm>
          <a:prstGeom prst="rect">
            <a:avLst/>
          </a:prstGeom>
          <a:noFill/>
          <a:ln w="19050" cmpd="sng">
            <a:prstDash val="sysDot"/>
            <a:round/>
          </a:ln>
          <a:effectLst>
            <a:outerShdw blurRad="31750" dist="50800" dir="2700000" sx="98000" sy="98000" algn="tl" rotWithShape="0">
              <a:scrgbClr r="0" g="0" b="0">
                <a:alpha val="53000"/>
              </a:sc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53736">
              <a:defRPr/>
            </a:pPr>
            <a:endParaRPr lang="en-US"/>
          </a:p>
        </p:txBody>
      </p:sp>
      <p:sp>
        <p:nvSpPr>
          <p:cNvPr id="104" name="TextBox 72"/>
          <p:cNvSpPr txBox="1">
            <a:spLocks noChangeArrowheads="1"/>
          </p:cNvSpPr>
          <p:nvPr/>
        </p:nvSpPr>
        <p:spPr bwMode="auto">
          <a:xfrm>
            <a:off x="6414908" y="1633260"/>
            <a:ext cx="1552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Data layer</a:t>
            </a:r>
          </a:p>
        </p:txBody>
      </p:sp>
      <p:sp useBgFill="1">
        <p:nvSpPr>
          <p:cNvPr id="105" name="Rectangle 104"/>
          <p:cNvSpPr/>
          <p:nvPr/>
        </p:nvSpPr>
        <p:spPr>
          <a:xfrm>
            <a:off x="6581596" y="2146022"/>
            <a:ext cx="1282700" cy="784225"/>
          </a:xfrm>
          <a:prstGeom prst="rect">
            <a:avLst/>
          </a:prstGeom>
          <a:effectLst>
            <a:outerShdw blurRad="40000" dist="20000" dir="5400000" sx="104000" sy="104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53736">
              <a:defRPr/>
            </a:pPr>
            <a:endParaRPr lang="en-US"/>
          </a:p>
        </p:txBody>
      </p:sp>
      <p:sp>
        <p:nvSpPr>
          <p:cNvPr id="106" name="Right Arrow 105"/>
          <p:cNvSpPr/>
          <p:nvPr/>
        </p:nvSpPr>
        <p:spPr>
          <a:xfrm rot="16200000">
            <a:off x="4193996" y="3076297"/>
            <a:ext cx="466725" cy="625475"/>
          </a:xfrm>
          <a:prstGeom prst="rightArrow">
            <a:avLst/>
          </a:prstGeom>
          <a:noFill/>
          <a:ln w="12700" cap="rnd" cmpd="sng">
            <a:solidFill>
              <a:schemeClr val="tx1"/>
            </a:solidFill>
          </a:ln>
          <a:effectLst>
            <a:outerShdw blurRad="50800" dist="38100" dir="2700000" sx="89000" sy="89000" algn="tl" rotWithShape="0">
              <a:scrgbClr r="0" g="0" b="0">
                <a:alpha val="43000"/>
              </a:sc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3736">
              <a:defRPr/>
            </a:pPr>
            <a:endParaRPr lang="en-US"/>
          </a:p>
        </p:txBody>
      </p:sp>
      <p:sp>
        <p:nvSpPr>
          <p:cNvPr id="107" name="Right Arrow 106"/>
          <p:cNvSpPr/>
          <p:nvPr/>
        </p:nvSpPr>
        <p:spPr>
          <a:xfrm rot="10800000">
            <a:off x="5895796" y="2628622"/>
            <a:ext cx="481012" cy="436563"/>
          </a:xfrm>
          <a:prstGeom prst="rightArrow">
            <a:avLst/>
          </a:prstGeom>
          <a:noFill/>
          <a:ln w="12700" cap="rnd" cmpd="sng">
            <a:solidFill>
              <a:schemeClr val="tx1"/>
            </a:solidFill>
          </a:ln>
          <a:effectLst>
            <a:outerShdw blurRad="50800" dist="38100" dir="2700000" sx="89000" sy="89000" algn="tl" rotWithShape="0">
              <a:scrgbClr r="0" g="0" b="0">
                <a:alpha val="43000"/>
              </a:sc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3736">
              <a:defRPr/>
            </a:pPr>
            <a:endParaRPr lang="en-US"/>
          </a:p>
        </p:txBody>
      </p:sp>
      <p:sp>
        <p:nvSpPr>
          <p:cNvPr id="108" name="Right Arrow 107"/>
          <p:cNvSpPr/>
          <p:nvPr/>
        </p:nvSpPr>
        <p:spPr>
          <a:xfrm>
            <a:off x="5910083" y="2136497"/>
            <a:ext cx="512763" cy="450850"/>
          </a:xfrm>
          <a:prstGeom prst="rightArrow">
            <a:avLst/>
          </a:prstGeom>
          <a:noFill/>
          <a:ln w="12700" cap="rnd" cmpd="sng">
            <a:solidFill>
              <a:schemeClr val="tx1"/>
            </a:solidFill>
          </a:ln>
          <a:effectLst>
            <a:outerShdw blurRad="50800" dist="38100" dir="2700000" sx="89000" sy="89000" algn="tl" rotWithShape="0">
              <a:scrgbClr r="0" g="0" b="0">
                <a:alpha val="43000"/>
              </a:sc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3736">
              <a:defRPr/>
            </a:pPr>
            <a:endParaRPr lang="en-US"/>
          </a:p>
        </p:txBody>
      </p:sp>
      <p:sp>
        <p:nvSpPr>
          <p:cNvPr id="109" name="Up-Down Arrow 108"/>
          <p:cNvSpPr/>
          <p:nvPr/>
        </p:nvSpPr>
        <p:spPr>
          <a:xfrm>
            <a:off x="6633983" y="2958822"/>
            <a:ext cx="392113" cy="1325563"/>
          </a:xfrm>
          <a:prstGeom prst="upDownArrow">
            <a:avLst>
              <a:gd name="adj1" fmla="val 73959"/>
              <a:gd name="adj2" fmla="val 40228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3736">
              <a:defRPr/>
            </a:pPr>
            <a:endParaRPr lang="en-US"/>
          </a:p>
        </p:txBody>
      </p:sp>
      <p:sp>
        <p:nvSpPr>
          <p:cNvPr id="110" name="TextBox 115"/>
          <p:cNvSpPr txBox="1">
            <a:spLocks noChangeArrowheads="1"/>
          </p:cNvSpPr>
          <p:nvPr/>
        </p:nvSpPr>
        <p:spPr bwMode="auto">
          <a:xfrm>
            <a:off x="6581596" y="2111097"/>
            <a:ext cx="1282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/>
              <a:t>SQL Queries, Schemas constr.,</a:t>
            </a:r>
          </a:p>
          <a:p>
            <a:pPr algn="ctr" eaLnBrk="1" hangingPunct="1"/>
            <a:r>
              <a:rPr lang="en-US" sz="1100"/>
              <a:t>and TC-statements as Java Objects</a:t>
            </a:r>
          </a:p>
        </p:txBody>
      </p:sp>
      <p:sp>
        <p:nvSpPr>
          <p:cNvPr id="111" name="TextBox 115"/>
          <p:cNvSpPr txBox="1">
            <a:spLocks noChangeArrowheads="1"/>
          </p:cNvSpPr>
          <p:nvPr/>
        </p:nvSpPr>
        <p:spPr bwMode="auto">
          <a:xfrm rot="16200000">
            <a:off x="6029940" y="3494603"/>
            <a:ext cx="15621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 dirty="0"/>
              <a:t>Store/Load Java Obj.</a:t>
            </a:r>
          </a:p>
        </p:txBody>
      </p:sp>
      <p:sp>
        <p:nvSpPr>
          <p:cNvPr id="112" name="TextBox 115"/>
          <p:cNvSpPr txBox="1">
            <a:spLocks noChangeArrowheads="1"/>
          </p:cNvSpPr>
          <p:nvPr/>
        </p:nvSpPr>
        <p:spPr bwMode="auto">
          <a:xfrm rot="16200000">
            <a:off x="6555402" y="3516828"/>
            <a:ext cx="13779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/>
              <a:t>Evaluate SQL query</a:t>
            </a:r>
          </a:p>
        </p:txBody>
      </p:sp>
      <p:sp>
        <p:nvSpPr>
          <p:cNvPr id="113" name="TextBox 115"/>
          <p:cNvSpPr txBox="1">
            <a:spLocks noChangeArrowheads="1"/>
          </p:cNvSpPr>
          <p:nvPr/>
        </p:nvSpPr>
        <p:spPr bwMode="auto">
          <a:xfrm rot="16200000">
            <a:off x="7018158" y="3489047"/>
            <a:ext cx="1309688" cy="2619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353736" eaLnBrk="1" hangingPunct="1">
              <a:defRPr/>
            </a:pPr>
            <a:r>
              <a:rPr lang="en-US" sz="1100" dirty="0" smtClean="0"/>
              <a:t>Read DB schema</a:t>
            </a:r>
          </a:p>
        </p:txBody>
      </p:sp>
      <p:sp>
        <p:nvSpPr>
          <p:cNvPr id="114" name="Up-Down Arrow 113"/>
          <p:cNvSpPr/>
          <p:nvPr/>
        </p:nvSpPr>
        <p:spPr>
          <a:xfrm>
            <a:off x="7064196" y="2965172"/>
            <a:ext cx="392112" cy="1325563"/>
          </a:xfrm>
          <a:prstGeom prst="upDownArrow">
            <a:avLst>
              <a:gd name="adj1" fmla="val 76985"/>
              <a:gd name="adj2" fmla="val 40228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3736">
              <a:defRPr/>
            </a:pPr>
            <a:endParaRPr lang="en-US"/>
          </a:p>
        </p:txBody>
      </p:sp>
      <p:sp>
        <p:nvSpPr>
          <p:cNvPr id="115" name="Up-Down Arrow 114"/>
          <p:cNvSpPr/>
          <p:nvPr/>
        </p:nvSpPr>
        <p:spPr>
          <a:xfrm>
            <a:off x="7486471" y="2963585"/>
            <a:ext cx="390525" cy="1325562"/>
          </a:xfrm>
          <a:prstGeom prst="upDownArrow">
            <a:avLst>
              <a:gd name="adj1" fmla="val 72477"/>
              <a:gd name="adj2" fmla="val 40228"/>
            </a:avLst>
          </a:prstGeom>
          <a:noFill/>
          <a:ln>
            <a:solidFill>
              <a:schemeClr val="tx1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3736">
              <a:defRPr/>
            </a:pPr>
            <a:endParaRPr lang="en-US"/>
          </a:p>
        </p:txBody>
      </p: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1090433" y="3814485"/>
            <a:ext cx="1547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Output interface</a:t>
            </a:r>
          </a:p>
        </p:txBody>
      </p:sp>
      <p:sp>
        <p:nvSpPr>
          <p:cNvPr id="117" name="TextBox 115"/>
          <p:cNvSpPr txBox="1">
            <a:spLocks noChangeArrowheads="1"/>
          </p:cNvSpPr>
          <p:nvPr/>
        </p:nvSpPr>
        <p:spPr bwMode="auto">
          <a:xfrm>
            <a:off x="1004708" y="2087285"/>
            <a:ext cx="1670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Input  interface</a:t>
            </a:r>
          </a:p>
        </p:txBody>
      </p:sp>
      <p:sp>
        <p:nvSpPr>
          <p:cNvPr id="118" name="Right Arrow 117"/>
          <p:cNvSpPr/>
          <p:nvPr/>
        </p:nvSpPr>
        <p:spPr>
          <a:xfrm rot="16200000">
            <a:off x="4193996" y="4438372"/>
            <a:ext cx="466725" cy="625475"/>
          </a:xfrm>
          <a:prstGeom prst="rightArrow">
            <a:avLst/>
          </a:prstGeom>
          <a:solidFill>
            <a:schemeClr val="bg1">
              <a:lumMod val="95000"/>
              <a:alpha val="80000"/>
            </a:schemeClr>
          </a:solidFill>
          <a:ln w="12700" cap="rnd" cmpd="sng">
            <a:solidFill>
              <a:schemeClr val="tx1"/>
            </a:solidFill>
          </a:ln>
          <a:effectLst>
            <a:outerShdw blurRad="50800" dist="38100" dir="2700000" sx="89000" sy="89000" algn="tl" rotWithShape="0">
              <a:scrgbClr r="0" g="0" b="0">
                <a:alpha val="43000"/>
              </a:sc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3736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7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05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endParaRPr lang="en-US" dirty="0" smtClean="0"/>
          </a:p>
          <a:p>
            <a:r>
              <a:rPr lang="en-US" dirty="0" smtClean="0"/>
              <a:t>Motivation examples</a:t>
            </a:r>
          </a:p>
          <a:p>
            <a:endParaRPr lang="en-US" dirty="0" smtClean="0"/>
          </a:p>
          <a:p>
            <a:r>
              <a:rPr lang="en-US" dirty="0" smtClean="0"/>
              <a:t>TC-QC encoding into ASP</a:t>
            </a:r>
          </a:p>
          <a:p>
            <a:endParaRPr lang="en-US" dirty="0" smtClean="0"/>
          </a:p>
          <a:p>
            <a:r>
              <a:rPr lang="en-US" dirty="0" smtClean="0"/>
              <a:t>System architecture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503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200"/>
          </a:xfrm>
        </p:spPr>
        <p:txBody>
          <a:bodyPr>
            <a:noAutofit/>
          </a:bodyPr>
          <a:lstStyle/>
          <a:p>
            <a:pPr algn="l"/>
            <a:r>
              <a:rPr lang="en-US" sz="3000" dirty="0" smtClean="0"/>
              <a:t>Introduction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6974"/>
            <a:ext cx="8229600" cy="51491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Goal: To automate the reasoning about query completeness using  completeness statements  (meta-data).</a:t>
            </a:r>
          </a:p>
          <a:p>
            <a:endParaRPr lang="en-US" sz="2000" i="1" dirty="0" smtClean="0"/>
          </a:p>
          <a:p>
            <a:r>
              <a:rPr lang="en-US" sz="2000" dirty="0" smtClean="0"/>
              <a:t>Try out the system!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ourier"/>
                <a:cs typeface="Courier"/>
                <a:hlinkClick r:id="rId2"/>
              </a:rPr>
              <a:t>http://magik-demo.inf.unibz.it/test-version-2/</a:t>
            </a:r>
            <a:endParaRPr lang="en-US" sz="20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	</a:t>
            </a:r>
            <a:r>
              <a:rPr lang="en-US" sz="2000" dirty="0" smtClean="0">
                <a:latin typeface="Courier"/>
                <a:cs typeface="Courier"/>
              </a:rPr>
              <a:t>	</a:t>
            </a:r>
            <a:r>
              <a:rPr lang="en-US" sz="1500" dirty="0" smtClean="0">
                <a:latin typeface="Courier"/>
                <a:cs typeface="Courier"/>
              </a:rPr>
              <a:t>GO: </a:t>
            </a:r>
            <a:r>
              <a:rPr lang="en-US" sz="1500" b="1" dirty="0" smtClean="0">
                <a:solidFill>
                  <a:srgbClr val="31859C"/>
                </a:solidFill>
                <a:latin typeface="Courier"/>
                <a:cs typeface="Courier"/>
              </a:rPr>
              <a:t>Start demo </a:t>
            </a:r>
            <a:r>
              <a:rPr lang="en-US" sz="1500" dirty="0" smtClean="0">
                <a:latin typeface="Courier"/>
                <a:cs typeface="Courier"/>
              </a:rPr>
              <a:t>&gt; </a:t>
            </a:r>
          </a:p>
          <a:p>
            <a:pPr marL="0" indent="0">
              <a:buNone/>
            </a:pPr>
            <a:r>
              <a:rPr lang="en-US" sz="1500" dirty="0">
                <a:latin typeface="Courier"/>
                <a:cs typeface="Courier"/>
              </a:rPr>
              <a:t>	</a:t>
            </a:r>
            <a:r>
              <a:rPr lang="en-US" sz="1500" dirty="0" smtClean="0">
                <a:latin typeface="Courier"/>
                <a:cs typeface="Courier"/>
              </a:rPr>
              <a:t>	 </a:t>
            </a:r>
            <a:r>
              <a:rPr lang="en-US" sz="1500" b="1" dirty="0" smtClean="0">
                <a:solidFill>
                  <a:srgbClr val="31859C"/>
                </a:solidFill>
                <a:latin typeface="Courier"/>
                <a:cs typeface="Courier"/>
              </a:rPr>
              <a:t>Connect to Database </a:t>
            </a:r>
            <a:r>
              <a:rPr lang="en-US" sz="1500" dirty="0" smtClean="0">
                <a:latin typeface="Courier"/>
                <a:cs typeface="Courier"/>
              </a:rPr>
              <a:t>(select </a:t>
            </a:r>
            <a:r>
              <a:rPr lang="en-US" sz="1500" b="1" i="1" u="sng" dirty="0" smtClean="0">
                <a:solidFill>
                  <a:schemeClr val="accent5">
                    <a:lumMod val="75000"/>
                  </a:schemeClr>
                </a:solidFill>
                <a:latin typeface="Courier"/>
                <a:cs typeface="Courier"/>
              </a:rPr>
              <a:t>school</a:t>
            </a:r>
            <a:r>
              <a:rPr lang="en-US" sz="1500" i="1" dirty="0" smtClean="0">
                <a:latin typeface="Courier"/>
                <a:cs typeface="Courier"/>
              </a:rPr>
              <a:t> in database schema mode</a:t>
            </a:r>
            <a:r>
              <a:rPr lang="en-US" sz="1500" dirty="0" smtClean="0">
                <a:latin typeface="Courier"/>
                <a:cs typeface="Courier"/>
              </a:rPr>
              <a:t>).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Toy </a:t>
            </a:r>
            <a:r>
              <a:rPr lang="en-US" sz="2000" dirty="0"/>
              <a:t>s</a:t>
            </a:r>
            <a:r>
              <a:rPr lang="en-US" sz="2000" dirty="0" smtClean="0"/>
              <a:t>chema: 	</a:t>
            </a:r>
          </a:p>
          <a:p>
            <a:pPr lvl="1"/>
            <a:r>
              <a:rPr lang="en-US" sz="1600" i="1" dirty="0" smtClean="0">
                <a:latin typeface="Courier"/>
                <a:cs typeface="Courier"/>
              </a:rPr>
              <a:t>pupil(</a:t>
            </a:r>
            <a:r>
              <a:rPr lang="en-US" sz="1600" i="1" u="sng" dirty="0" err="1" smtClean="0">
                <a:latin typeface="Courier"/>
                <a:cs typeface="Courier"/>
              </a:rPr>
              <a:t>name</a:t>
            </a:r>
            <a:r>
              <a:rPr lang="en-US" sz="1600" i="1" dirty="0" err="1" smtClean="0">
                <a:latin typeface="Courier"/>
                <a:cs typeface="Courier"/>
              </a:rPr>
              <a:t>,level,code</a:t>
            </a:r>
            <a:r>
              <a:rPr lang="en-US" sz="1600" i="1" dirty="0" smtClean="0">
                <a:latin typeface="Courier"/>
                <a:cs typeface="Courier"/>
              </a:rPr>
              <a:t>)    </a:t>
            </a:r>
            <a:r>
              <a:rPr lang="en-US" sz="1600" i="1" dirty="0" smtClean="0">
                <a:latin typeface="+mj-lt"/>
                <a:cs typeface="Courier"/>
              </a:rPr>
              <a:t>… pupils </a:t>
            </a:r>
          </a:p>
          <a:p>
            <a:pPr lvl="1"/>
            <a:r>
              <a:rPr lang="en-US" sz="1600" i="1" dirty="0" smtClean="0">
                <a:latin typeface="Courier"/>
                <a:cs typeface="Courier"/>
              </a:rPr>
              <a:t>class(</a:t>
            </a:r>
            <a:r>
              <a:rPr lang="en-US" sz="1600" i="1" u="sng" dirty="0" err="1" smtClean="0">
                <a:latin typeface="Courier"/>
                <a:cs typeface="Courier"/>
              </a:rPr>
              <a:t>level</a:t>
            </a:r>
            <a:r>
              <a:rPr lang="en-US" sz="1600" i="1" dirty="0" err="1" smtClean="0">
                <a:latin typeface="Courier"/>
                <a:cs typeface="Courier"/>
              </a:rPr>
              <a:t>,</a:t>
            </a:r>
            <a:r>
              <a:rPr lang="en-US" sz="1600" i="1" u="sng" dirty="0" err="1" smtClean="0">
                <a:latin typeface="Courier"/>
                <a:cs typeface="Courier"/>
              </a:rPr>
              <a:t>code</a:t>
            </a:r>
            <a:r>
              <a:rPr lang="en-US" sz="1600" i="1" dirty="0" err="1" smtClean="0">
                <a:latin typeface="Courier"/>
                <a:cs typeface="Courier"/>
              </a:rPr>
              <a:t>,dept</a:t>
            </a:r>
            <a:r>
              <a:rPr lang="en-US" sz="1600" i="1" dirty="0" smtClean="0">
                <a:latin typeface="Courier"/>
                <a:cs typeface="Courier"/>
              </a:rPr>
              <a:t>)    </a:t>
            </a:r>
            <a:r>
              <a:rPr lang="en-US" sz="1600" i="1" dirty="0" smtClean="0">
                <a:latin typeface="+mj-lt"/>
                <a:cs typeface="Courier"/>
              </a:rPr>
              <a:t>… every class belongs to a department</a:t>
            </a:r>
          </a:p>
          <a:p>
            <a:pPr lvl="1"/>
            <a:r>
              <a:rPr lang="en-US" sz="1600" i="1" dirty="0" err="1" smtClean="0">
                <a:latin typeface="Courier"/>
                <a:cs typeface="Courier"/>
              </a:rPr>
              <a:t>langAtt</a:t>
            </a:r>
            <a:r>
              <a:rPr lang="en-US" sz="1600" i="1" dirty="0" smtClean="0">
                <a:latin typeface="Courier"/>
                <a:cs typeface="Courier"/>
              </a:rPr>
              <a:t>(</a:t>
            </a:r>
            <a:r>
              <a:rPr lang="en-US" sz="1600" i="1" u="sng" dirty="0" err="1" smtClean="0">
                <a:latin typeface="Courier"/>
                <a:cs typeface="Courier"/>
              </a:rPr>
              <a:t>name</a:t>
            </a:r>
            <a:r>
              <a:rPr lang="en-US" sz="1600" i="1" dirty="0" err="1" smtClean="0">
                <a:latin typeface="Courier"/>
                <a:cs typeface="Courier"/>
              </a:rPr>
              <a:t>,</a:t>
            </a:r>
            <a:r>
              <a:rPr lang="en-US" sz="1600" i="1" u="sng" dirty="0" err="1" smtClean="0">
                <a:latin typeface="Courier"/>
                <a:cs typeface="Courier"/>
              </a:rPr>
              <a:t>language</a:t>
            </a:r>
            <a:r>
              <a:rPr lang="en-US" sz="1600" i="1" dirty="0" smtClean="0">
                <a:latin typeface="Courier"/>
                <a:cs typeface="Courier"/>
              </a:rPr>
              <a:t>)    </a:t>
            </a:r>
            <a:r>
              <a:rPr lang="en-US" sz="1600" i="1" dirty="0" smtClean="0">
                <a:latin typeface="+mj-lt"/>
                <a:cs typeface="Courier"/>
              </a:rPr>
              <a:t>… pupils attend language courses</a:t>
            </a:r>
          </a:p>
          <a:p>
            <a:pPr lvl="1"/>
            <a:endParaRPr lang="en-US" sz="1600" i="1" dirty="0" smtClean="0">
              <a:latin typeface="Courier"/>
              <a:cs typeface="Courier"/>
            </a:endParaRPr>
          </a:p>
          <a:p>
            <a:endParaRPr lang="en-US" sz="2000" i="1" dirty="0" smtClean="0"/>
          </a:p>
          <a:p>
            <a:endParaRPr lang="en-US" sz="2000" i="1" dirty="0"/>
          </a:p>
          <a:p>
            <a:endParaRPr lang="en-US" sz="2000" i="1" dirty="0" smtClean="0"/>
          </a:p>
          <a:p>
            <a:endParaRPr lang="en-US" sz="2000" i="1" dirty="0"/>
          </a:p>
          <a:p>
            <a:endParaRPr lang="en-US" sz="1600" i="1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59999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364"/>
            <a:ext cx="8229600" cy="355138"/>
          </a:xfrm>
        </p:spPr>
        <p:txBody>
          <a:bodyPr>
            <a:noAutofit/>
          </a:bodyPr>
          <a:lstStyle/>
          <a:p>
            <a:pPr algn="l"/>
            <a:r>
              <a:rPr lang="en-US" sz="3000" dirty="0" smtClean="0"/>
              <a:t>Example 1: Plain reasoning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1914"/>
            <a:ext cx="8686800" cy="5804437"/>
          </a:xfrm>
        </p:spPr>
        <p:txBody>
          <a:bodyPr/>
          <a:lstStyle/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r>
              <a:rPr lang="en-US" sz="1600" i="1" dirty="0" smtClean="0"/>
              <a:t>Statement 1</a:t>
            </a:r>
            <a:r>
              <a:rPr lang="en-US" sz="1600" dirty="0" smtClean="0"/>
              <a:t>: “We are complete for all pupils” </a:t>
            </a:r>
          </a:p>
          <a:p>
            <a:pPr lvl="1"/>
            <a:endParaRPr lang="en-US" sz="1600" dirty="0" smtClean="0"/>
          </a:p>
          <a:p>
            <a:pPr marL="457200" lvl="1" indent="0">
              <a:buNone/>
            </a:pPr>
            <a:r>
              <a:rPr lang="en-US" sz="1600" i="1" dirty="0" smtClean="0"/>
              <a:t>Query 1</a:t>
            </a:r>
            <a:r>
              <a:rPr lang="en-US" sz="1600" dirty="0" smtClean="0"/>
              <a:t>:	    “Who are the pupils at the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class?” 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r>
              <a:rPr lang="en-US" sz="1600" i="1" dirty="0" smtClean="0"/>
              <a:t>Question 1</a:t>
            </a:r>
            <a:r>
              <a:rPr lang="en-US" sz="1600" dirty="0" smtClean="0"/>
              <a:t>:       Can we answer query 1 completely under the assumption of statement 1?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r>
              <a:rPr lang="en-US" sz="1600" i="1" dirty="0" smtClean="0"/>
              <a:t>Statement 1</a:t>
            </a:r>
            <a:r>
              <a:rPr lang="en-US" sz="1600" dirty="0" smtClean="0"/>
              <a:t>: “We are complete for </a:t>
            </a:r>
            <a:r>
              <a:rPr lang="en-US" sz="1600" dirty="0" smtClean="0"/>
              <a:t>all </a:t>
            </a:r>
            <a:r>
              <a:rPr lang="en-US" sz="1600" dirty="0" smtClean="0"/>
              <a:t>pupils in th</a:t>
            </a:r>
            <a:r>
              <a:rPr lang="en-US" sz="1600" dirty="0" smtClean="0"/>
              <a:t>e class </a:t>
            </a:r>
            <a:r>
              <a:rPr lang="en-US" sz="1600" b="1" dirty="0" smtClean="0"/>
              <a:t>1a</a:t>
            </a:r>
            <a:r>
              <a:rPr lang="en-US" sz="1600" dirty="0" smtClean="0"/>
              <a:t>” </a:t>
            </a:r>
          </a:p>
          <a:p>
            <a:pPr lvl="1"/>
            <a:endParaRPr lang="en-US" sz="1600" dirty="0" smtClean="0"/>
          </a:p>
          <a:p>
            <a:pPr marL="457200" lvl="1" indent="0">
              <a:buNone/>
            </a:pPr>
            <a:r>
              <a:rPr lang="en-US" sz="1600" i="1" dirty="0" smtClean="0"/>
              <a:t>Query 1</a:t>
            </a:r>
            <a:r>
              <a:rPr lang="en-US" sz="1600" dirty="0" smtClean="0"/>
              <a:t>:	    “Who are the pupils at the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class?” 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r>
              <a:rPr lang="en-US" sz="1600" i="1" dirty="0" smtClean="0"/>
              <a:t>Question 2</a:t>
            </a:r>
            <a:r>
              <a:rPr lang="en-US" sz="1600" dirty="0" smtClean="0"/>
              <a:t>:       Can we answer query 1 completely under the assumption of statement 2?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r>
              <a:rPr lang="en-US" sz="1600" dirty="0" smtClean="0"/>
              <a:t>  </a:t>
            </a: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839481" y="3832916"/>
            <a:ext cx="3431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latin typeface="Courier"/>
                <a:cs typeface="Courier"/>
              </a:rPr>
              <a:t>SELECT </a:t>
            </a:r>
            <a:r>
              <a:rPr lang="en-US" sz="1400" dirty="0" err="1" smtClean="0">
                <a:solidFill>
                  <a:srgbClr val="3366FF"/>
                </a:solidFill>
                <a:latin typeface="Courier"/>
                <a:cs typeface="Courier"/>
              </a:rPr>
              <a:t>p.name</a:t>
            </a:r>
            <a:r>
              <a:rPr lang="en-US" sz="1400" dirty="0" smtClean="0">
                <a:solidFill>
                  <a:srgbClr val="3366FF"/>
                </a:solidFill>
                <a:latin typeface="Courier"/>
                <a:cs typeface="Courier"/>
              </a:rPr>
              <a:t> </a:t>
            </a:r>
          </a:p>
          <a:p>
            <a:r>
              <a:rPr lang="en-US" sz="1400" dirty="0" smtClean="0">
                <a:solidFill>
                  <a:srgbClr val="3366FF"/>
                </a:solidFill>
                <a:latin typeface="Courier"/>
                <a:cs typeface="Courier"/>
              </a:rPr>
              <a:t>FROM   pupil AS p</a:t>
            </a:r>
          </a:p>
          <a:p>
            <a:r>
              <a:rPr lang="en-US" sz="1400" dirty="0" smtClean="0">
                <a:solidFill>
                  <a:srgbClr val="3366FF"/>
                </a:solidFill>
                <a:latin typeface="Courier"/>
                <a:cs typeface="Courier"/>
              </a:rPr>
              <a:t>WHERE  </a:t>
            </a:r>
            <a:r>
              <a:rPr lang="en-US" sz="1400" dirty="0" err="1" smtClean="0">
                <a:solidFill>
                  <a:srgbClr val="3366FF"/>
                </a:solidFill>
                <a:latin typeface="Courier"/>
                <a:cs typeface="Courier"/>
              </a:rPr>
              <a:t>p.level</a:t>
            </a:r>
            <a:r>
              <a:rPr lang="en-US" sz="1400" dirty="0" smtClean="0">
                <a:solidFill>
                  <a:srgbClr val="3366FF"/>
                </a:solidFill>
                <a:latin typeface="Courier"/>
                <a:cs typeface="Courier"/>
              </a:rPr>
              <a:t>=‘1’</a:t>
            </a:r>
            <a:endParaRPr lang="en-US" sz="1400" dirty="0">
              <a:solidFill>
                <a:srgbClr val="3366FF"/>
              </a:solidFill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27722" y="1445048"/>
            <a:ext cx="3897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latin typeface="Courier"/>
                <a:cs typeface="Courier"/>
              </a:rPr>
              <a:t>Pupil(</a:t>
            </a:r>
            <a:r>
              <a:rPr lang="en-US" sz="1400" dirty="0" err="1" smtClean="0">
                <a:solidFill>
                  <a:srgbClr val="3366FF"/>
                </a:solidFill>
                <a:latin typeface="Courier"/>
                <a:cs typeface="Courier"/>
              </a:rPr>
              <a:t>Name,Class,Level</a:t>
            </a:r>
            <a:r>
              <a:rPr lang="en-US" sz="1400" dirty="0" smtClean="0">
                <a:solidFill>
                  <a:srgbClr val="3366FF"/>
                </a:solidFill>
                <a:latin typeface="Courier"/>
                <a:cs typeface="Courier"/>
              </a:rPr>
              <a:t>)</a:t>
            </a:r>
            <a:endParaRPr lang="en-US" sz="1400" dirty="0">
              <a:solidFill>
                <a:srgbClr val="3366FF"/>
              </a:solidFill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27722" y="1899944"/>
            <a:ext cx="3431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latin typeface="Courier"/>
                <a:cs typeface="Courier"/>
              </a:rPr>
              <a:t>SELECT </a:t>
            </a:r>
            <a:r>
              <a:rPr lang="en-US" sz="1400" dirty="0" err="1" smtClean="0">
                <a:solidFill>
                  <a:srgbClr val="3366FF"/>
                </a:solidFill>
                <a:latin typeface="Courier"/>
                <a:cs typeface="Courier"/>
              </a:rPr>
              <a:t>p.name</a:t>
            </a:r>
            <a:r>
              <a:rPr lang="en-US" sz="1400" dirty="0" smtClean="0">
                <a:solidFill>
                  <a:srgbClr val="3366FF"/>
                </a:solidFill>
                <a:latin typeface="Courier"/>
                <a:cs typeface="Courier"/>
              </a:rPr>
              <a:t> </a:t>
            </a:r>
          </a:p>
          <a:p>
            <a:r>
              <a:rPr lang="en-US" sz="1400" dirty="0" smtClean="0">
                <a:solidFill>
                  <a:srgbClr val="3366FF"/>
                </a:solidFill>
                <a:latin typeface="Courier"/>
                <a:cs typeface="Courier"/>
              </a:rPr>
              <a:t>FROM   pupil AS p</a:t>
            </a:r>
          </a:p>
          <a:p>
            <a:r>
              <a:rPr lang="en-US" sz="1400" dirty="0" smtClean="0">
                <a:solidFill>
                  <a:srgbClr val="3366FF"/>
                </a:solidFill>
                <a:latin typeface="Courier"/>
                <a:cs typeface="Courier"/>
              </a:rPr>
              <a:t>WHERE  </a:t>
            </a:r>
            <a:r>
              <a:rPr lang="en-US" sz="1400" dirty="0" err="1" smtClean="0">
                <a:solidFill>
                  <a:srgbClr val="3366FF"/>
                </a:solidFill>
                <a:latin typeface="Courier"/>
                <a:cs typeface="Courier"/>
              </a:rPr>
              <a:t>p.level</a:t>
            </a:r>
            <a:r>
              <a:rPr lang="en-US" sz="1400" dirty="0" smtClean="0">
                <a:solidFill>
                  <a:srgbClr val="3366FF"/>
                </a:solidFill>
                <a:latin typeface="Courier"/>
                <a:cs typeface="Courier"/>
              </a:rPr>
              <a:t>=‘1’</a:t>
            </a:r>
            <a:endParaRPr lang="en-US" sz="1400" dirty="0">
              <a:solidFill>
                <a:srgbClr val="3366FF"/>
              </a:solidFill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39481" y="3525139"/>
            <a:ext cx="3536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latin typeface="Courier"/>
                <a:cs typeface="Courier"/>
              </a:rPr>
              <a:t>Pupil(Name,1,a)</a:t>
            </a:r>
            <a:endParaRPr lang="en-US" sz="1400" dirty="0">
              <a:solidFill>
                <a:srgbClr val="3366FF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686839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364"/>
            <a:ext cx="8229600" cy="355138"/>
          </a:xfrm>
        </p:spPr>
        <p:txBody>
          <a:bodyPr>
            <a:noAutofit/>
          </a:bodyPr>
          <a:lstStyle/>
          <a:p>
            <a:pPr algn="l"/>
            <a:r>
              <a:rPr lang="en-US" sz="3000" dirty="0" smtClean="0"/>
              <a:t>Example 1: Plain reasoning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1914"/>
            <a:ext cx="8686800" cy="5804437"/>
          </a:xfrm>
        </p:spPr>
        <p:txBody>
          <a:bodyPr/>
          <a:lstStyle/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r>
              <a:rPr lang="en-US" sz="1600" i="1" dirty="0" smtClean="0"/>
              <a:t>Statement 1</a:t>
            </a:r>
            <a:r>
              <a:rPr lang="en-US" sz="1600" dirty="0" smtClean="0"/>
              <a:t>: “We are complete for all pupils” </a:t>
            </a:r>
          </a:p>
          <a:p>
            <a:pPr lvl="1"/>
            <a:endParaRPr lang="en-US" sz="1600" dirty="0" smtClean="0"/>
          </a:p>
          <a:p>
            <a:pPr marL="457200" lvl="1" indent="0">
              <a:buNone/>
            </a:pPr>
            <a:r>
              <a:rPr lang="en-US" sz="1600" i="1" dirty="0" smtClean="0"/>
              <a:t>Query 1</a:t>
            </a:r>
            <a:r>
              <a:rPr lang="en-US" sz="1600" dirty="0" smtClean="0"/>
              <a:t>:	    “Who are the pupils at the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class?” 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r>
              <a:rPr lang="en-US" sz="1600" i="1" dirty="0" smtClean="0"/>
              <a:t>Question 1</a:t>
            </a:r>
            <a:r>
              <a:rPr lang="en-US" sz="1600" dirty="0" smtClean="0"/>
              <a:t>:       Can we answer query 1 completely under the assumption of statement 1?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r>
              <a:rPr lang="en-US" sz="1600" i="1" dirty="0" smtClean="0"/>
              <a:t>Statement 1</a:t>
            </a:r>
            <a:r>
              <a:rPr lang="en-US" sz="1600" dirty="0" smtClean="0"/>
              <a:t>: “We are complete for </a:t>
            </a:r>
            <a:r>
              <a:rPr lang="en-US" sz="1600" dirty="0" smtClean="0"/>
              <a:t>all </a:t>
            </a:r>
            <a:r>
              <a:rPr lang="en-US" sz="1600" dirty="0" smtClean="0"/>
              <a:t>pupils in th</a:t>
            </a:r>
            <a:r>
              <a:rPr lang="en-US" sz="1600" dirty="0" smtClean="0"/>
              <a:t>e class </a:t>
            </a:r>
            <a:r>
              <a:rPr lang="en-US" sz="1600" b="1" dirty="0" smtClean="0"/>
              <a:t>1a</a:t>
            </a:r>
            <a:r>
              <a:rPr lang="en-US" sz="1600" dirty="0" smtClean="0"/>
              <a:t>” </a:t>
            </a:r>
          </a:p>
          <a:p>
            <a:pPr lvl="1"/>
            <a:endParaRPr lang="en-US" sz="1600" dirty="0" smtClean="0"/>
          </a:p>
          <a:p>
            <a:pPr marL="457200" lvl="1" indent="0">
              <a:buNone/>
            </a:pPr>
            <a:r>
              <a:rPr lang="en-US" sz="1600" i="1" dirty="0" smtClean="0"/>
              <a:t>Query 1</a:t>
            </a:r>
            <a:r>
              <a:rPr lang="en-US" sz="1600" dirty="0" smtClean="0"/>
              <a:t>:	    “Who are the pupils at the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class?” 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r>
              <a:rPr lang="en-US" sz="1600" i="1" dirty="0" smtClean="0"/>
              <a:t>Question 2</a:t>
            </a:r>
            <a:r>
              <a:rPr lang="en-US" sz="1600" dirty="0" smtClean="0"/>
              <a:t>:       Can we answer query 1 completely under the assumption of statement 2?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r>
              <a:rPr lang="en-US" sz="1600" dirty="0" smtClean="0"/>
              <a:t>    Which tables are incomplete </a:t>
            </a:r>
            <a:r>
              <a:rPr lang="en-US" sz="1600" dirty="0" err="1" smtClean="0"/>
              <a:t>wrt</a:t>
            </a:r>
            <a:r>
              <a:rPr lang="en-US" sz="1600" dirty="0" smtClean="0"/>
              <a:t> Query 1?  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What does MAGIK suggest to us (</a:t>
            </a:r>
            <a:r>
              <a:rPr lang="en-US" sz="1600" b="1" dirty="0" smtClean="0">
                <a:solidFill>
                  <a:srgbClr val="31859C"/>
                </a:solidFill>
              </a:rPr>
              <a:t>Incomplete tables</a:t>
            </a:r>
            <a:r>
              <a:rPr lang="en-US" sz="1600" dirty="0" smtClean="0"/>
              <a:t>)? 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839481" y="3832916"/>
            <a:ext cx="3431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latin typeface="Courier"/>
                <a:cs typeface="Courier"/>
              </a:rPr>
              <a:t>SELECT </a:t>
            </a:r>
            <a:r>
              <a:rPr lang="en-US" sz="1400" dirty="0" err="1" smtClean="0">
                <a:solidFill>
                  <a:srgbClr val="3366FF"/>
                </a:solidFill>
                <a:latin typeface="Courier"/>
                <a:cs typeface="Courier"/>
              </a:rPr>
              <a:t>p.name</a:t>
            </a:r>
            <a:r>
              <a:rPr lang="en-US" sz="1400" dirty="0" smtClean="0">
                <a:solidFill>
                  <a:srgbClr val="3366FF"/>
                </a:solidFill>
                <a:latin typeface="Courier"/>
                <a:cs typeface="Courier"/>
              </a:rPr>
              <a:t> </a:t>
            </a:r>
          </a:p>
          <a:p>
            <a:r>
              <a:rPr lang="en-US" sz="1400" dirty="0" smtClean="0">
                <a:solidFill>
                  <a:srgbClr val="3366FF"/>
                </a:solidFill>
                <a:latin typeface="Courier"/>
                <a:cs typeface="Courier"/>
              </a:rPr>
              <a:t>FROM   pupil AS p</a:t>
            </a:r>
          </a:p>
          <a:p>
            <a:r>
              <a:rPr lang="en-US" sz="1400" dirty="0" smtClean="0">
                <a:solidFill>
                  <a:srgbClr val="3366FF"/>
                </a:solidFill>
                <a:latin typeface="Courier"/>
                <a:cs typeface="Courier"/>
              </a:rPr>
              <a:t>WHERE  </a:t>
            </a:r>
            <a:r>
              <a:rPr lang="en-US" sz="1400" dirty="0" err="1" smtClean="0">
                <a:solidFill>
                  <a:srgbClr val="3366FF"/>
                </a:solidFill>
                <a:latin typeface="Courier"/>
                <a:cs typeface="Courier"/>
              </a:rPr>
              <a:t>p.level</a:t>
            </a:r>
            <a:r>
              <a:rPr lang="en-US" sz="1400" dirty="0" smtClean="0">
                <a:solidFill>
                  <a:srgbClr val="3366FF"/>
                </a:solidFill>
                <a:latin typeface="Courier"/>
                <a:cs typeface="Courier"/>
              </a:rPr>
              <a:t>=‘1’</a:t>
            </a:r>
            <a:endParaRPr lang="en-US" sz="1400" dirty="0">
              <a:solidFill>
                <a:srgbClr val="3366FF"/>
              </a:solidFill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27722" y="1445048"/>
            <a:ext cx="3897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latin typeface="Courier"/>
                <a:cs typeface="Courier"/>
              </a:rPr>
              <a:t>Pupil(</a:t>
            </a:r>
            <a:r>
              <a:rPr lang="en-US" sz="1400" dirty="0" err="1" smtClean="0">
                <a:solidFill>
                  <a:srgbClr val="3366FF"/>
                </a:solidFill>
                <a:latin typeface="Courier"/>
                <a:cs typeface="Courier"/>
              </a:rPr>
              <a:t>Name,Class,Level</a:t>
            </a:r>
            <a:r>
              <a:rPr lang="en-US" sz="1400" dirty="0" smtClean="0">
                <a:solidFill>
                  <a:srgbClr val="3366FF"/>
                </a:solidFill>
                <a:latin typeface="Courier"/>
                <a:cs typeface="Courier"/>
              </a:rPr>
              <a:t>)</a:t>
            </a:r>
            <a:endParaRPr lang="en-US" sz="1400" dirty="0">
              <a:solidFill>
                <a:srgbClr val="3366FF"/>
              </a:solidFill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27722" y="1899944"/>
            <a:ext cx="3431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latin typeface="Courier"/>
                <a:cs typeface="Courier"/>
              </a:rPr>
              <a:t>SELECT </a:t>
            </a:r>
            <a:r>
              <a:rPr lang="en-US" sz="1400" dirty="0" err="1" smtClean="0">
                <a:solidFill>
                  <a:srgbClr val="3366FF"/>
                </a:solidFill>
                <a:latin typeface="Courier"/>
                <a:cs typeface="Courier"/>
              </a:rPr>
              <a:t>p.name</a:t>
            </a:r>
            <a:r>
              <a:rPr lang="en-US" sz="1400" dirty="0" smtClean="0">
                <a:solidFill>
                  <a:srgbClr val="3366FF"/>
                </a:solidFill>
                <a:latin typeface="Courier"/>
                <a:cs typeface="Courier"/>
              </a:rPr>
              <a:t> </a:t>
            </a:r>
          </a:p>
          <a:p>
            <a:r>
              <a:rPr lang="en-US" sz="1400" dirty="0" smtClean="0">
                <a:solidFill>
                  <a:srgbClr val="3366FF"/>
                </a:solidFill>
                <a:latin typeface="Courier"/>
                <a:cs typeface="Courier"/>
              </a:rPr>
              <a:t>FROM   pupil AS p</a:t>
            </a:r>
          </a:p>
          <a:p>
            <a:r>
              <a:rPr lang="en-US" sz="1400" dirty="0" smtClean="0">
                <a:solidFill>
                  <a:srgbClr val="3366FF"/>
                </a:solidFill>
                <a:latin typeface="Courier"/>
                <a:cs typeface="Courier"/>
              </a:rPr>
              <a:t>WHERE  </a:t>
            </a:r>
            <a:r>
              <a:rPr lang="en-US" sz="1400" dirty="0" err="1" smtClean="0">
                <a:solidFill>
                  <a:srgbClr val="3366FF"/>
                </a:solidFill>
                <a:latin typeface="Courier"/>
                <a:cs typeface="Courier"/>
              </a:rPr>
              <a:t>p.level</a:t>
            </a:r>
            <a:r>
              <a:rPr lang="en-US" sz="1400" dirty="0" smtClean="0">
                <a:solidFill>
                  <a:srgbClr val="3366FF"/>
                </a:solidFill>
                <a:latin typeface="Courier"/>
                <a:cs typeface="Courier"/>
              </a:rPr>
              <a:t>=‘1’</a:t>
            </a:r>
            <a:endParaRPr lang="en-US" sz="1400" dirty="0">
              <a:solidFill>
                <a:srgbClr val="3366FF"/>
              </a:solidFill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39481" y="3525139"/>
            <a:ext cx="3536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latin typeface="Courier"/>
                <a:cs typeface="Courier"/>
              </a:rPr>
              <a:t>Pupil(Name,1,a)</a:t>
            </a:r>
            <a:endParaRPr lang="en-US" sz="1400" dirty="0">
              <a:solidFill>
                <a:srgbClr val="3366FF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74983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160"/>
            <a:ext cx="8229600" cy="355138"/>
          </a:xfrm>
        </p:spPr>
        <p:txBody>
          <a:bodyPr>
            <a:noAutofit/>
          </a:bodyPr>
          <a:lstStyle/>
          <a:p>
            <a:pPr algn="l"/>
            <a:r>
              <a:rPr lang="en-US" sz="3000" dirty="0" smtClean="0"/>
              <a:t>Example 2: Reasoning under finite domains (FD)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0902"/>
            <a:ext cx="8686800" cy="5804437"/>
          </a:xfrm>
        </p:spPr>
        <p:txBody>
          <a:bodyPr/>
          <a:lstStyle/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r>
              <a:rPr lang="en-US" sz="1600" i="1" dirty="0" smtClean="0"/>
              <a:t>Statement 2</a:t>
            </a:r>
            <a:r>
              <a:rPr lang="en-US" sz="1600" dirty="0" smtClean="0"/>
              <a:t>: “We are complete for </a:t>
            </a:r>
            <a:r>
              <a:rPr lang="en-US" sz="1600" dirty="0" smtClean="0"/>
              <a:t>all </a:t>
            </a:r>
            <a:r>
              <a:rPr lang="en-US" sz="1600" dirty="0" smtClean="0"/>
              <a:t>pupils in th</a:t>
            </a:r>
            <a:r>
              <a:rPr lang="en-US" sz="1600" dirty="0" smtClean="0"/>
              <a:t>e class </a:t>
            </a:r>
            <a:r>
              <a:rPr lang="en-US" sz="1600" b="1" dirty="0" smtClean="0"/>
              <a:t>1a</a:t>
            </a:r>
            <a:r>
              <a:rPr lang="en-US" sz="1600" dirty="0" smtClean="0"/>
              <a:t>” 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r>
              <a:rPr lang="en-US" sz="1600" i="1" dirty="0" smtClean="0"/>
              <a:t>FD1</a:t>
            </a:r>
            <a:r>
              <a:rPr lang="en-US" sz="1600" dirty="0" smtClean="0"/>
              <a:t>: 		    “Codes of the pupils’ classes can be either ‘a’ or ‘b’</a:t>
            </a:r>
            <a:endParaRPr lang="en-US" sz="1600" dirty="0" smtClean="0">
              <a:latin typeface="Courier"/>
              <a:cs typeface="Courier"/>
            </a:endParaRPr>
          </a:p>
          <a:p>
            <a:pPr lvl="1"/>
            <a:endParaRPr lang="en-US" sz="1600" dirty="0" smtClean="0"/>
          </a:p>
          <a:p>
            <a:pPr marL="457200" lvl="1" indent="0">
              <a:buNone/>
            </a:pPr>
            <a:r>
              <a:rPr lang="en-US" sz="1600" i="1" dirty="0" smtClean="0"/>
              <a:t>Query 1</a:t>
            </a:r>
            <a:r>
              <a:rPr lang="en-US" sz="1600" dirty="0" smtClean="0"/>
              <a:t>:	    “Who are the pupils at the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class?” 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i="1" dirty="0" smtClean="0"/>
          </a:p>
          <a:p>
            <a:pPr marL="457200" lvl="1" indent="0">
              <a:buNone/>
            </a:pPr>
            <a:r>
              <a:rPr lang="en-US" sz="1600" i="1" dirty="0" smtClean="0"/>
              <a:t>Question 3</a:t>
            </a:r>
            <a:r>
              <a:rPr lang="en-US" sz="1600" dirty="0" smtClean="0"/>
              <a:t>:     Can we answer query 1 completely under the assumption of</a:t>
            </a:r>
          </a:p>
          <a:p>
            <a:pPr marL="457200" lvl="1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	     </a:t>
            </a:r>
            <a:r>
              <a:rPr lang="en-US" sz="1600" dirty="0" smtClean="0"/>
              <a:t> </a:t>
            </a:r>
            <a:r>
              <a:rPr lang="en-US" sz="1600" dirty="0"/>
              <a:t>S</a:t>
            </a:r>
            <a:r>
              <a:rPr lang="en-US" sz="1600" dirty="0" smtClean="0"/>
              <a:t>tatement 2 and  FD1?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r>
              <a:rPr lang="en-US" sz="1600" dirty="0" smtClean="0"/>
              <a:t>What is incomplete </a:t>
            </a:r>
            <a:r>
              <a:rPr lang="en-US" sz="1600" dirty="0" err="1" smtClean="0"/>
              <a:t>wrt</a:t>
            </a:r>
            <a:r>
              <a:rPr lang="en-US" sz="1600" dirty="0" smtClean="0"/>
              <a:t> </a:t>
            </a:r>
            <a:r>
              <a:rPr lang="en-US" sz="1600" i="1" dirty="0" smtClean="0"/>
              <a:t>Query 1</a:t>
            </a:r>
            <a:r>
              <a:rPr lang="en-US" sz="1600" dirty="0" smtClean="0"/>
              <a:t>? </a:t>
            </a:r>
            <a:r>
              <a:rPr lang="en-US" sz="1600" dirty="0" smtClean="0"/>
              <a:t>What MAGIK suggests to us (</a:t>
            </a:r>
            <a:r>
              <a:rPr lang="en-US" sz="1600" b="1" dirty="0" smtClean="0">
                <a:solidFill>
                  <a:srgbClr val="31859C"/>
                </a:solidFill>
              </a:rPr>
              <a:t>Incomplete tables</a:t>
            </a:r>
            <a:r>
              <a:rPr lang="en-US" sz="1600" dirty="0" smtClean="0"/>
              <a:t>)? 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104276" y="2328252"/>
            <a:ext cx="3431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latin typeface="Courier"/>
                <a:cs typeface="Courier"/>
              </a:rPr>
              <a:t>SELECT </a:t>
            </a:r>
            <a:r>
              <a:rPr lang="en-US" sz="1400" dirty="0" err="1" smtClean="0">
                <a:solidFill>
                  <a:srgbClr val="3366FF"/>
                </a:solidFill>
                <a:latin typeface="Courier"/>
                <a:cs typeface="Courier"/>
              </a:rPr>
              <a:t>p.name</a:t>
            </a:r>
            <a:r>
              <a:rPr lang="en-US" sz="1400" dirty="0" smtClean="0">
                <a:solidFill>
                  <a:srgbClr val="3366FF"/>
                </a:solidFill>
                <a:latin typeface="Courier"/>
                <a:cs typeface="Courier"/>
              </a:rPr>
              <a:t> </a:t>
            </a:r>
          </a:p>
          <a:p>
            <a:r>
              <a:rPr lang="en-US" sz="1400" dirty="0" smtClean="0">
                <a:solidFill>
                  <a:srgbClr val="3366FF"/>
                </a:solidFill>
                <a:latin typeface="Courier"/>
                <a:cs typeface="Courier"/>
              </a:rPr>
              <a:t>FROM   pupil AS p</a:t>
            </a:r>
          </a:p>
          <a:p>
            <a:r>
              <a:rPr lang="en-US" sz="1400" dirty="0" smtClean="0">
                <a:solidFill>
                  <a:srgbClr val="3366FF"/>
                </a:solidFill>
                <a:latin typeface="Courier"/>
                <a:cs typeface="Courier"/>
              </a:rPr>
              <a:t>WHERE  </a:t>
            </a:r>
            <a:r>
              <a:rPr lang="en-US" sz="1400" dirty="0" err="1" smtClean="0">
                <a:solidFill>
                  <a:srgbClr val="3366FF"/>
                </a:solidFill>
                <a:latin typeface="Courier"/>
                <a:cs typeface="Courier"/>
              </a:rPr>
              <a:t>p.level</a:t>
            </a:r>
            <a:r>
              <a:rPr lang="en-US" sz="1400" dirty="0" smtClean="0">
                <a:solidFill>
                  <a:srgbClr val="3366FF"/>
                </a:solidFill>
                <a:latin typeface="Courier"/>
                <a:cs typeface="Courier"/>
              </a:rPr>
              <a:t>=‘1</a:t>
            </a:r>
            <a:r>
              <a:rPr lang="en-US" sz="1400" dirty="0" smtClean="0">
                <a:latin typeface="Courier"/>
                <a:cs typeface="Courier"/>
              </a:rPr>
              <a:t>’</a:t>
            </a: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4276" y="1397270"/>
            <a:ext cx="2317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latin typeface="Courier"/>
                <a:cs typeface="Courier"/>
              </a:rPr>
              <a:t>Pupil(Name,1,a)</a:t>
            </a:r>
          </a:p>
          <a:p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04276" y="1920490"/>
            <a:ext cx="23394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latin typeface="Courier"/>
                <a:cs typeface="Courier"/>
              </a:rPr>
              <a:t>pupil(code) IN {</a:t>
            </a:r>
            <a:r>
              <a:rPr lang="en-US" sz="1400" dirty="0" err="1" smtClean="0">
                <a:solidFill>
                  <a:srgbClr val="3366FF"/>
                </a:solidFill>
                <a:latin typeface="Courier"/>
                <a:cs typeface="Courier"/>
              </a:rPr>
              <a:t>a,b</a:t>
            </a:r>
            <a:r>
              <a:rPr lang="en-US" sz="1400" dirty="0" smtClean="0">
                <a:solidFill>
                  <a:srgbClr val="3366FF"/>
                </a:solidFill>
                <a:latin typeface="Courier"/>
                <a:cs typeface="Courier"/>
              </a:rPr>
              <a:t>}</a:t>
            </a:r>
            <a:endParaRPr lang="en-US" sz="1400" dirty="0">
              <a:solidFill>
                <a:srgbClr val="3366FF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565296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5138"/>
          </a:xfrm>
        </p:spPr>
        <p:txBody>
          <a:bodyPr>
            <a:noAutofit/>
          </a:bodyPr>
          <a:lstStyle/>
          <a:p>
            <a:pPr algn="l"/>
            <a:r>
              <a:rPr lang="en-US" sz="3000" dirty="0" smtClean="0"/>
              <a:t>Example 3: Reasoning under foreign keys (FK)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6228"/>
            <a:ext cx="8686800" cy="5804437"/>
          </a:xfrm>
        </p:spPr>
        <p:txBody>
          <a:bodyPr/>
          <a:lstStyle/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r>
              <a:rPr lang="en-US" sz="1600" i="1" dirty="0" smtClean="0"/>
              <a:t>Statement 3</a:t>
            </a:r>
            <a:r>
              <a:rPr lang="en-US" sz="1600" dirty="0" smtClean="0"/>
              <a:t>: “We are complete for </a:t>
            </a:r>
            <a:r>
              <a:rPr lang="en-US" sz="1600" dirty="0" smtClean="0"/>
              <a:t>French learners</a:t>
            </a:r>
            <a:r>
              <a:rPr lang="en-US" sz="1600" dirty="0" smtClean="0"/>
              <a:t>” 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r>
              <a:rPr lang="en-US" sz="1600" i="1" dirty="0" smtClean="0"/>
              <a:t>FK1</a:t>
            </a:r>
            <a:r>
              <a:rPr lang="en-US" sz="1600" dirty="0" smtClean="0"/>
              <a:t>: 	</a:t>
            </a:r>
          </a:p>
          <a:p>
            <a:pPr marL="457200" lvl="1" indent="0">
              <a:buNone/>
            </a:pPr>
            <a:r>
              <a:rPr lang="en-US" sz="1600" i="1" dirty="0" smtClean="0"/>
              <a:t>FK2</a:t>
            </a:r>
            <a:r>
              <a:rPr lang="en-US" sz="1600" dirty="0" smtClean="0"/>
              <a:t>:</a:t>
            </a:r>
            <a:r>
              <a:rPr lang="en-US" sz="1600" dirty="0" smtClean="0"/>
              <a:t>	    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r>
              <a:rPr lang="en-US" sz="1600" i="1" dirty="0" smtClean="0"/>
              <a:t>Query 2</a:t>
            </a:r>
            <a:r>
              <a:rPr lang="en-US" sz="1600" dirty="0" smtClean="0"/>
              <a:t>:	    “Which science student learns French?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r>
              <a:rPr lang="en-US" sz="1600" i="1" dirty="0" smtClean="0"/>
              <a:t>Question 1</a:t>
            </a:r>
            <a:r>
              <a:rPr lang="en-US" sz="1600" dirty="0" smtClean="0"/>
              <a:t>:      Can we answer </a:t>
            </a:r>
            <a:r>
              <a:rPr lang="en-US" sz="1600" i="1" dirty="0" smtClean="0"/>
              <a:t>query 2</a:t>
            </a:r>
            <a:r>
              <a:rPr lang="en-US" sz="1600" dirty="0" smtClean="0"/>
              <a:t> completely under the assumption of </a:t>
            </a:r>
            <a:r>
              <a:rPr lang="en-US" sz="1600" i="1" dirty="0" smtClean="0"/>
              <a:t>Statement</a:t>
            </a:r>
            <a:r>
              <a:rPr lang="en-US" sz="1600" dirty="0" smtClean="0"/>
              <a:t> </a:t>
            </a:r>
            <a:r>
              <a:rPr lang="en-US" sz="1600" i="1" dirty="0" smtClean="0"/>
              <a:t>3</a:t>
            </a:r>
            <a:r>
              <a:rPr lang="en-US" sz="1600" dirty="0" smtClean="0"/>
              <a:t>?</a:t>
            </a:r>
          </a:p>
          <a:p>
            <a:pPr marL="457200" lvl="1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	  </a:t>
            </a:r>
          </a:p>
          <a:p>
            <a:pPr marL="457200" lvl="1" indent="0">
              <a:buNone/>
            </a:pPr>
            <a:r>
              <a:rPr lang="en-US" sz="1600" i="1" dirty="0" smtClean="0"/>
              <a:t>Question 2</a:t>
            </a:r>
            <a:r>
              <a:rPr lang="en-US" sz="1600" dirty="0" smtClean="0"/>
              <a:t>:  </a:t>
            </a:r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dirty="0" smtClean="0"/>
              <a:t>  Can we answer </a:t>
            </a:r>
            <a:r>
              <a:rPr lang="en-US" sz="1600" i="1" dirty="0" smtClean="0"/>
              <a:t>query 2</a:t>
            </a:r>
            <a:r>
              <a:rPr lang="en-US" sz="1600" dirty="0" smtClean="0"/>
              <a:t> completely under the assumption of </a:t>
            </a:r>
            <a:r>
              <a:rPr lang="en-US" sz="1600" i="1" dirty="0" smtClean="0"/>
              <a:t>Statement 3</a:t>
            </a:r>
            <a:r>
              <a:rPr lang="en-US" sz="1600" dirty="0" smtClean="0"/>
              <a:t> and </a:t>
            </a:r>
          </a:p>
          <a:p>
            <a:pPr marL="457200" lvl="1" indent="0">
              <a:buNone/>
            </a:pPr>
            <a:r>
              <a:rPr lang="en-US" sz="1600" dirty="0" smtClean="0"/>
              <a:t>	</a:t>
            </a:r>
            <a:r>
              <a:rPr lang="en-US" sz="1600" dirty="0"/>
              <a:t>	 </a:t>
            </a:r>
            <a:r>
              <a:rPr lang="en-US" sz="1600" dirty="0" smtClean="0"/>
              <a:t>      foreign keys </a:t>
            </a:r>
            <a:r>
              <a:rPr lang="en-US" sz="1600" i="1" dirty="0" smtClean="0"/>
              <a:t> </a:t>
            </a:r>
            <a:r>
              <a:rPr lang="en-US" sz="1600" i="1" dirty="0" smtClean="0"/>
              <a:t>FK1</a:t>
            </a:r>
            <a:r>
              <a:rPr lang="en-US" sz="1600" dirty="0" smtClean="0"/>
              <a:t> and </a:t>
            </a:r>
            <a:r>
              <a:rPr lang="en-US" sz="1600" i="1" dirty="0" smtClean="0"/>
              <a:t>FK</a:t>
            </a:r>
            <a:r>
              <a:rPr lang="en-US" sz="1600" i="1" dirty="0" smtClean="0"/>
              <a:t>2</a:t>
            </a:r>
            <a:r>
              <a:rPr lang="en-US" sz="1600" dirty="0" smtClean="0"/>
              <a:t> (*enforced)?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71848" y="2880066"/>
            <a:ext cx="469139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rgbClr val="3366FF"/>
                </a:solidFill>
                <a:latin typeface="Courier"/>
                <a:cs typeface="Courier"/>
              </a:rPr>
              <a:t>SELECT </a:t>
            </a:r>
            <a:r>
              <a:rPr lang="en-US" sz="1300" dirty="0" err="1" smtClean="0">
                <a:solidFill>
                  <a:srgbClr val="3366FF"/>
                </a:solidFill>
                <a:latin typeface="Courier"/>
                <a:cs typeface="Courier"/>
              </a:rPr>
              <a:t>p.name</a:t>
            </a:r>
            <a:endParaRPr lang="en-US" sz="1300" dirty="0" smtClean="0">
              <a:solidFill>
                <a:srgbClr val="3366FF"/>
              </a:solidFill>
              <a:latin typeface="Courier"/>
              <a:cs typeface="Courier"/>
            </a:endParaRPr>
          </a:p>
          <a:p>
            <a:r>
              <a:rPr lang="en-US" sz="1300" dirty="0" smtClean="0">
                <a:solidFill>
                  <a:srgbClr val="3366FF"/>
                </a:solidFill>
                <a:latin typeface="Courier"/>
                <a:cs typeface="Courier"/>
              </a:rPr>
              <a:t>FROM   </a:t>
            </a:r>
            <a:r>
              <a:rPr lang="en-US" sz="1300" dirty="0" err="1" smtClean="0">
                <a:solidFill>
                  <a:srgbClr val="3366FF"/>
                </a:solidFill>
                <a:latin typeface="Courier"/>
                <a:cs typeface="Courier"/>
              </a:rPr>
              <a:t>pupila</a:t>
            </a:r>
            <a:r>
              <a:rPr lang="en-US" sz="1300" dirty="0" smtClean="0">
                <a:solidFill>
                  <a:srgbClr val="3366FF"/>
                </a:solidFill>
                <a:latin typeface="Courier"/>
                <a:cs typeface="Courier"/>
              </a:rPr>
              <a:t> AS p, class AS c, </a:t>
            </a:r>
            <a:r>
              <a:rPr lang="en-US" sz="1300" dirty="0" err="1" smtClean="0">
                <a:solidFill>
                  <a:srgbClr val="3366FF"/>
                </a:solidFill>
                <a:latin typeface="Courier"/>
                <a:cs typeface="Courier"/>
              </a:rPr>
              <a:t>langAtt</a:t>
            </a:r>
            <a:r>
              <a:rPr lang="en-US" sz="1300" dirty="0" smtClean="0">
                <a:solidFill>
                  <a:srgbClr val="3366FF"/>
                </a:solidFill>
                <a:latin typeface="Courier"/>
                <a:cs typeface="Courier"/>
              </a:rPr>
              <a:t> AS l</a:t>
            </a:r>
          </a:p>
          <a:p>
            <a:r>
              <a:rPr lang="en-US" sz="1300" dirty="0" smtClean="0">
                <a:solidFill>
                  <a:srgbClr val="3366FF"/>
                </a:solidFill>
                <a:latin typeface="Courier"/>
                <a:cs typeface="Courier"/>
              </a:rPr>
              <a:t>WHERE  </a:t>
            </a:r>
            <a:r>
              <a:rPr lang="en-US" sz="1300" dirty="0" err="1" smtClean="0">
                <a:solidFill>
                  <a:srgbClr val="3366FF"/>
                </a:solidFill>
                <a:latin typeface="Courier"/>
                <a:cs typeface="Courier"/>
              </a:rPr>
              <a:t>p.name</a:t>
            </a:r>
            <a:r>
              <a:rPr lang="en-US" sz="1300" dirty="0" smtClean="0">
                <a:solidFill>
                  <a:srgbClr val="3366FF"/>
                </a:solidFill>
                <a:latin typeface="Courier"/>
                <a:cs typeface="Courier"/>
              </a:rPr>
              <a:t>=</a:t>
            </a:r>
            <a:r>
              <a:rPr lang="en-US" sz="1300" dirty="0" err="1" smtClean="0">
                <a:solidFill>
                  <a:srgbClr val="3366FF"/>
                </a:solidFill>
                <a:latin typeface="Courier"/>
                <a:cs typeface="Courier"/>
              </a:rPr>
              <a:t>l.name</a:t>
            </a:r>
            <a:r>
              <a:rPr lang="en-US" sz="1300" dirty="0" smtClean="0">
                <a:solidFill>
                  <a:srgbClr val="3366FF"/>
                </a:solidFill>
                <a:latin typeface="Courier"/>
                <a:cs typeface="Courier"/>
              </a:rPr>
              <a:t>      AND </a:t>
            </a:r>
            <a:r>
              <a:rPr lang="en-US" sz="1300" dirty="0" err="1" smtClean="0">
                <a:solidFill>
                  <a:srgbClr val="3366FF"/>
                </a:solidFill>
                <a:latin typeface="Courier"/>
                <a:cs typeface="Courier"/>
              </a:rPr>
              <a:t>l.lang</a:t>
            </a:r>
            <a:r>
              <a:rPr lang="en-US" sz="1300" dirty="0" smtClean="0">
                <a:solidFill>
                  <a:srgbClr val="3366FF"/>
                </a:solidFill>
                <a:latin typeface="Courier"/>
                <a:cs typeface="Courier"/>
              </a:rPr>
              <a:t>='</a:t>
            </a:r>
            <a:r>
              <a:rPr lang="en-US" sz="1300" dirty="0" err="1" smtClean="0">
                <a:solidFill>
                  <a:srgbClr val="3366FF"/>
                </a:solidFill>
                <a:latin typeface="Courier"/>
                <a:cs typeface="Courier"/>
              </a:rPr>
              <a:t>french</a:t>
            </a:r>
            <a:r>
              <a:rPr lang="en-US" sz="1300" dirty="0" smtClean="0">
                <a:solidFill>
                  <a:srgbClr val="3366FF"/>
                </a:solidFill>
                <a:latin typeface="Courier"/>
                <a:cs typeface="Courier"/>
              </a:rPr>
              <a:t>’</a:t>
            </a:r>
          </a:p>
          <a:p>
            <a:r>
              <a:rPr lang="en-US" sz="1300" dirty="0" smtClean="0">
                <a:solidFill>
                  <a:srgbClr val="3366FF"/>
                </a:solidFill>
                <a:latin typeface="Courier"/>
                <a:cs typeface="Courier"/>
              </a:rPr>
              <a:t>AND    </a:t>
            </a:r>
            <a:r>
              <a:rPr lang="en-US" sz="1300" dirty="0" err="1" smtClean="0">
                <a:solidFill>
                  <a:srgbClr val="3366FF"/>
                </a:solidFill>
                <a:latin typeface="Courier"/>
                <a:cs typeface="Courier"/>
              </a:rPr>
              <a:t>p.level</a:t>
            </a:r>
            <a:r>
              <a:rPr lang="en-US" sz="1300" dirty="0" smtClean="0">
                <a:solidFill>
                  <a:srgbClr val="3366FF"/>
                </a:solidFill>
                <a:latin typeface="Courier"/>
                <a:cs typeface="Courier"/>
              </a:rPr>
              <a:t>=</a:t>
            </a:r>
            <a:r>
              <a:rPr lang="en-US" sz="1300" dirty="0" err="1" smtClean="0">
                <a:solidFill>
                  <a:srgbClr val="3366FF"/>
                </a:solidFill>
                <a:latin typeface="Courier"/>
                <a:cs typeface="Courier"/>
              </a:rPr>
              <a:t>c.level</a:t>
            </a:r>
            <a:r>
              <a:rPr lang="en-US" sz="1300" dirty="0" smtClean="0">
                <a:solidFill>
                  <a:srgbClr val="3366FF"/>
                </a:solidFill>
                <a:latin typeface="Courier"/>
                <a:cs typeface="Courier"/>
              </a:rPr>
              <a:t>    AND </a:t>
            </a:r>
            <a:r>
              <a:rPr lang="en-US" sz="1300" dirty="0" err="1" smtClean="0">
                <a:solidFill>
                  <a:srgbClr val="3366FF"/>
                </a:solidFill>
                <a:latin typeface="Courier"/>
                <a:cs typeface="Courier"/>
              </a:rPr>
              <a:t>p.code</a:t>
            </a:r>
            <a:r>
              <a:rPr lang="en-US" sz="1300" dirty="0" smtClean="0">
                <a:solidFill>
                  <a:srgbClr val="3366FF"/>
                </a:solidFill>
                <a:latin typeface="Courier"/>
                <a:cs typeface="Courier"/>
              </a:rPr>
              <a:t>=</a:t>
            </a:r>
            <a:r>
              <a:rPr lang="en-US" sz="1300" dirty="0" err="1" smtClean="0">
                <a:solidFill>
                  <a:srgbClr val="3366FF"/>
                </a:solidFill>
                <a:latin typeface="Courier"/>
                <a:cs typeface="Courier"/>
              </a:rPr>
              <a:t>c.code</a:t>
            </a:r>
            <a:endParaRPr lang="en-US" sz="1300" dirty="0" smtClean="0">
              <a:solidFill>
                <a:srgbClr val="3366FF"/>
              </a:solidFill>
              <a:latin typeface="Courier"/>
              <a:cs typeface="Courier"/>
            </a:endParaRPr>
          </a:p>
          <a:p>
            <a:r>
              <a:rPr lang="en-US" sz="1300" dirty="0" smtClean="0">
                <a:solidFill>
                  <a:srgbClr val="3366FF"/>
                </a:solidFill>
                <a:latin typeface="Courier"/>
                <a:cs typeface="Courier"/>
              </a:rPr>
              <a:t>AND    </a:t>
            </a:r>
            <a:r>
              <a:rPr lang="en-US" sz="1300" dirty="0" err="1" smtClean="0">
                <a:solidFill>
                  <a:srgbClr val="3366FF"/>
                </a:solidFill>
                <a:latin typeface="Courier"/>
                <a:cs typeface="Courier"/>
              </a:rPr>
              <a:t>c.branch</a:t>
            </a:r>
            <a:r>
              <a:rPr lang="en-US" sz="1300" dirty="0" smtClean="0">
                <a:solidFill>
                  <a:srgbClr val="3366FF"/>
                </a:solidFill>
                <a:latin typeface="Courier"/>
                <a:cs typeface="Courier"/>
              </a:rPr>
              <a:t>='science'</a:t>
            </a:r>
            <a:endParaRPr lang="en-US" sz="1300" dirty="0">
              <a:solidFill>
                <a:srgbClr val="3366FF"/>
              </a:solidFill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0690" y="1070612"/>
            <a:ext cx="2317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3366FF"/>
                </a:solidFill>
                <a:latin typeface="Courier"/>
                <a:cs typeface="Courier"/>
              </a:rPr>
              <a:t>langAtt</a:t>
            </a:r>
            <a:r>
              <a:rPr lang="en-US" sz="1400" dirty="0" smtClean="0">
                <a:solidFill>
                  <a:srgbClr val="3366FF"/>
                </a:solidFill>
                <a:latin typeface="Courier"/>
                <a:cs typeface="Courier"/>
              </a:rPr>
              <a:t>(</a:t>
            </a:r>
            <a:r>
              <a:rPr lang="en-US" sz="1400" dirty="0" err="1" smtClean="0">
                <a:solidFill>
                  <a:srgbClr val="3366FF"/>
                </a:solidFill>
                <a:latin typeface="Courier"/>
                <a:cs typeface="Courier"/>
              </a:rPr>
              <a:t>Name,frech</a:t>
            </a:r>
            <a:r>
              <a:rPr lang="en-US" sz="1400" dirty="0" smtClean="0">
                <a:solidFill>
                  <a:srgbClr val="3366FF"/>
                </a:solidFill>
                <a:latin typeface="Courier"/>
                <a:cs typeface="Courier"/>
              </a:rPr>
              <a:t>)</a:t>
            </a:r>
          </a:p>
          <a:p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7879" y="1660359"/>
            <a:ext cx="55165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latin typeface="Courier"/>
                <a:cs typeface="Courier"/>
              </a:rPr>
              <a:t> pupil(</a:t>
            </a:r>
            <a:r>
              <a:rPr lang="en-US" sz="1400" dirty="0" err="1" smtClean="0">
                <a:solidFill>
                  <a:srgbClr val="3366FF"/>
                </a:solidFill>
                <a:latin typeface="Courier"/>
                <a:cs typeface="Courier"/>
              </a:rPr>
              <a:t>level,code</a:t>
            </a:r>
            <a:r>
              <a:rPr lang="en-US" sz="1400" dirty="0" smtClean="0">
                <a:solidFill>
                  <a:srgbClr val="3366FF"/>
                </a:solidFill>
                <a:latin typeface="Courier"/>
                <a:cs typeface="Courier"/>
              </a:rPr>
              <a:t>) REFERENCES class(</a:t>
            </a:r>
            <a:r>
              <a:rPr lang="en-US" sz="1400" dirty="0" err="1" smtClean="0">
                <a:solidFill>
                  <a:srgbClr val="3366FF"/>
                </a:solidFill>
                <a:latin typeface="Courier"/>
                <a:cs typeface="Courier"/>
              </a:rPr>
              <a:t>level,code</a:t>
            </a:r>
            <a:r>
              <a:rPr lang="en-US" sz="1400" dirty="0" smtClean="0">
                <a:solidFill>
                  <a:srgbClr val="3366FF"/>
                </a:solidFill>
                <a:latin typeface="Courier"/>
                <a:cs typeface="Courier"/>
              </a:rPr>
              <a:t>) </a:t>
            </a:r>
            <a:endParaRPr lang="en-US" sz="1400" dirty="0">
              <a:solidFill>
                <a:srgbClr val="3366FF"/>
              </a:solidFill>
              <a:latin typeface="Courier"/>
              <a:cs typeface="Courie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83349" y="1886231"/>
            <a:ext cx="55165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latin typeface="Courier"/>
                <a:cs typeface="Courier"/>
              </a:rPr>
              <a:t> </a:t>
            </a:r>
            <a:r>
              <a:rPr lang="en-US" sz="1400" dirty="0" err="1" smtClean="0">
                <a:solidFill>
                  <a:srgbClr val="3366FF"/>
                </a:solidFill>
                <a:latin typeface="Courier"/>
                <a:cs typeface="Courier"/>
              </a:rPr>
              <a:t>langAtt</a:t>
            </a:r>
            <a:r>
              <a:rPr lang="en-US" sz="1400" dirty="0" smtClean="0">
                <a:solidFill>
                  <a:srgbClr val="3366FF"/>
                </a:solidFill>
                <a:latin typeface="Courier"/>
                <a:cs typeface="Courier"/>
              </a:rPr>
              <a:t>(name)     REFERENCES pupil(name) </a:t>
            </a:r>
            <a:endParaRPr lang="en-US" sz="1400" dirty="0">
              <a:solidFill>
                <a:srgbClr val="3366FF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658335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an 54"/>
          <p:cNvSpPr/>
          <p:nvPr/>
        </p:nvSpPr>
        <p:spPr>
          <a:xfrm>
            <a:off x="311724" y="4424745"/>
            <a:ext cx="2326188" cy="2057055"/>
          </a:xfrm>
          <a:prstGeom prst="can">
            <a:avLst>
              <a:gd name="adj" fmla="val 14933"/>
            </a:avLst>
          </a:prstGeom>
          <a:noFill/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n 3"/>
          <p:cNvSpPr/>
          <p:nvPr/>
        </p:nvSpPr>
        <p:spPr>
          <a:xfrm>
            <a:off x="228401" y="826656"/>
            <a:ext cx="2326188" cy="2057055"/>
          </a:xfrm>
          <a:prstGeom prst="can">
            <a:avLst>
              <a:gd name="adj" fmla="val 1493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>
            <a:off x="108674" y="3221097"/>
            <a:ext cx="3064681" cy="897374"/>
          </a:xfrm>
          <a:prstGeom prst="parallelogram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311724" y="4825111"/>
            <a:ext cx="1806418" cy="1656689"/>
          </a:xfrm>
          <a:prstGeom prst="can">
            <a:avLst>
              <a:gd name="adj" fmla="val 175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31286" y="1003945"/>
            <a:ext cx="524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</a:t>
            </a:r>
            <a:r>
              <a:rPr lang="en-US" sz="2800" b="1" baseline="30000" dirty="0"/>
              <a:t>i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51750" y="4993950"/>
            <a:ext cx="524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</a:t>
            </a:r>
            <a:r>
              <a:rPr lang="en-US" sz="2800" b="1" baseline="30000" dirty="0" smtClean="0"/>
              <a:t>a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0737" y="3430146"/>
            <a:ext cx="579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TC</a:t>
            </a:r>
            <a:r>
              <a:rPr lang="en-US" sz="1600" b="1" baseline="-25000" dirty="0" smtClean="0"/>
              <a:t>1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20060" y="3417712"/>
            <a:ext cx="579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TC</a:t>
            </a:r>
            <a:r>
              <a:rPr lang="en-US" sz="1600" b="1" baseline="-25000" dirty="0"/>
              <a:t>2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93600" y="3599423"/>
            <a:ext cx="579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TC</a:t>
            </a:r>
            <a:r>
              <a:rPr lang="en-US" sz="1600" b="1" baseline="-25000" dirty="0" smtClean="0"/>
              <a:t>3</a:t>
            </a:r>
            <a:endParaRPr lang="en-US" sz="1600" b="1" dirty="0"/>
          </a:p>
        </p:txBody>
      </p:sp>
      <p:cxnSp>
        <p:nvCxnSpPr>
          <p:cNvPr id="13" name="Curved Connector 12"/>
          <p:cNvCxnSpPr>
            <a:stCxn id="30" idx="2"/>
            <a:endCxn id="85" idx="0"/>
          </p:cNvCxnSpPr>
          <p:nvPr/>
        </p:nvCxnSpPr>
        <p:spPr>
          <a:xfrm rot="5400000">
            <a:off x="-33538" y="3925068"/>
            <a:ext cx="3609492" cy="40824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25" idx="2"/>
            <a:endCxn id="27" idx="0"/>
          </p:cNvCxnSpPr>
          <p:nvPr/>
        </p:nvCxnSpPr>
        <p:spPr>
          <a:xfrm rot="5400000">
            <a:off x="-455722" y="3659163"/>
            <a:ext cx="3230105" cy="1429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590644"/>
              </p:ext>
            </p:extLst>
          </p:nvPr>
        </p:nvGraphicFramePr>
        <p:xfrm>
          <a:off x="854058" y="1350219"/>
          <a:ext cx="624840" cy="70104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075756"/>
              </p:ext>
            </p:extLst>
          </p:nvPr>
        </p:nvGraphicFramePr>
        <p:xfrm>
          <a:off x="839761" y="5281364"/>
          <a:ext cx="624840" cy="35052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578573"/>
              </p:ext>
            </p:extLst>
          </p:nvPr>
        </p:nvGraphicFramePr>
        <p:xfrm>
          <a:off x="1662909" y="1623403"/>
          <a:ext cx="624840" cy="7010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399777"/>
              </p:ext>
            </p:extLst>
          </p:nvPr>
        </p:nvGraphicFramePr>
        <p:xfrm>
          <a:off x="383974" y="5903216"/>
          <a:ext cx="624840" cy="35052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600784"/>
              </p:ext>
            </p:extLst>
          </p:nvPr>
        </p:nvGraphicFramePr>
        <p:xfrm>
          <a:off x="368772" y="2146623"/>
          <a:ext cx="624840" cy="5842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5" name="Curved Connector 44"/>
          <p:cNvCxnSpPr>
            <a:stCxn id="32" idx="2"/>
            <a:endCxn id="31" idx="0"/>
          </p:cNvCxnSpPr>
          <p:nvPr/>
        </p:nvCxnSpPr>
        <p:spPr>
          <a:xfrm rot="16200000" flipH="1">
            <a:off x="-897403" y="4309418"/>
            <a:ext cx="3172393" cy="1520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214609" y="4563501"/>
            <a:ext cx="524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</a:t>
            </a:r>
            <a:r>
              <a:rPr lang="en-US" sz="2800" b="1" baseline="30000" dirty="0"/>
              <a:t>i</a:t>
            </a:r>
            <a:endParaRPr lang="en-US" sz="2800" b="1" dirty="0"/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2563379" y="2123774"/>
            <a:ext cx="6099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38303" y="3589735"/>
            <a:ext cx="524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C</a:t>
            </a:r>
            <a:endParaRPr lang="en-US" sz="2800" b="1" i="1" dirty="0"/>
          </a:p>
        </p:txBody>
      </p:sp>
      <p:sp>
        <p:nvSpPr>
          <p:cNvPr id="72" name="TextBox 71"/>
          <p:cNvSpPr txBox="1"/>
          <p:nvPr/>
        </p:nvSpPr>
        <p:spPr>
          <a:xfrm>
            <a:off x="3304245" y="198847"/>
            <a:ext cx="583975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 table completeness (TC) statement:</a:t>
            </a:r>
          </a:p>
          <a:p>
            <a:r>
              <a:rPr lang="en-US" sz="1600" b="1" dirty="0" smtClean="0">
                <a:latin typeface="Courier"/>
                <a:cs typeface="Courier"/>
              </a:rPr>
              <a:t>	Table</a:t>
            </a:r>
            <a:r>
              <a:rPr lang="en-US" sz="1600" b="1" dirty="0" smtClean="0"/>
              <a:t>: </a:t>
            </a:r>
            <a:r>
              <a:rPr lang="en-US" sz="1600" i="1" dirty="0" smtClean="0"/>
              <a:t>pupil(</a:t>
            </a:r>
            <a:r>
              <a:rPr lang="en-US" sz="1600" i="1" dirty="0" err="1" smtClean="0"/>
              <a:t>Name,Level,Code</a:t>
            </a:r>
            <a:r>
              <a:rPr lang="en-US" sz="1600" i="1" dirty="0" smtClean="0"/>
              <a:t>) </a:t>
            </a:r>
          </a:p>
          <a:p>
            <a:r>
              <a:rPr lang="en-US" sz="1600" b="1" dirty="0" smtClean="0">
                <a:latin typeface="Courier"/>
                <a:cs typeface="Courier"/>
              </a:rPr>
              <a:t>	Condition</a:t>
            </a:r>
            <a:r>
              <a:rPr lang="en-US" sz="1600" b="1" dirty="0" smtClean="0"/>
              <a:t>: </a:t>
            </a:r>
            <a:r>
              <a:rPr lang="en-US" sz="1600" i="1" dirty="0" smtClean="0"/>
              <a:t>class(</a:t>
            </a:r>
            <a:r>
              <a:rPr lang="en-US" sz="1600" i="1" dirty="0" err="1" smtClean="0"/>
              <a:t>Level,Code,science</a:t>
            </a:r>
            <a:r>
              <a:rPr lang="en-US" sz="1600" i="1" dirty="0" smtClean="0"/>
              <a:t>), </a:t>
            </a:r>
            <a:r>
              <a:rPr lang="en-US" sz="1600" i="1" dirty="0" err="1" smtClean="0"/>
              <a:t>langAtt</a:t>
            </a:r>
            <a:r>
              <a:rPr lang="en-US" sz="1600" i="1" dirty="0" smtClean="0"/>
              <a:t>(</a:t>
            </a:r>
            <a:r>
              <a:rPr lang="en-US" sz="1600" i="1" dirty="0" err="1" smtClean="0"/>
              <a:t>Name,english</a:t>
            </a:r>
            <a:r>
              <a:rPr lang="en-US" sz="1600" i="1" dirty="0" smtClean="0"/>
              <a:t>)</a:t>
            </a:r>
            <a:endParaRPr lang="en-US" sz="1600" i="1" dirty="0" smtClean="0"/>
          </a:p>
          <a:p>
            <a:endParaRPr lang="en-US" sz="1400" i="1" dirty="0"/>
          </a:p>
        </p:txBody>
      </p:sp>
      <p:sp>
        <p:nvSpPr>
          <p:cNvPr id="75" name="TextBox 74"/>
          <p:cNvSpPr txBox="1"/>
          <p:nvPr/>
        </p:nvSpPr>
        <p:spPr>
          <a:xfrm>
            <a:off x="3672805" y="2309716"/>
            <a:ext cx="53815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problem </a:t>
            </a:r>
            <a:r>
              <a:rPr lang="en-US" b="1" dirty="0" smtClean="0"/>
              <a:t>statement (TC-QC)</a:t>
            </a:r>
            <a:r>
              <a:rPr lang="en-US" dirty="0" smtClean="0"/>
              <a:t>: </a:t>
            </a:r>
            <a:r>
              <a:rPr lang="en-US" sz="1600" dirty="0" smtClean="0"/>
              <a:t>Given </a:t>
            </a:r>
            <a:r>
              <a:rPr lang="en-US" sz="1600" dirty="0" smtClean="0"/>
              <a:t>TC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,…,</a:t>
            </a:r>
            <a:r>
              <a:rPr lang="en-US" sz="1600" dirty="0" err="1" smtClean="0"/>
              <a:t>TC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 and </a:t>
            </a:r>
            <a:r>
              <a:rPr lang="en-US" sz="1600" dirty="0" smtClean="0"/>
              <a:t>Q. </a:t>
            </a:r>
            <a:endParaRPr lang="en-US" sz="1600" dirty="0" smtClean="0"/>
          </a:p>
          <a:p>
            <a:r>
              <a:rPr lang="en-US" sz="1600" dirty="0" smtClean="0"/>
              <a:t>Does is </a:t>
            </a:r>
            <a:r>
              <a:rPr lang="en-US" sz="1600" dirty="0" smtClean="0"/>
              <a:t>hold that for any </a:t>
            </a:r>
            <a:r>
              <a:rPr lang="en-US" sz="1600" dirty="0" smtClean="0"/>
              <a:t>partial </a:t>
            </a:r>
            <a:r>
              <a:rPr lang="en-US" sz="1600" dirty="0" err="1" smtClean="0"/>
              <a:t>databse</a:t>
            </a:r>
            <a:r>
              <a:rPr lang="en-US" sz="1600" dirty="0" smtClean="0"/>
              <a:t> (</a:t>
            </a:r>
            <a:r>
              <a:rPr lang="en-US" sz="1600" dirty="0" err="1" smtClean="0"/>
              <a:t>D</a:t>
            </a:r>
            <a:r>
              <a:rPr lang="en-US" sz="1600" baseline="30000" dirty="0" err="1" smtClean="0"/>
              <a:t>i</a:t>
            </a:r>
            <a:r>
              <a:rPr lang="en-US" sz="1600" dirty="0" err="1" smtClean="0"/>
              <a:t>,D</a:t>
            </a:r>
            <a:r>
              <a:rPr lang="en-US" sz="1600" baseline="30000" dirty="0" err="1" smtClean="0"/>
              <a:t>a</a:t>
            </a:r>
            <a:r>
              <a:rPr lang="en-US" sz="1600" dirty="0" smtClean="0"/>
              <a:t>)</a:t>
            </a:r>
            <a:r>
              <a:rPr lang="en-US" sz="1600" dirty="0" smtClean="0"/>
              <a:t> ,</a:t>
            </a:r>
            <a:endParaRPr lang="en-US" sz="1600" dirty="0" smtClean="0"/>
          </a:p>
          <a:p>
            <a:pPr algn="ctr"/>
            <a:r>
              <a:rPr lang="en-US" sz="1600" i="1" dirty="0" smtClean="0"/>
              <a:t>If    </a:t>
            </a:r>
            <a:r>
              <a:rPr lang="en-US" sz="1600" dirty="0" smtClean="0"/>
              <a:t> </a:t>
            </a:r>
            <a:r>
              <a:rPr lang="en-US" sz="1600" b="1" dirty="0" smtClean="0"/>
              <a:t>(</a:t>
            </a:r>
            <a:r>
              <a:rPr lang="en-US" sz="1600" b="1" dirty="0" err="1" smtClean="0"/>
              <a:t>D</a:t>
            </a:r>
            <a:r>
              <a:rPr lang="en-US" sz="1600" b="1" baseline="30000" dirty="0" err="1" smtClean="0"/>
              <a:t>i</a:t>
            </a:r>
            <a:r>
              <a:rPr lang="en-US" sz="1600" b="1" dirty="0" err="1" smtClean="0"/>
              <a:t>,D</a:t>
            </a:r>
            <a:r>
              <a:rPr lang="en-US" sz="1600" b="1" baseline="30000" dirty="0" err="1" smtClean="0"/>
              <a:t>a</a:t>
            </a:r>
            <a:r>
              <a:rPr lang="en-US" sz="1600" b="1" dirty="0" smtClean="0"/>
              <a:t>)     </a:t>
            </a:r>
            <a:r>
              <a:rPr lang="en-US" sz="1600" b="1" dirty="0" smtClean="0"/>
              <a:t>TC</a:t>
            </a:r>
            <a:r>
              <a:rPr lang="en-US" sz="1600" b="1" baseline="-25000" dirty="0" smtClean="0"/>
              <a:t>1</a:t>
            </a:r>
            <a:r>
              <a:rPr lang="en-US" sz="1600" b="1" dirty="0" smtClean="0"/>
              <a:t>,…,</a:t>
            </a:r>
            <a:r>
              <a:rPr lang="en-US" sz="1600" b="1" dirty="0" err="1" smtClean="0"/>
              <a:t>TC</a:t>
            </a:r>
            <a:r>
              <a:rPr lang="en-US" sz="1600" b="1" baseline="-25000" dirty="0" err="1" smtClean="0"/>
              <a:t>n</a:t>
            </a:r>
            <a:r>
              <a:rPr lang="en-US" sz="1600" b="1" dirty="0" smtClean="0"/>
              <a:t>    </a:t>
            </a:r>
            <a:r>
              <a:rPr lang="en-US" sz="1600" i="1" dirty="0" smtClean="0"/>
              <a:t>then</a:t>
            </a:r>
            <a:r>
              <a:rPr lang="en-US" sz="1600" dirty="0" smtClean="0"/>
              <a:t>  </a:t>
            </a:r>
            <a:r>
              <a:rPr lang="en-US" sz="1600" b="1" i="1" dirty="0" smtClean="0"/>
              <a:t>Q(D</a:t>
            </a:r>
            <a:r>
              <a:rPr lang="en-US" sz="1600" b="1" i="1" baseline="30000" dirty="0" smtClean="0"/>
              <a:t>i</a:t>
            </a:r>
            <a:r>
              <a:rPr lang="en-US" sz="1600" b="1" i="1" dirty="0" smtClean="0"/>
              <a:t>) </a:t>
            </a:r>
            <a:r>
              <a:rPr lang="en-US" sz="1600" b="1" i="1" dirty="0" smtClean="0">
                <a:latin typeface="Consolas"/>
                <a:cs typeface="Consolas"/>
              </a:rPr>
              <a:t>=</a:t>
            </a:r>
            <a:r>
              <a:rPr lang="en-US" sz="1600" b="1" i="1" dirty="0" smtClean="0"/>
              <a:t>Q</a:t>
            </a:r>
            <a:r>
              <a:rPr lang="en-US" sz="1600" b="1" i="1" dirty="0" smtClean="0"/>
              <a:t>(D</a:t>
            </a:r>
            <a:r>
              <a:rPr lang="en-US" sz="1600" b="1" i="1" baseline="30000" dirty="0" smtClean="0"/>
              <a:t>a</a:t>
            </a:r>
            <a:r>
              <a:rPr lang="en-US" sz="1600" b="1" i="1" dirty="0" smtClean="0"/>
              <a:t>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672806" y="3522478"/>
            <a:ext cx="5181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Razniewski&amp;Nutt</a:t>
            </a:r>
            <a:r>
              <a:rPr lang="en-US" sz="1600" dirty="0" smtClean="0"/>
              <a:t>(VLDB’</a:t>
            </a:r>
            <a:r>
              <a:rPr lang="en-US" sz="1600" dirty="0" smtClean="0"/>
              <a:t>11) reduced the problem to query </a:t>
            </a:r>
            <a:r>
              <a:rPr lang="en-US" sz="1600" dirty="0" smtClean="0"/>
              <a:t>containment</a:t>
            </a:r>
            <a:r>
              <a:rPr lang="en-US" sz="1600" dirty="0" smtClean="0">
                <a:latin typeface="+mj-lt"/>
                <a:cs typeface="Consolas"/>
              </a:rPr>
              <a:t>. </a:t>
            </a:r>
            <a:r>
              <a:rPr lang="en-US" sz="1600" dirty="0" smtClean="0">
                <a:latin typeface="+mj-lt"/>
                <a:cs typeface="Consolas"/>
              </a:rPr>
              <a:t>The complexity of the problem ranges from PTIME to </a:t>
            </a:r>
            <a:r>
              <a:rPr lang="en-US" sz="1600" dirty="0" smtClean="0">
                <a:latin typeface="+mj-lt"/>
                <a:cs typeface="Consolas"/>
              </a:rPr>
              <a:t>Π</a:t>
            </a:r>
            <a:r>
              <a:rPr lang="en-US" sz="1600" baseline="30000" dirty="0" smtClean="0">
                <a:latin typeface="+mj-lt"/>
                <a:cs typeface="Consolas"/>
              </a:rPr>
              <a:t>P</a:t>
            </a:r>
            <a:r>
              <a:rPr lang="en-US" sz="1600" baseline="-25000" dirty="0" smtClean="0">
                <a:latin typeface="+mj-lt"/>
                <a:cs typeface="Consolas"/>
              </a:rPr>
              <a:t>2 .</a:t>
            </a:r>
            <a:endParaRPr lang="en-US" sz="1600" baseline="-25000" dirty="0">
              <a:latin typeface="+mj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672806" y="4993951"/>
            <a:ext cx="52874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Our contribution: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However they didn’t show how to implement the TC-QC entailment.</a:t>
            </a:r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Additionally, </a:t>
            </a:r>
            <a:r>
              <a:rPr lang="en-US" sz="1600" dirty="0" smtClean="0"/>
              <a:t>we consider the impact of Schema Constraints, like Foreign key and Finite </a:t>
            </a:r>
            <a:r>
              <a:rPr lang="en-US" sz="1600" dirty="0" smtClean="0"/>
              <a:t>Domains on TC-QC entailment.</a:t>
            </a:r>
            <a:endParaRPr lang="en-US" sz="1600" baseline="-25000" dirty="0">
              <a:latin typeface="+mj-lt"/>
            </a:endParaRPr>
          </a:p>
        </p:txBody>
      </p:sp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323668"/>
              </p:ext>
            </p:extLst>
          </p:nvPr>
        </p:nvGraphicFramePr>
        <p:xfrm>
          <a:off x="1254666" y="5933935"/>
          <a:ext cx="624840" cy="3505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1" name="TextBox 90"/>
          <p:cNvSpPr txBox="1"/>
          <p:nvPr/>
        </p:nvSpPr>
        <p:spPr>
          <a:xfrm>
            <a:off x="-806736" y="128651"/>
            <a:ext cx="4652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Problem statement</a:t>
            </a:r>
            <a:endParaRPr lang="en-US" sz="24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2750330" y="1598587"/>
            <a:ext cx="524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</a:t>
            </a:r>
            <a:r>
              <a:rPr lang="en-US" sz="2800" b="1" baseline="30000" dirty="0" smtClean="0"/>
              <a:t>i</a:t>
            </a:r>
            <a:endParaRPr lang="en-US" sz="2800" b="1" baseline="30000" dirty="0"/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2118142" y="5804620"/>
            <a:ext cx="106769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680501" y="5291191"/>
            <a:ext cx="588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Q</a:t>
            </a:r>
            <a:r>
              <a:rPr lang="en-US" sz="2800" b="1" baseline="30000" dirty="0" err="1" smtClean="0"/>
              <a:t>a</a:t>
            </a:r>
            <a:endParaRPr lang="en-US" sz="2800" b="1" baseline="30000" dirty="0"/>
          </a:p>
        </p:txBody>
      </p:sp>
      <p:sp>
        <p:nvSpPr>
          <p:cNvPr id="40" name="Rectangle 39"/>
          <p:cNvSpPr/>
          <p:nvPr/>
        </p:nvSpPr>
        <p:spPr>
          <a:xfrm>
            <a:off x="3304244" y="1178593"/>
            <a:ext cx="575009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 smtClean="0">
                <a:latin typeface="Courier"/>
                <a:cs typeface="Courier"/>
              </a:rPr>
              <a:t>TC: </a:t>
            </a:r>
            <a:r>
              <a:rPr lang="en-US" sz="1300" i="1" dirty="0" err="1" smtClean="0">
                <a:latin typeface="Courier"/>
                <a:cs typeface="Courier"/>
              </a:rPr>
              <a:t>pupil</a:t>
            </a:r>
            <a:r>
              <a:rPr lang="en-US" sz="1300" i="1" baseline="30000" dirty="0" err="1" smtClean="0">
                <a:latin typeface="Courier"/>
                <a:cs typeface="Courier"/>
              </a:rPr>
              <a:t>i</a:t>
            </a:r>
            <a:r>
              <a:rPr lang="en-US" sz="1300" i="1" dirty="0" smtClean="0">
                <a:latin typeface="Courier"/>
                <a:cs typeface="Courier"/>
              </a:rPr>
              <a:t>(</a:t>
            </a:r>
            <a:r>
              <a:rPr lang="en-US" sz="1300" i="1" dirty="0" err="1" smtClean="0">
                <a:latin typeface="Courier"/>
                <a:cs typeface="Courier"/>
              </a:rPr>
              <a:t>Name,Level,Code</a:t>
            </a:r>
            <a:r>
              <a:rPr lang="en-US" sz="1300" i="1" dirty="0" smtClean="0">
                <a:latin typeface="Courier"/>
                <a:cs typeface="Courier"/>
              </a:rPr>
              <a:t>)∧</a:t>
            </a:r>
          </a:p>
          <a:p>
            <a:r>
              <a:rPr lang="en-US" sz="1300" i="1" dirty="0" smtClean="0">
                <a:latin typeface="Courier"/>
                <a:cs typeface="Courier"/>
              </a:rPr>
              <a:t>    </a:t>
            </a:r>
            <a:r>
              <a:rPr lang="en-US" sz="1300" i="1" dirty="0" err="1" smtClean="0">
                <a:latin typeface="Courier"/>
                <a:cs typeface="Courier"/>
              </a:rPr>
              <a:t>class</a:t>
            </a:r>
            <a:r>
              <a:rPr lang="en-US" sz="1300" i="1" baseline="30000" dirty="0" err="1" smtClean="0">
                <a:latin typeface="Courier"/>
                <a:cs typeface="Courier"/>
              </a:rPr>
              <a:t>i</a:t>
            </a:r>
            <a:r>
              <a:rPr lang="en-US" sz="1300" i="1" dirty="0" smtClean="0">
                <a:latin typeface="Courier"/>
                <a:cs typeface="Courier"/>
              </a:rPr>
              <a:t>(</a:t>
            </a:r>
            <a:r>
              <a:rPr lang="en-US" sz="1300" i="1" dirty="0" err="1" smtClean="0">
                <a:latin typeface="Courier"/>
                <a:cs typeface="Courier"/>
              </a:rPr>
              <a:t>Level,Code</a:t>
            </a:r>
            <a:r>
              <a:rPr lang="en-US" sz="1300" i="1" dirty="0" smtClean="0">
                <a:latin typeface="Courier"/>
                <a:cs typeface="Courier"/>
              </a:rPr>
              <a:t>, science)∧</a:t>
            </a:r>
          </a:p>
          <a:p>
            <a:r>
              <a:rPr lang="en-US" sz="1300" i="1" dirty="0" smtClean="0">
                <a:latin typeface="Courier"/>
                <a:cs typeface="Courier"/>
              </a:rPr>
              <a:t>    </a:t>
            </a:r>
            <a:r>
              <a:rPr lang="en-US" sz="1300" i="1" dirty="0" err="1" smtClean="0">
                <a:latin typeface="Courier"/>
                <a:cs typeface="Courier"/>
              </a:rPr>
              <a:t>langAtt</a:t>
            </a:r>
            <a:r>
              <a:rPr lang="en-US" sz="1300" i="1" baseline="30000" dirty="0" err="1" smtClean="0">
                <a:latin typeface="Courier"/>
                <a:cs typeface="Courier"/>
              </a:rPr>
              <a:t>i</a:t>
            </a:r>
            <a:r>
              <a:rPr lang="en-US" sz="1300" i="1" dirty="0" smtClean="0">
                <a:latin typeface="Courier"/>
                <a:cs typeface="Courier"/>
              </a:rPr>
              <a:t>(</a:t>
            </a:r>
            <a:r>
              <a:rPr lang="en-US" sz="1300" i="1" dirty="0" err="1" smtClean="0">
                <a:latin typeface="Courier"/>
                <a:cs typeface="Courier"/>
              </a:rPr>
              <a:t>Name,english</a:t>
            </a:r>
            <a:r>
              <a:rPr lang="en-US" sz="1300" i="1" dirty="0" smtClean="0">
                <a:latin typeface="Courier"/>
                <a:cs typeface="Courier"/>
              </a:rPr>
              <a:t>)</a:t>
            </a:r>
            <a:r>
              <a:rPr lang="en-US" sz="1300" dirty="0" smtClean="0">
                <a:latin typeface="Courier"/>
                <a:ea typeface="Wingdings"/>
                <a:cs typeface="Courier"/>
                <a:sym typeface="Wingdings"/>
              </a:rPr>
              <a:t>     </a:t>
            </a:r>
            <a:r>
              <a:rPr lang="en-US" sz="1300" i="1" dirty="0" smtClean="0">
                <a:latin typeface="Courier"/>
                <a:cs typeface="Courier"/>
              </a:rPr>
              <a:t> </a:t>
            </a:r>
            <a:r>
              <a:rPr lang="en-US" sz="1300" i="1" dirty="0" err="1" smtClean="0">
                <a:latin typeface="Courier"/>
                <a:cs typeface="Courier"/>
              </a:rPr>
              <a:t>pupil</a:t>
            </a:r>
            <a:r>
              <a:rPr lang="en-US" sz="1300" i="1" baseline="30000" dirty="0" err="1" smtClean="0">
                <a:latin typeface="Courier"/>
                <a:cs typeface="Courier"/>
              </a:rPr>
              <a:t>a</a:t>
            </a:r>
            <a:r>
              <a:rPr lang="en-US" sz="1300" i="1" dirty="0" smtClean="0">
                <a:latin typeface="Courier"/>
                <a:cs typeface="Courier"/>
              </a:rPr>
              <a:t>(</a:t>
            </a:r>
            <a:r>
              <a:rPr lang="en-US" sz="1300" i="1" dirty="0" err="1" smtClean="0">
                <a:latin typeface="Courier"/>
                <a:cs typeface="Courier"/>
              </a:rPr>
              <a:t>Name,Level,Code</a:t>
            </a:r>
            <a:r>
              <a:rPr lang="en-US" sz="1300" i="1" dirty="0" smtClean="0">
                <a:latin typeface="Courier"/>
                <a:cs typeface="Courier"/>
              </a:rPr>
              <a:t>)</a:t>
            </a:r>
            <a:endParaRPr lang="en-US" sz="1300" dirty="0" smtClean="0">
              <a:latin typeface="Courier"/>
              <a:cs typeface="Courier"/>
            </a:endParaRP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321028"/>
              </p:ext>
            </p:extLst>
          </p:nvPr>
        </p:nvGraphicFramePr>
        <p:xfrm>
          <a:off x="5326212" y="3335162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26212" y="3335162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5437841" y="2883711"/>
            <a:ext cx="1905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38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866" y="739256"/>
            <a:ext cx="278258" cy="278258"/>
          </a:xfrm>
          <a:prstGeom prst="rect">
            <a:avLst/>
          </a:prstGeom>
        </p:spPr>
      </p:pic>
      <p:sp>
        <p:nvSpPr>
          <p:cNvPr id="140" name="Can 139"/>
          <p:cNvSpPr/>
          <p:nvPr/>
        </p:nvSpPr>
        <p:spPr>
          <a:xfrm>
            <a:off x="4346790" y="3464850"/>
            <a:ext cx="837189" cy="656024"/>
          </a:xfrm>
          <a:prstGeom prst="can">
            <a:avLst>
              <a:gd name="adj" fmla="val 1493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Can 140"/>
          <p:cNvSpPr/>
          <p:nvPr/>
        </p:nvSpPr>
        <p:spPr>
          <a:xfrm>
            <a:off x="4523814" y="3719931"/>
            <a:ext cx="313513" cy="234534"/>
          </a:xfrm>
          <a:prstGeom prst="can">
            <a:avLst>
              <a:gd name="adj" fmla="val 182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Can 153"/>
          <p:cNvSpPr/>
          <p:nvPr/>
        </p:nvSpPr>
        <p:spPr>
          <a:xfrm>
            <a:off x="4434799" y="3600095"/>
            <a:ext cx="585021" cy="402863"/>
          </a:xfrm>
          <a:prstGeom prst="can">
            <a:avLst>
              <a:gd name="adj" fmla="val 1822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Can 70"/>
          <p:cNvSpPr/>
          <p:nvPr/>
        </p:nvSpPr>
        <p:spPr>
          <a:xfrm>
            <a:off x="649384" y="4792847"/>
            <a:ext cx="1806418" cy="1656689"/>
          </a:xfrm>
          <a:prstGeom prst="can">
            <a:avLst>
              <a:gd name="adj" fmla="val 175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Can 111"/>
          <p:cNvSpPr/>
          <p:nvPr/>
        </p:nvSpPr>
        <p:spPr>
          <a:xfrm>
            <a:off x="1173970" y="5391043"/>
            <a:ext cx="940062" cy="987049"/>
          </a:xfrm>
          <a:prstGeom prst="can">
            <a:avLst>
              <a:gd name="adj" fmla="val 182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an 68"/>
          <p:cNvSpPr/>
          <p:nvPr/>
        </p:nvSpPr>
        <p:spPr>
          <a:xfrm>
            <a:off x="544031" y="878385"/>
            <a:ext cx="2326188" cy="2057055"/>
          </a:xfrm>
          <a:prstGeom prst="can">
            <a:avLst>
              <a:gd name="adj" fmla="val 1493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Can 98"/>
          <p:cNvSpPr/>
          <p:nvPr/>
        </p:nvSpPr>
        <p:spPr>
          <a:xfrm>
            <a:off x="920921" y="1431077"/>
            <a:ext cx="1245641" cy="1252321"/>
          </a:xfrm>
          <a:prstGeom prst="can">
            <a:avLst>
              <a:gd name="adj" fmla="val 182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587035" y="462886"/>
            <a:ext cx="5747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Idea: </a:t>
            </a:r>
            <a:r>
              <a:rPr lang="en-US" sz="1600" dirty="0" smtClean="0"/>
              <a:t>simulate the classical characterization of query containment [</a:t>
            </a:r>
            <a:r>
              <a:rPr lang="en-US" sz="1600" i="1" dirty="0" smtClean="0"/>
              <a:t>Chandra and Merlin,’77</a:t>
            </a:r>
            <a:r>
              <a:rPr lang="en-US" sz="1600" dirty="0" smtClean="0"/>
              <a:t>] </a:t>
            </a:r>
            <a:r>
              <a:rPr lang="en-US" sz="1600" i="1" dirty="0" smtClean="0"/>
              <a:t>Q</a:t>
            </a:r>
            <a:r>
              <a:rPr lang="en-US" sz="1600" i="1" baseline="-25000" dirty="0" smtClean="0"/>
              <a:t>1</a:t>
            </a:r>
            <a:r>
              <a:rPr lang="en-US" sz="1600" i="1" dirty="0" smtClean="0"/>
              <a:t>    Q</a:t>
            </a:r>
            <a:r>
              <a:rPr lang="en-US" sz="1600" i="1" baseline="-25000" dirty="0" smtClean="0"/>
              <a:t>2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iff</a:t>
            </a:r>
            <a:r>
              <a:rPr lang="en-US" sz="1600" i="1" dirty="0" smtClean="0"/>
              <a:t>  Q</a:t>
            </a:r>
            <a:r>
              <a:rPr lang="en-US" sz="1600" i="1" baseline="-25000" dirty="0" smtClean="0"/>
              <a:t>2</a:t>
            </a:r>
            <a:r>
              <a:rPr lang="en-US" sz="1600" i="1" dirty="0" smtClean="0"/>
              <a:t>(D</a:t>
            </a:r>
            <a:r>
              <a:rPr lang="en-US" sz="1600" i="1" baseline="-25000" dirty="0" smtClean="0"/>
              <a:t>Q1</a:t>
            </a:r>
            <a:r>
              <a:rPr lang="en-US" sz="1600" i="1" dirty="0" smtClean="0"/>
              <a:t>) is not empty</a:t>
            </a:r>
          </a:p>
          <a:p>
            <a:r>
              <a:rPr lang="en-US" sz="1600" dirty="0" smtClean="0"/>
              <a:t>By encoding it into answer set programming (ASP).</a:t>
            </a:r>
            <a:endParaRPr lang="en-US" sz="1600" dirty="0"/>
          </a:p>
        </p:txBody>
      </p:sp>
      <p:sp>
        <p:nvSpPr>
          <p:cNvPr id="68" name="Can 67"/>
          <p:cNvSpPr/>
          <p:nvPr/>
        </p:nvSpPr>
        <p:spPr>
          <a:xfrm>
            <a:off x="649384" y="4392481"/>
            <a:ext cx="2326188" cy="2057055"/>
          </a:xfrm>
          <a:prstGeom prst="can">
            <a:avLst>
              <a:gd name="adj" fmla="val 14933"/>
            </a:avLst>
          </a:prstGeom>
          <a:noFill/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arallelogram 69"/>
          <p:cNvSpPr/>
          <p:nvPr/>
        </p:nvSpPr>
        <p:spPr>
          <a:xfrm>
            <a:off x="95169" y="3190335"/>
            <a:ext cx="3064681" cy="897374"/>
          </a:xfrm>
          <a:prstGeom prst="parallelogram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2406478" y="1059513"/>
            <a:ext cx="524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</a:t>
            </a:r>
            <a:r>
              <a:rPr lang="en-US" sz="2800" b="1" baseline="30000" dirty="0"/>
              <a:t>i</a:t>
            </a:r>
            <a:endParaRPr lang="en-US" sz="28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1991816" y="4955318"/>
            <a:ext cx="524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</a:t>
            </a:r>
            <a:r>
              <a:rPr lang="en-US" sz="2800" b="1" baseline="30000" dirty="0" smtClean="0"/>
              <a:t>a</a:t>
            </a:r>
            <a:endParaRPr lang="en-US" sz="28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847104" y="3560145"/>
            <a:ext cx="579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TC</a:t>
            </a:r>
            <a:r>
              <a:rPr lang="en-US" sz="1600" b="1" baseline="-25000" dirty="0" smtClean="0"/>
              <a:t>1</a:t>
            </a:r>
            <a:endParaRPr lang="en-US" sz="16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1390474" y="3250673"/>
            <a:ext cx="579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TC</a:t>
            </a:r>
            <a:r>
              <a:rPr lang="en-US" sz="1600" b="1" baseline="-25000" dirty="0"/>
              <a:t>2</a:t>
            </a:r>
            <a:endParaRPr lang="en-US" sz="16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1744443" y="3618935"/>
            <a:ext cx="579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TC</a:t>
            </a:r>
            <a:r>
              <a:rPr lang="en-US" sz="1600" b="1" baseline="-25000" dirty="0" smtClean="0"/>
              <a:t>3</a:t>
            </a:r>
            <a:endParaRPr lang="en-US" sz="1600" b="1" dirty="0"/>
          </a:p>
        </p:txBody>
      </p:sp>
      <p:cxnSp>
        <p:nvCxnSpPr>
          <p:cNvPr id="77" name="Curved Connector 76"/>
          <p:cNvCxnSpPr>
            <a:stCxn id="82" idx="2"/>
          </p:cNvCxnSpPr>
          <p:nvPr/>
        </p:nvCxnSpPr>
        <p:spPr>
          <a:xfrm rot="16200000" flipH="1">
            <a:off x="17012" y="3989830"/>
            <a:ext cx="3231073" cy="41777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Curved Connector 77"/>
          <p:cNvCxnSpPr>
            <a:stCxn id="82" idx="1"/>
          </p:cNvCxnSpPr>
          <p:nvPr/>
        </p:nvCxnSpPr>
        <p:spPr>
          <a:xfrm rot="10800000" flipH="1" flipV="1">
            <a:off x="1111242" y="2349500"/>
            <a:ext cx="402476" cy="3751052"/>
          </a:xfrm>
          <a:prstGeom prst="curvedConnector4">
            <a:avLst>
              <a:gd name="adj1" fmla="val -56798"/>
              <a:gd name="adj2" fmla="val 53115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79" name="Table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228436"/>
              </p:ext>
            </p:extLst>
          </p:nvPr>
        </p:nvGraphicFramePr>
        <p:xfrm>
          <a:off x="982344" y="1726424"/>
          <a:ext cx="624840" cy="602604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08280"/>
                <a:gridCol w="208280"/>
                <a:gridCol w="208280"/>
              </a:tblGrid>
              <a:tr h="15065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150651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15065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15065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0" name="Table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521966"/>
              </p:ext>
            </p:extLst>
          </p:nvPr>
        </p:nvGraphicFramePr>
        <p:xfrm>
          <a:off x="1290565" y="5993681"/>
          <a:ext cx="416560" cy="35052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093930"/>
              </p:ext>
            </p:extLst>
          </p:nvPr>
        </p:nvGraphicFramePr>
        <p:xfrm>
          <a:off x="1633155" y="5818423"/>
          <a:ext cx="416560" cy="3505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2" name="Table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141248"/>
              </p:ext>
            </p:extLst>
          </p:nvPr>
        </p:nvGraphicFramePr>
        <p:xfrm>
          <a:off x="1111242" y="2115820"/>
          <a:ext cx="624840" cy="4673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068672"/>
              </p:ext>
            </p:extLst>
          </p:nvPr>
        </p:nvGraphicFramePr>
        <p:xfrm>
          <a:off x="1336676" y="5596159"/>
          <a:ext cx="416560" cy="357013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123333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841577"/>
              </p:ext>
            </p:extLst>
          </p:nvPr>
        </p:nvGraphicFramePr>
        <p:xfrm>
          <a:off x="1513719" y="1726423"/>
          <a:ext cx="624840" cy="4673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5" name="Curved Connector 84"/>
          <p:cNvCxnSpPr>
            <a:stCxn id="84" idx="2"/>
            <a:endCxn id="83" idx="0"/>
          </p:cNvCxnSpPr>
          <p:nvPr/>
        </p:nvCxnSpPr>
        <p:spPr>
          <a:xfrm rot="5400000">
            <a:off x="-15640" y="3754380"/>
            <a:ext cx="3402376" cy="28118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2556816" y="4561957"/>
            <a:ext cx="524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</a:t>
            </a:r>
            <a:r>
              <a:rPr lang="en-US" sz="2800" b="1" baseline="30000" dirty="0"/>
              <a:t>i</a:t>
            </a:r>
            <a:endParaRPr lang="en-US" sz="2800" b="1" dirty="0"/>
          </a:p>
        </p:txBody>
      </p:sp>
      <p:cxnSp>
        <p:nvCxnSpPr>
          <p:cNvPr id="87" name="Straight Arrow Connector 86"/>
          <p:cNvCxnSpPr/>
          <p:nvPr/>
        </p:nvCxnSpPr>
        <p:spPr>
          <a:xfrm flipH="1">
            <a:off x="2114032" y="5818423"/>
            <a:ext cx="1325484" cy="23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2914930" y="1546719"/>
            <a:ext cx="524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</a:t>
            </a:r>
            <a:r>
              <a:rPr lang="en-US" sz="2800" b="1" baseline="30000" dirty="0" smtClean="0"/>
              <a:t>i</a:t>
            </a:r>
            <a:endParaRPr lang="en-US" sz="2800" b="1" baseline="30000" dirty="0"/>
          </a:p>
        </p:txBody>
      </p:sp>
      <p:sp>
        <p:nvSpPr>
          <p:cNvPr id="89" name="TextBox 88"/>
          <p:cNvSpPr txBox="1"/>
          <p:nvPr/>
        </p:nvSpPr>
        <p:spPr>
          <a:xfrm>
            <a:off x="211582" y="3495914"/>
            <a:ext cx="524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C</a:t>
            </a:r>
            <a:endParaRPr lang="en-US" sz="2800" b="1" i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1688085" y="2259332"/>
            <a:ext cx="662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D</a:t>
            </a:r>
            <a:r>
              <a:rPr lang="en-US" b="1" baseline="30000" dirty="0" err="1" smtClean="0"/>
              <a:t>i</a:t>
            </a:r>
            <a:r>
              <a:rPr lang="en-US" b="1" baseline="-25000" dirty="0" err="1" smtClean="0"/>
              <a:t>Q</a:t>
            </a:r>
            <a:endParaRPr lang="en-US" b="1" baseline="-25000" dirty="0"/>
          </a:p>
        </p:txBody>
      </p:sp>
      <p:cxnSp>
        <p:nvCxnSpPr>
          <p:cNvPr id="106" name="Elbow Connector 105"/>
          <p:cNvCxnSpPr>
            <a:endCxn id="99" idx="4"/>
          </p:cNvCxnSpPr>
          <p:nvPr/>
        </p:nvCxnSpPr>
        <p:spPr>
          <a:xfrm rot="10800000">
            <a:off x="2166562" y="2057238"/>
            <a:ext cx="1150232" cy="12700"/>
          </a:xfrm>
          <a:prstGeom prst="bentConnector3">
            <a:avLst>
              <a:gd name="adj1" fmla="val -9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2126366" y="1722927"/>
            <a:ext cx="1073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tx2">
                    <a:lumMod val="75000"/>
                  </a:schemeClr>
                </a:solidFill>
              </a:rPr>
              <a:t>freezing</a:t>
            </a:r>
            <a:endParaRPr lang="en-US" sz="1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26" name="Straight Arrow Connector 125"/>
          <p:cNvCxnSpPr/>
          <p:nvPr/>
        </p:nvCxnSpPr>
        <p:spPr>
          <a:xfrm flipH="1" flipV="1">
            <a:off x="455695" y="5845978"/>
            <a:ext cx="718275" cy="88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-78048" y="5437806"/>
            <a:ext cx="5792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?{( )}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86616" y="5507424"/>
            <a:ext cx="579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test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714791" y="1982333"/>
            <a:ext cx="21056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-</a:t>
            </a:r>
            <a:r>
              <a:rPr lang="en-US" sz="1600" dirty="0" smtClean="0"/>
              <a:t>Foreign keys </a:t>
            </a:r>
            <a:r>
              <a:rPr lang="en-US" sz="1600" i="1" dirty="0" smtClean="0"/>
              <a:t>F</a:t>
            </a:r>
          </a:p>
          <a:p>
            <a:r>
              <a:rPr lang="en-US" sz="1400" i="1" dirty="0" smtClean="0"/>
              <a:t> </a:t>
            </a:r>
            <a:r>
              <a:rPr lang="en-US" sz="1400" dirty="0" smtClean="0"/>
              <a:t>[</a:t>
            </a:r>
            <a:r>
              <a:rPr lang="en-US" sz="1400" i="1" dirty="0" smtClean="0"/>
              <a:t>Johnson and Klug</a:t>
            </a:r>
            <a:r>
              <a:rPr lang="en-US" sz="1400" i="1" dirty="0" smtClean="0"/>
              <a:t>,</a:t>
            </a:r>
            <a:r>
              <a:rPr lang="en-US" sz="1400" i="1" dirty="0" smtClean="0"/>
              <a:t>’84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cxnSp>
        <p:nvCxnSpPr>
          <p:cNvPr id="137" name="Straight Connector 136"/>
          <p:cNvCxnSpPr/>
          <p:nvPr/>
        </p:nvCxnSpPr>
        <p:spPr>
          <a:xfrm flipV="1">
            <a:off x="3859658" y="1501467"/>
            <a:ext cx="4772197" cy="406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3896915" y="1617251"/>
            <a:ext cx="4652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Schema Constraints</a:t>
            </a:r>
            <a:endParaRPr lang="en-US" sz="1400" b="1" dirty="0"/>
          </a:p>
        </p:txBody>
      </p:sp>
      <p:sp>
        <p:nvSpPr>
          <p:cNvPr id="142" name="Parallelogram 141"/>
          <p:cNvSpPr/>
          <p:nvPr/>
        </p:nvSpPr>
        <p:spPr>
          <a:xfrm>
            <a:off x="4239048" y="4366269"/>
            <a:ext cx="1032387" cy="363239"/>
          </a:xfrm>
          <a:prstGeom prst="parallelogram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Can 146"/>
          <p:cNvSpPr/>
          <p:nvPr/>
        </p:nvSpPr>
        <p:spPr>
          <a:xfrm>
            <a:off x="4365521" y="5005411"/>
            <a:ext cx="604361" cy="650132"/>
          </a:xfrm>
          <a:prstGeom prst="can">
            <a:avLst>
              <a:gd name="adj" fmla="val 1493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Can 147"/>
          <p:cNvSpPr/>
          <p:nvPr/>
        </p:nvSpPr>
        <p:spPr>
          <a:xfrm>
            <a:off x="4365521" y="4862189"/>
            <a:ext cx="719074" cy="793354"/>
          </a:xfrm>
          <a:prstGeom prst="can">
            <a:avLst>
              <a:gd name="adj" fmla="val 14933"/>
            </a:avLst>
          </a:prstGeom>
          <a:noFill/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/>
          <p:cNvSpPr txBox="1"/>
          <p:nvPr/>
        </p:nvSpPr>
        <p:spPr>
          <a:xfrm>
            <a:off x="4288511" y="4448465"/>
            <a:ext cx="524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C</a:t>
            </a:r>
            <a:endParaRPr lang="en-US" sz="1200" b="1" i="1" dirty="0"/>
          </a:p>
        </p:txBody>
      </p:sp>
      <p:cxnSp>
        <p:nvCxnSpPr>
          <p:cNvPr id="144" name="Curved Connector 143"/>
          <p:cNvCxnSpPr>
            <a:stCxn id="154" idx="3"/>
            <a:endCxn id="169" idx="0"/>
          </p:cNvCxnSpPr>
          <p:nvPr/>
        </p:nvCxnSpPr>
        <p:spPr>
          <a:xfrm rot="5400000">
            <a:off x="4127560" y="4602708"/>
            <a:ext cx="1199501" cy="12700"/>
          </a:xfrm>
          <a:prstGeom prst="curvedConnector3">
            <a:avLst>
              <a:gd name="adj1" fmla="val 50000"/>
            </a:avLst>
          </a:prstGeom>
          <a:ln w="127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3" name="Can 152"/>
          <p:cNvSpPr/>
          <p:nvPr/>
        </p:nvSpPr>
        <p:spPr>
          <a:xfrm>
            <a:off x="4588589" y="5274790"/>
            <a:ext cx="252038" cy="234534"/>
          </a:xfrm>
          <a:prstGeom prst="can">
            <a:avLst>
              <a:gd name="adj" fmla="val 18223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Straight Arrow Connector 164"/>
          <p:cNvCxnSpPr/>
          <p:nvPr/>
        </p:nvCxnSpPr>
        <p:spPr>
          <a:xfrm>
            <a:off x="4588589" y="3101041"/>
            <a:ext cx="311344" cy="4881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3505396" y="2637202"/>
            <a:ext cx="1516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Chase according F</a:t>
            </a:r>
          </a:p>
          <a:p>
            <a:r>
              <a:rPr lang="en-US" sz="1000" i="1" dirty="0" smtClean="0"/>
              <a:t>Using </a:t>
            </a:r>
            <a:r>
              <a:rPr lang="en-US" sz="1000" i="1" dirty="0" err="1"/>
              <a:t>S</a:t>
            </a:r>
            <a:r>
              <a:rPr lang="en-US" sz="1000" i="1" dirty="0" err="1" smtClean="0"/>
              <a:t>kolem</a:t>
            </a:r>
            <a:r>
              <a:rPr lang="en-US" sz="1000" i="1" dirty="0" smtClean="0"/>
              <a:t> </a:t>
            </a:r>
            <a:r>
              <a:rPr lang="en-US" sz="1000" i="1" dirty="0" smtClean="0"/>
              <a:t>terms</a:t>
            </a:r>
          </a:p>
        </p:txBody>
      </p:sp>
      <p:sp>
        <p:nvSpPr>
          <p:cNvPr id="169" name="Can 168"/>
          <p:cNvSpPr/>
          <p:nvPr/>
        </p:nvSpPr>
        <p:spPr>
          <a:xfrm>
            <a:off x="4492156" y="5129045"/>
            <a:ext cx="470308" cy="402863"/>
          </a:xfrm>
          <a:prstGeom prst="can">
            <a:avLst>
              <a:gd name="adj" fmla="val 18223"/>
            </a:avLst>
          </a:prstGeom>
          <a:noFill/>
          <a:ln w="12700" cmpd="sng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0" name="Straight Arrow Connector 169"/>
          <p:cNvCxnSpPr/>
          <p:nvPr/>
        </p:nvCxnSpPr>
        <p:spPr>
          <a:xfrm flipH="1">
            <a:off x="4969883" y="5330477"/>
            <a:ext cx="502124" cy="0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2" name="Elbow Connector 171"/>
          <p:cNvCxnSpPr>
            <a:endCxn id="140" idx="4"/>
          </p:cNvCxnSpPr>
          <p:nvPr/>
        </p:nvCxnSpPr>
        <p:spPr>
          <a:xfrm rot="10800000">
            <a:off x="5183979" y="3792863"/>
            <a:ext cx="636424" cy="17477"/>
          </a:xfrm>
          <a:prstGeom prst="bentConnector3">
            <a:avLst>
              <a:gd name="adj1" fmla="val -5430"/>
            </a:avLst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8" name="TextBox 177"/>
          <p:cNvSpPr txBox="1"/>
          <p:nvPr/>
        </p:nvSpPr>
        <p:spPr>
          <a:xfrm>
            <a:off x="3633796" y="5064708"/>
            <a:ext cx="432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{( )}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4009329" y="5084280"/>
            <a:ext cx="579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test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80" name="Straight Arrow Connector 179"/>
          <p:cNvCxnSpPr/>
          <p:nvPr/>
        </p:nvCxnSpPr>
        <p:spPr>
          <a:xfrm flipH="1" flipV="1">
            <a:off x="4021389" y="5392056"/>
            <a:ext cx="470767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6" name="Can 185"/>
          <p:cNvSpPr/>
          <p:nvPr/>
        </p:nvSpPr>
        <p:spPr>
          <a:xfrm>
            <a:off x="6633004" y="3389204"/>
            <a:ext cx="577689" cy="571426"/>
          </a:xfrm>
          <a:prstGeom prst="can">
            <a:avLst>
              <a:gd name="adj" fmla="val 1493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Can 186"/>
          <p:cNvSpPr/>
          <p:nvPr/>
        </p:nvSpPr>
        <p:spPr>
          <a:xfrm>
            <a:off x="6738093" y="3640522"/>
            <a:ext cx="252038" cy="234534"/>
          </a:xfrm>
          <a:prstGeom prst="can">
            <a:avLst>
              <a:gd name="adj" fmla="val 3219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Parallelogram 188"/>
          <p:cNvSpPr/>
          <p:nvPr/>
        </p:nvSpPr>
        <p:spPr>
          <a:xfrm>
            <a:off x="6591351" y="4308798"/>
            <a:ext cx="1277432" cy="346744"/>
          </a:xfrm>
          <a:prstGeom prst="parallelogram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Can 190"/>
          <p:cNvSpPr/>
          <p:nvPr/>
        </p:nvSpPr>
        <p:spPr>
          <a:xfrm>
            <a:off x="6603799" y="5150093"/>
            <a:ext cx="498576" cy="490495"/>
          </a:xfrm>
          <a:prstGeom prst="can">
            <a:avLst>
              <a:gd name="adj" fmla="val 1493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Can 191"/>
          <p:cNvSpPr/>
          <p:nvPr/>
        </p:nvSpPr>
        <p:spPr>
          <a:xfrm>
            <a:off x="6591350" y="5006872"/>
            <a:ext cx="590137" cy="664184"/>
          </a:xfrm>
          <a:prstGeom prst="can">
            <a:avLst>
              <a:gd name="adj" fmla="val 14933"/>
            </a:avLst>
          </a:prstGeom>
          <a:noFill/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TextBox 192"/>
          <p:cNvSpPr txBox="1"/>
          <p:nvPr/>
        </p:nvSpPr>
        <p:spPr>
          <a:xfrm>
            <a:off x="6579852" y="4362500"/>
            <a:ext cx="524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C</a:t>
            </a:r>
            <a:endParaRPr lang="en-US" sz="1200" b="1" i="1" dirty="0"/>
          </a:p>
        </p:txBody>
      </p:sp>
      <p:cxnSp>
        <p:nvCxnSpPr>
          <p:cNvPr id="194" name="Curved Connector 193"/>
          <p:cNvCxnSpPr>
            <a:stCxn id="186" idx="3"/>
            <a:endCxn id="192" idx="0"/>
          </p:cNvCxnSpPr>
          <p:nvPr/>
        </p:nvCxnSpPr>
        <p:spPr>
          <a:xfrm rot="5400000">
            <a:off x="6336951" y="4510098"/>
            <a:ext cx="1134367" cy="35430"/>
          </a:xfrm>
          <a:prstGeom prst="curvedConnector3">
            <a:avLst>
              <a:gd name="adj1" fmla="val 50000"/>
            </a:avLst>
          </a:prstGeom>
          <a:ln w="127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5" name="Can 194"/>
          <p:cNvSpPr/>
          <p:nvPr/>
        </p:nvSpPr>
        <p:spPr>
          <a:xfrm>
            <a:off x="6723928" y="5332114"/>
            <a:ext cx="252038" cy="234534"/>
          </a:xfrm>
          <a:prstGeom prst="can">
            <a:avLst>
              <a:gd name="adj" fmla="val 1822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TextBox 195"/>
          <p:cNvSpPr txBox="1"/>
          <p:nvPr/>
        </p:nvSpPr>
        <p:spPr>
          <a:xfrm>
            <a:off x="8029677" y="3605128"/>
            <a:ext cx="1073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tx2">
                    <a:lumMod val="75000"/>
                  </a:schemeClr>
                </a:solidFill>
              </a:rPr>
              <a:t>freezing</a:t>
            </a:r>
            <a:endParaRPr lang="en-US" sz="1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99" name="Straight Arrow Connector 198"/>
          <p:cNvCxnSpPr>
            <a:endCxn id="244" idx="3"/>
          </p:cNvCxnSpPr>
          <p:nvPr/>
        </p:nvCxnSpPr>
        <p:spPr>
          <a:xfrm flipH="1">
            <a:off x="8058883" y="5338710"/>
            <a:ext cx="394134" cy="6793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0" name="Elbow Connector 199"/>
          <p:cNvCxnSpPr>
            <a:endCxn id="243" idx="3"/>
          </p:cNvCxnSpPr>
          <p:nvPr/>
        </p:nvCxnSpPr>
        <p:spPr>
          <a:xfrm rot="10800000" flipV="1">
            <a:off x="8058883" y="3589227"/>
            <a:ext cx="510544" cy="5148"/>
          </a:xfrm>
          <a:prstGeom prst="bentConnector3">
            <a:avLst>
              <a:gd name="adj1" fmla="val 50000"/>
            </a:avLst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TextBox 200"/>
          <p:cNvSpPr txBox="1"/>
          <p:nvPr/>
        </p:nvSpPr>
        <p:spPr>
          <a:xfrm>
            <a:off x="6821980" y="5729770"/>
            <a:ext cx="507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test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202" name="Straight Arrow Connector 201"/>
          <p:cNvCxnSpPr/>
          <p:nvPr/>
        </p:nvCxnSpPr>
        <p:spPr>
          <a:xfrm>
            <a:off x="6849947" y="5661338"/>
            <a:ext cx="0" cy="4863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6008423" y="2115820"/>
            <a:ext cx="0" cy="37425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0" name="TextBox 209"/>
          <p:cNvSpPr txBox="1"/>
          <p:nvPr/>
        </p:nvSpPr>
        <p:spPr>
          <a:xfrm>
            <a:off x="6055459" y="1977752"/>
            <a:ext cx="30885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-Finite Domains Constraints (FDC)</a:t>
            </a:r>
          </a:p>
          <a:p>
            <a:r>
              <a:rPr lang="en-US" sz="1200" i="1" dirty="0" err="1" smtClean="0"/>
              <a:t>f.e</a:t>
            </a:r>
            <a:r>
              <a:rPr lang="en-US" sz="1400" i="1" dirty="0" smtClean="0"/>
              <a:t>. </a:t>
            </a:r>
            <a:r>
              <a:rPr lang="en-US" sz="1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student[gender] IN {</a:t>
            </a:r>
            <a:r>
              <a:rPr lang="en-US" sz="12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male,female</a:t>
            </a:r>
            <a:r>
              <a:rPr lang="en-US" sz="1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}</a:t>
            </a:r>
          </a:p>
        </p:txBody>
      </p:sp>
      <p:sp>
        <p:nvSpPr>
          <p:cNvPr id="217" name="Rectangle 216"/>
          <p:cNvSpPr/>
          <p:nvPr/>
        </p:nvSpPr>
        <p:spPr>
          <a:xfrm>
            <a:off x="6658445" y="3098867"/>
            <a:ext cx="5106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male</a:t>
            </a:r>
            <a:endParaRPr lang="en-US" sz="1200" b="1" dirty="0"/>
          </a:p>
        </p:txBody>
      </p:sp>
      <p:sp>
        <p:nvSpPr>
          <p:cNvPr id="226" name="TextBox 225"/>
          <p:cNvSpPr txBox="1"/>
          <p:nvPr/>
        </p:nvSpPr>
        <p:spPr>
          <a:xfrm>
            <a:off x="6634090" y="6086716"/>
            <a:ext cx="432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{</a:t>
            </a:r>
            <a:r>
              <a:rPr lang="en-US" sz="1200" b="1" dirty="0" smtClean="0">
                <a:solidFill>
                  <a:srgbClr val="FF0000"/>
                </a:solidFill>
              </a:rPr>
              <a:t>( )</a:t>
            </a:r>
            <a:r>
              <a:rPr lang="en-US" sz="1200" b="1" dirty="0" smtClean="0">
                <a:solidFill>
                  <a:srgbClr val="FF0000"/>
                </a:solidFill>
              </a:rPr>
              <a:t>}</a:t>
            </a:r>
          </a:p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7" name="Can 226"/>
          <p:cNvSpPr/>
          <p:nvPr/>
        </p:nvSpPr>
        <p:spPr>
          <a:xfrm>
            <a:off x="7320300" y="3397247"/>
            <a:ext cx="577689" cy="571426"/>
          </a:xfrm>
          <a:prstGeom prst="can">
            <a:avLst>
              <a:gd name="adj" fmla="val 1493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Can 227"/>
          <p:cNvSpPr/>
          <p:nvPr/>
        </p:nvSpPr>
        <p:spPr>
          <a:xfrm>
            <a:off x="7425389" y="3640371"/>
            <a:ext cx="252038" cy="234534"/>
          </a:xfrm>
          <a:prstGeom prst="can">
            <a:avLst>
              <a:gd name="adj" fmla="val 3219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Can 228"/>
          <p:cNvSpPr/>
          <p:nvPr/>
        </p:nvSpPr>
        <p:spPr>
          <a:xfrm>
            <a:off x="7291095" y="5133554"/>
            <a:ext cx="498576" cy="490495"/>
          </a:xfrm>
          <a:prstGeom prst="can">
            <a:avLst>
              <a:gd name="adj" fmla="val 1493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Can 229"/>
          <p:cNvSpPr/>
          <p:nvPr/>
        </p:nvSpPr>
        <p:spPr>
          <a:xfrm>
            <a:off x="7278646" y="5013849"/>
            <a:ext cx="590137" cy="664184"/>
          </a:xfrm>
          <a:prstGeom prst="can">
            <a:avLst>
              <a:gd name="adj" fmla="val 14933"/>
            </a:avLst>
          </a:prstGeom>
          <a:noFill/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2" name="Curved Connector 231"/>
          <p:cNvCxnSpPr>
            <a:stCxn id="228" idx="3"/>
            <a:endCxn id="230" idx="1"/>
          </p:cNvCxnSpPr>
          <p:nvPr/>
        </p:nvCxnSpPr>
        <p:spPr>
          <a:xfrm rot="16200000" flipH="1">
            <a:off x="6993089" y="4433223"/>
            <a:ext cx="1138944" cy="22307"/>
          </a:xfrm>
          <a:prstGeom prst="curvedConnector3">
            <a:avLst>
              <a:gd name="adj1" fmla="val 50000"/>
            </a:avLst>
          </a:prstGeom>
          <a:ln w="127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3" name="Can 232"/>
          <p:cNvSpPr/>
          <p:nvPr/>
        </p:nvSpPr>
        <p:spPr>
          <a:xfrm>
            <a:off x="7411224" y="5315575"/>
            <a:ext cx="252038" cy="234534"/>
          </a:xfrm>
          <a:prstGeom prst="can">
            <a:avLst>
              <a:gd name="adj" fmla="val 1822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7267577" y="3102560"/>
            <a:ext cx="6400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female</a:t>
            </a:r>
            <a:endParaRPr lang="en-US" sz="1200" b="1" dirty="0"/>
          </a:p>
        </p:txBody>
      </p:sp>
      <p:sp>
        <p:nvSpPr>
          <p:cNvPr id="243" name="Rectangle 242"/>
          <p:cNvSpPr/>
          <p:nvPr/>
        </p:nvSpPr>
        <p:spPr>
          <a:xfrm>
            <a:off x="6416842" y="3101041"/>
            <a:ext cx="1642041" cy="98666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6425596" y="4960094"/>
            <a:ext cx="1633287" cy="77081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TextBox 254"/>
          <p:cNvSpPr txBox="1"/>
          <p:nvPr/>
        </p:nvSpPr>
        <p:spPr>
          <a:xfrm>
            <a:off x="6057494" y="2493847"/>
            <a:ext cx="3276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All possible instantiations according FDCs</a:t>
            </a:r>
          </a:p>
          <a:p>
            <a:r>
              <a:rPr lang="en-US" sz="1000" i="1" dirty="0" smtClean="0"/>
              <a:t>Using </a:t>
            </a:r>
            <a:r>
              <a:rPr lang="en-US" sz="1000" i="1" dirty="0" smtClean="0"/>
              <a:t>disjunctive </a:t>
            </a:r>
            <a:r>
              <a:rPr lang="en-US" sz="1000" i="1" dirty="0" err="1" smtClean="0"/>
              <a:t>datalog</a:t>
            </a:r>
            <a:endParaRPr lang="en-US" sz="1000" i="1" dirty="0" smtClean="0"/>
          </a:p>
        </p:txBody>
      </p:sp>
      <p:cxnSp>
        <p:nvCxnSpPr>
          <p:cNvPr id="256" name="Straight Arrow Connector 255"/>
          <p:cNvCxnSpPr/>
          <p:nvPr/>
        </p:nvCxnSpPr>
        <p:spPr>
          <a:xfrm flipV="1">
            <a:off x="8061602" y="2774947"/>
            <a:ext cx="117787" cy="3239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8" name="TextBox 257"/>
          <p:cNvSpPr txBox="1"/>
          <p:nvPr/>
        </p:nvSpPr>
        <p:spPr>
          <a:xfrm>
            <a:off x="-355" y="0"/>
            <a:ext cx="3940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TC-QC encoding in ASP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74799" y="66669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2975571" y="5330477"/>
            <a:ext cx="583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Q</a:t>
            </a:r>
            <a:r>
              <a:rPr lang="en-US" sz="2800" b="1" baseline="30000" dirty="0" err="1" smtClean="0"/>
              <a:t>a</a:t>
            </a:r>
            <a:endParaRPr lang="en-US" sz="2800" b="1" baseline="30000" dirty="0"/>
          </a:p>
        </p:txBody>
      </p:sp>
      <p:sp>
        <p:nvSpPr>
          <p:cNvPr id="138" name="TextBox 137"/>
          <p:cNvSpPr txBox="1"/>
          <p:nvPr/>
        </p:nvSpPr>
        <p:spPr>
          <a:xfrm>
            <a:off x="5203664" y="3770995"/>
            <a:ext cx="7622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chemeClr val="tx2">
                    <a:lumMod val="75000"/>
                  </a:schemeClr>
                </a:solidFill>
              </a:rPr>
              <a:t>freezing</a:t>
            </a:r>
            <a:endParaRPr lang="en-US" sz="1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277358" y="5005411"/>
            <a:ext cx="583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Q</a:t>
            </a:r>
            <a:r>
              <a:rPr lang="en-US" sz="1400" b="1" baseline="30000" dirty="0" err="1" smtClean="0"/>
              <a:t>a</a:t>
            </a:r>
            <a:endParaRPr lang="en-US" sz="1400" b="1" baseline="30000" dirty="0"/>
          </a:p>
        </p:txBody>
      </p:sp>
      <p:sp>
        <p:nvSpPr>
          <p:cNvPr id="146" name="TextBox 145"/>
          <p:cNvSpPr txBox="1"/>
          <p:nvPr/>
        </p:nvSpPr>
        <p:spPr>
          <a:xfrm>
            <a:off x="5399924" y="3485086"/>
            <a:ext cx="524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Q</a:t>
            </a:r>
            <a:r>
              <a:rPr lang="en-US" sz="1400" b="1" baseline="30000" dirty="0" smtClean="0"/>
              <a:t>i</a:t>
            </a:r>
            <a:endParaRPr lang="en-US" sz="1400" b="1" baseline="30000" dirty="0"/>
          </a:p>
        </p:txBody>
      </p:sp>
      <p:sp>
        <p:nvSpPr>
          <p:cNvPr id="156" name="TextBox 155"/>
          <p:cNvSpPr txBox="1"/>
          <p:nvPr/>
        </p:nvSpPr>
        <p:spPr>
          <a:xfrm>
            <a:off x="8265826" y="3331197"/>
            <a:ext cx="524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Q</a:t>
            </a:r>
            <a:r>
              <a:rPr lang="en-US" sz="1400" b="1" baseline="30000" dirty="0" smtClean="0"/>
              <a:t>i</a:t>
            </a:r>
            <a:endParaRPr lang="en-US" sz="1400" b="1" baseline="30000" dirty="0"/>
          </a:p>
        </p:txBody>
      </p:sp>
      <p:sp>
        <p:nvSpPr>
          <p:cNvPr id="166" name="TextBox 165"/>
          <p:cNvSpPr txBox="1"/>
          <p:nvPr/>
        </p:nvSpPr>
        <p:spPr>
          <a:xfrm>
            <a:off x="7528112" y="5730911"/>
            <a:ext cx="507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test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7340222" y="6087857"/>
            <a:ext cx="432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{</a:t>
            </a:r>
            <a:r>
              <a:rPr lang="en-US" sz="1200" b="1" dirty="0" smtClean="0">
                <a:solidFill>
                  <a:srgbClr val="FF0000"/>
                </a:solidFill>
              </a:rPr>
              <a:t>( )</a:t>
            </a:r>
            <a:r>
              <a:rPr lang="en-US" sz="1200" b="1" dirty="0" smtClean="0">
                <a:solidFill>
                  <a:srgbClr val="FF0000"/>
                </a:solidFill>
              </a:rPr>
              <a:t>}</a:t>
            </a:r>
          </a:p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171" name="Straight Arrow Connector 170"/>
          <p:cNvCxnSpPr/>
          <p:nvPr/>
        </p:nvCxnSpPr>
        <p:spPr>
          <a:xfrm>
            <a:off x="7551407" y="5660363"/>
            <a:ext cx="0" cy="4863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8277073" y="5029580"/>
            <a:ext cx="583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Q</a:t>
            </a:r>
            <a:r>
              <a:rPr lang="en-US" sz="1400" b="1" baseline="30000" dirty="0" err="1" smtClean="0"/>
              <a:t>a</a:t>
            </a:r>
            <a:endParaRPr lang="en-US" sz="1400" b="1" baseline="30000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500" y="3365500"/>
            <a:ext cx="114300" cy="1270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500" y="3365500"/>
            <a:ext cx="114300" cy="1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34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794</Words>
  <Application>Microsoft Macintosh PowerPoint</Application>
  <PresentationFormat>On-screen Show (4:3)</PresentationFormat>
  <Paragraphs>233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Microsoft Equation</vt:lpstr>
      <vt:lpstr>MAGIK:  Managing Completeness of Data</vt:lpstr>
      <vt:lpstr>Outline</vt:lpstr>
      <vt:lpstr>Introduction</vt:lpstr>
      <vt:lpstr>Example 1: Plain reasoning</vt:lpstr>
      <vt:lpstr>Example 1: Plain reasoning</vt:lpstr>
      <vt:lpstr>Example 2: Reasoning under finite domains (FD)</vt:lpstr>
      <vt:lpstr>Example 3: Reasoning under foreign keys (FK)</vt:lpstr>
      <vt:lpstr>PowerPoint Presentation</vt:lpstr>
      <vt:lpstr>PowerPoint Presentation</vt:lpstr>
      <vt:lpstr>System Architecture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MAGIK:  Managing Completeness of Data</dc:title>
  <dc:creator>user</dc:creator>
  <cp:lastModifiedBy>user</cp:lastModifiedBy>
  <cp:revision>27</cp:revision>
  <dcterms:created xsi:type="dcterms:W3CDTF">2012-06-28T22:02:22Z</dcterms:created>
  <dcterms:modified xsi:type="dcterms:W3CDTF">2012-06-29T05:56:59Z</dcterms:modified>
</cp:coreProperties>
</file>