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54"/>
  </p:notesMasterIdLst>
  <p:handoutMasterIdLst>
    <p:handoutMasterId r:id="rId55"/>
  </p:handoutMasterIdLst>
  <p:sldIdLst>
    <p:sldId id="577" r:id="rId2"/>
    <p:sldId id="720" r:id="rId3"/>
    <p:sldId id="756" r:id="rId4"/>
    <p:sldId id="757" r:id="rId5"/>
    <p:sldId id="721" r:id="rId6"/>
    <p:sldId id="722" r:id="rId7"/>
    <p:sldId id="723" r:id="rId8"/>
    <p:sldId id="724" r:id="rId9"/>
    <p:sldId id="758" r:id="rId10"/>
    <p:sldId id="725" r:id="rId11"/>
    <p:sldId id="726" r:id="rId12"/>
    <p:sldId id="727" r:id="rId13"/>
    <p:sldId id="728" r:id="rId14"/>
    <p:sldId id="729" r:id="rId15"/>
    <p:sldId id="730" r:id="rId16"/>
    <p:sldId id="731" r:id="rId17"/>
    <p:sldId id="732" r:id="rId18"/>
    <p:sldId id="733" r:id="rId19"/>
    <p:sldId id="766" r:id="rId20"/>
    <p:sldId id="767" r:id="rId21"/>
    <p:sldId id="768" r:id="rId22"/>
    <p:sldId id="769" r:id="rId23"/>
    <p:sldId id="770" r:id="rId24"/>
    <p:sldId id="734" r:id="rId25"/>
    <p:sldId id="735" r:id="rId26"/>
    <p:sldId id="736" r:id="rId27"/>
    <p:sldId id="759" r:id="rId28"/>
    <p:sldId id="737" r:id="rId29"/>
    <p:sldId id="738" r:id="rId30"/>
    <p:sldId id="760" r:id="rId31"/>
    <p:sldId id="739" r:id="rId32"/>
    <p:sldId id="742" r:id="rId33"/>
    <p:sldId id="761" r:id="rId34"/>
    <p:sldId id="743" r:id="rId35"/>
    <p:sldId id="744" r:id="rId36"/>
    <p:sldId id="745" r:id="rId37"/>
    <p:sldId id="762" r:id="rId38"/>
    <p:sldId id="746" r:id="rId39"/>
    <p:sldId id="747" r:id="rId40"/>
    <p:sldId id="749" r:id="rId41"/>
    <p:sldId id="748" r:id="rId42"/>
    <p:sldId id="763" r:id="rId43"/>
    <p:sldId id="740" r:id="rId44"/>
    <p:sldId id="764" r:id="rId45"/>
    <p:sldId id="741" r:id="rId46"/>
    <p:sldId id="750" r:id="rId47"/>
    <p:sldId id="752" r:id="rId48"/>
    <p:sldId id="753" r:id="rId49"/>
    <p:sldId id="754" r:id="rId50"/>
    <p:sldId id="755" r:id="rId51"/>
    <p:sldId id="751" r:id="rId52"/>
    <p:sldId id="765" r:id="rId53"/>
  </p:sldIdLst>
  <p:sldSz cx="9144000" cy="6858000" type="screen4x3"/>
  <p:notesSz cx="6642100" cy="96535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993300"/>
    <a:srgbClr val="9900CC"/>
    <a:srgbClr val="CC00CC"/>
    <a:srgbClr val="FF5050"/>
    <a:srgbClr val="B2B2B2"/>
    <a:srgbClr val="96969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668" autoAdjust="0"/>
  </p:normalViewPr>
  <p:slideViewPr>
    <p:cSldViewPr>
      <p:cViewPr>
        <p:scale>
          <a:sx n="95" d="100"/>
          <a:sy n="95" d="100"/>
        </p:scale>
        <p:origin x="64" y="776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10768"/>
    </p:cViewPr>
  </p:sorterViewPr>
  <p:notesViewPr>
    <p:cSldViewPr>
      <p:cViewPr varScale="1">
        <p:scale>
          <a:sx n="50" d="100"/>
          <a:sy n="50" d="100"/>
        </p:scale>
        <p:origin x="-1320" y="-84"/>
      </p:cViewPr>
      <p:guideLst>
        <p:guide orient="horz" pos="3041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46A966D6-FFA2-DC48-BBC8-61E9F0A5F364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092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584700"/>
            <a:ext cx="48704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6FD8CD8B-7545-2B41-ADDA-65D9E438BEEE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70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3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7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0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68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6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1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38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58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13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43250" y="6643688"/>
            <a:ext cx="3143250" cy="214312"/>
          </a:xfrm>
          <a:prstGeom prst="rect">
            <a:avLst/>
          </a:prstGeom>
          <a:solidFill>
            <a:srgbClr val="B88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00" y="6643688"/>
            <a:ext cx="2857500" cy="214312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43688"/>
            <a:ext cx="3143250" cy="214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0" cy="21431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0"/>
            <a:ext cx="4572000" cy="214313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space réservé de la date 3"/>
          <p:cNvSpPr txBox="1">
            <a:spLocks/>
          </p:cNvSpPr>
          <p:nvPr/>
        </p:nvSpPr>
        <p:spPr>
          <a:xfrm>
            <a:off x="428625" y="6643688"/>
            <a:ext cx="2143125" cy="214312"/>
          </a:xfrm>
          <a:prstGeom prst="rect">
            <a:avLst/>
          </a:prstGeom>
        </p:spPr>
        <p:txBody>
          <a:bodyPr/>
          <a:lstStyle>
            <a:lvl1pPr>
              <a:defRPr sz="1600" b="1" u="none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sz="1100" dirty="0" smtClean="0">
                <a:latin typeface="Arial" pitchFamily="34" charset="0"/>
                <a:ea typeface="+mn-ea"/>
                <a:cs typeface="Arial" pitchFamily="34" charset="0"/>
              </a:rPr>
              <a:t>Master Informatique</a:t>
            </a:r>
            <a:endParaRPr lang="en-US" sz="11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6286500" y="6643688"/>
            <a:ext cx="2857500" cy="21431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0033CC"/>
                </a:solidFill>
                <a:latin typeface="Calibri" charset="0"/>
              </a:rPr>
              <a:t>                                  </a:t>
            </a:r>
            <a:fld id="{F3F06385-7BD5-EF40-8FCC-C466B6D11F70}" type="slidenum">
              <a:rPr lang="en-US" altLang="zh-CN" sz="1400">
                <a:solidFill>
                  <a:srgbClr val="0033CC"/>
                </a:solidFill>
                <a:latin typeface="Calibri" charset="0"/>
              </a:rPr>
              <a:pPr algn="ctr"/>
              <a:t>‹#›</a:t>
            </a:fld>
            <a:endParaRPr lang="zh-CN" altLang="en-US" sz="1400">
              <a:solidFill>
                <a:srgbClr val="0033CC"/>
              </a:solidFill>
              <a:latin typeface="Calibri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6643688"/>
            <a:ext cx="3143250" cy="21431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altLang="zh-CN" sz="1400">
              <a:solidFill>
                <a:srgbClr val="FFFFFF"/>
              </a:solidFill>
            </a:endParaRPr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3143250" y="6643688"/>
            <a:ext cx="3143250" cy="214312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FFFFFF"/>
                </a:solidFill>
              </a:rPr>
              <a:t>Semantic Technologies</a:t>
            </a: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0" y="0"/>
            <a:ext cx="4572000" cy="21431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dirty="0">
                <a:solidFill>
                  <a:srgbClr val="FFFFFF"/>
                </a:solidFill>
                <a:latin typeface="Calibri" charset="0"/>
              </a:rPr>
              <a:t>Part </a:t>
            </a:r>
            <a:r>
              <a:rPr lang="en-US" altLang="zh-CN" dirty="0" smtClean="0">
                <a:solidFill>
                  <a:srgbClr val="FFFFFF"/>
                </a:solidFill>
                <a:latin typeface="Calibri" charset="0"/>
              </a:rPr>
              <a:t>8</a:t>
            </a:r>
            <a:endParaRPr lang="en-US" altLang="zh-CN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4572000" y="0"/>
            <a:ext cx="4572000" cy="214313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dirty="0" smtClean="0">
                <a:solidFill>
                  <a:srgbClr val="FFFFFF"/>
                </a:solidFill>
                <a:latin typeface="Calibri" charset="0"/>
              </a:rPr>
              <a:t>RDFS</a:t>
            </a:r>
          </a:p>
        </p:txBody>
      </p:sp>
      <p:sp>
        <p:nvSpPr>
          <p:cNvPr id="103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altLang="zh-CN"/>
          </a:p>
        </p:txBody>
      </p:sp>
      <p:sp>
        <p:nvSpPr>
          <p:cNvPr id="10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ctrTitle"/>
          </p:nvPr>
        </p:nvSpPr>
        <p:spPr>
          <a:xfrm>
            <a:off x="827088" y="3573463"/>
            <a:ext cx="7993384" cy="2087562"/>
          </a:xfrm>
        </p:spPr>
        <p:txBody>
          <a:bodyPr/>
          <a:lstStyle/>
          <a:p>
            <a:r>
              <a:rPr lang="en-US" altLang="zh-CN" dirty="0">
                <a:latin typeface="Arial" charset="0"/>
                <a:ea typeface="ＭＳ Ｐゴシック" charset="0"/>
                <a:cs typeface="宋体" charset="0"/>
              </a:rPr>
              <a:t>RDF Schema – </a:t>
            </a:r>
            <a:r>
              <a:rPr lang="en-US" altLang="zh-CN" dirty="0" smtClean="0">
                <a:latin typeface="Arial" charset="0"/>
                <a:ea typeface="ＭＳ Ｐゴシック" charset="0"/>
                <a:cs typeface="宋体" charset="0"/>
              </a:rPr>
              <a:t>Syntax and Intuition</a:t>
            </a:r>
            <a:endParaRPr lang="en-US" altLang="zh-CN" dirty="0">
              <a:latin typeface="Arial" charset="0"/>
              <a:ea typeface="ＭＳ Ｐゴシック" charset="0"/>
            </a:endParaRPr>
          </a:p>
        </p:txBody>
      </p:sp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08050" y="4652963"/>
            <a:ext cx="6400800" cy="1752600"/>
          </a:xfrm>
        </p:spPr>
        <p:txBody>
          <a:bodyPr/>
          <a:lstStyle/>
          <a:p>
            <a:endParaRPr lang="en-US" altLang="zh-CN" dirty="0">
              <a:latin typeface="Arial" charset="0"/>
              <a:ea typeface="ＭＳ Ｐゴシック" charset="0"/>
            </a:endParaRPr>
          </a:p>
          <a:p>
            <a:endParaRPr lang="en-US" altLang="zh-CN" dirty="0">
              <a:latin typeface="Arial" charset="0"/>
              <a:ea typeface="ＭＳ Ｐゴシック" charset="0"/>
            </a:endParaRPr>
          </a:p>
          <a:p>
            <a:pPr algn="l"/>
            <a:r>
              <a:rPr lang="en-US" altLang="zh-CN" dirty="0">
                <a:latin typeface="Arial" charset="0"/>
                <a:ea typeface="ＭＳ Ｐゴシック" charset="0"/>
              </a:rPr>
              <a:t>Werner Nutt</a:t>
            </a:r>
          </a:p>
          <a:p>
            <a:endParaRPr lang="en-US" altLang="zh-CN" dirty="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922337"/>
          </a:xfrm>
        </p:spPr>
        <p:txBody>
          <a:bodyPr/>
          <a:lstStyle/>
          <a:p>
            <a:r>
              <a:rPr lang="en-US" dirty="0" smtClean="0"/>
              <a:t>Classes and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1438"/>
            <a:ext cx="8640960" cy="511189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 have </a:t>
            </a:r>
            <a:r>
              <a:rPr lang="en-US" sz="2000" dirty="0" smtClean="0"/>
              <a:t>seen </a:t>
            </a:r>
            <a:r>
              <a:rPr lang="en-US" sz="2000" dirty="0"/>
              <a:t>“typing” of resources in RDF when we discussed </a:t>
            </a:r>
            <a:r>
              <a:rPr lang="en-US" sz="2000" dirty="0" smtClean="0"/>
              <a:t>containers: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The </a:t>
            </a:r>
            <a:r>
              <a:rPr lang="en-US" sz="2000" dirty="0"/>
              <a:t>predicate </a:t>
            </a:r>
            <a:r>
              <a:rPr lang="en-US" sz="2000" dirty="0" err="1"/>
              <a:t>rdf:type</a:t>
            </a:r>
            <a:r>
              <a:rPr lang="en-US" sz="2000" dirty="0"/>
              <a:t> </a:t>
            </a:r>
          </a:p>
          <a:p>
            <a:pPr lvl="1"/>
            <a:r>
              <a:rPr lang="en-US" sz="2000" dirty="0" smtClean="0"/>
              <a:t>endows the </a:t>
            </a:r>
            <a:r>
              <a:rPr lang="en-US" sz="2000" dirty="0"/>
              <a:t>subject </a:t>
            </a:r>
            <a:endParaRPr lang="en-US" sz="2000" dirty="0" smtClean="0"/>
          </a:p>
          <a:p>
            <a:pPr lvl="1"/>
            <a:r>
              <a:rPr lang="en-US" sz="2000" dirty="0" smtClean="0"/>
              <a:t>with </a:t>
            </a:r>
            <a:r>
              <a:rPr lang="en-US" sz="2000" dirty="0"/>
              <a:t>the type denoted by the object</a:t>
            </a:r>
          </a:p>
          <a:p>
            <a:pPr marL="0" indent="0">
              <a:buNone/>
            </a:pPr>
            <a:r>
              <a:rPr lang="en-US" sz="2000" dirty="0" smtClean="0"/>
              <a:t>Or, equivalently,</a:t>
            </a:r>
          </a:p>
          <a:p>
            <a:pPr lvl="1"/>
            <a:r>
              <a:rPr lang="en-US" sz="2000" dirty="0" smtClean="0"/>
              <a:t>the subject </a:t>
            </a:r>
            <a:r>
              <a:rPr lang="en-US" sz="2000" dirty="0"/>
              <a:t>is a </a:t>
            </a:r>
            <a:r>
              <a:rPr lang="en-US" sz="2000" dirty="0" smtClean="0"/>
              <a:t>member/instance of the class denoted </a:t>
            </a:r>
            <a:r>
              <a:rPr lang="en-US" sz="2000" dirty="0"/>
              <a:t>by the </a:t>
            </a:r>
            <a:r>
              <a:rPr lang="en-US" sz="2000" dirty="0" smtClean="0"/>
              <a:t>subject</a:t>
            </a:r>
            <a:endParaRPr lang="en-US" sz="2000" dirty="0"/>
          </a:p>
        </p:txBody>
      </p:sp>
      <p:pic>
        <p:nvPicPr>
          <p:cNvPr id="4" name="Content Placeholder 7" descr="skitched-4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367" b="-4367"/>
          <a:stretch>
            <a:fillRect/>
          </a:stretch>
        </p:blipFill>
        <p:spPr bwMode="auto">
          <a:xfrm>
            <a:off x="1866627" y="1844824"/>
            <a:ext cx="4937621" cy="270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4009802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and Instances/2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3906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>
                <a:cs typeface="Courier"/>
              </a:rPr>
              <a:t>The triple</a:t>
            </a:r>
          </a:p>
          <a:p>
            <a:pPr marL="0" indent="0">
              <a:buNone/>
            </a:pPr>
            <a:endParaRPr lang="en-US" sz="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   </a:t>
            </a:r>
            <a:r>
              <a:rPr lang="en-US" sz="2200" dirty="0" err="1" smtClean="0">
                <a:latin typeface="Courier"/>
                <a:cs typeface="Courier"/>
              </a:rPr>
              <a:t>ex:SemanticWeb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rdf:type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ex:Textbook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endParaRPr lang="en-US" sz="800" dirty="0">
              <a:latin typeface="Courier"/>
              <a:cs typeface="Courier"/>
            </a:endParaRPr>
          </a:p>
          <a:p>
            <a:r>
              <a:rPr lang="en-US" sz="2200" dirty="0">
                <a:cs typeface="Courier"/>
              </a:rPr>
              <a:t>characterizes </a:t>
            </a:r>
            <a:r>
              <a:rPr lang="en-US" sz="2200" dirty="0" smtClean="0">
                <a:cs typeface="Courier"/>
              </a:rPr>
              <a:t>“Foundations of Semantic </a:t>
            </a:r>
            <a:r>
              <a:rPr lang="en-US" sz="2200">
                <a:cs typeface="Courier"/>
              </a:rPr>
              <a:t>Web </a:t>
            </a:r>
            <a:r>
              <a:rPr lang="en-US" sz="2200" smtClean="0">
                <a:cs typeface="Courier"/>
              </a:rPr>
              <a:t>Technologies” </a:t>
            </a:r>
            <a:r>
              <a:rPr lang="en-US" sz="2200" dirty="0" smtClean="0">
                <a:cs typeface="Courier"/>
              </a:rPr>
              <a:t>as an  </a:t>
            </a:r>
            <a:r>
              <a:rPr lang="en-US" sz="2200" dirty="0">
                <a:cs typeface="Courier"/>
              </a:rPr>
              <a:t>instance of the (newly defined) class “Textbook</a:t>
            </a:r>
            <a:r>
              <a:rPr lang="en-US" sz="2200" dirty="0" smtClean="0">
                <a:cs typeface="Courier"/>
              </a:rPr>
              <a:t>”.</a:t>
            </a:r>
          </a:p>
          <a:p>
            <a:pPr marL="0" indent="0">
              <a:buNone/>
            </a:pPr>
            <a:endParaRPr lang="en-US" sz="800" dirty="0" smtClean="0">
              <a:cs typeface="Courier"/>
            </a:endParaRPr>
          </a:p>
          <a:p>
            <a:pPr marL="0" indent="0">
              <a:buNone/>
            </a:pPr>
            <a:r>
              <a:rPr lang="en-US" sz="2200" dirty="0" smtClean="0">
                <a:cs typeface="Courier"/>
              </a:rPr>
              <a:t>A resource can be member of more than one class, </a:t>
            </a:r>
            <a:br>
              <a:rPr lang="en-US" sz="2200" dirty="0" smtClean="0">
                <a:cs typeface="Courier"/>
              </a:rPr>
            </a:br>
            <a:r>
              <a:rPr lang="en-US" sz="2200" dirty="0" smtClean="0">
                <a:cs typeface="Courier"/>
              </a:rPr>
              <a:t>e.g</a:t>
            </a:r>
            <a:r>
              <a:rPr lang="en-US" sz="2200" dirty="0">
                <a:cs typeface="Courier"/>
              </a:rPr>
              <a:t>. together with the above triple we may have</a:t>
            </a:r>
            <a:r>
              <a:rPr lang="en-US" sz="2200" dirty="0" smtClean="0">
                <a:cs typeface="Courier"/>
              </a:rPr>
              <a:t>:</a:t>
            </a:r>
          </a:p>
          <a:p>
            <a:endParaRPr lang="en-US" sz="800" dirty="0">
              <a:cs typeface="Courier"/>
            </a:endParaRPr>
          </a:p>
          <a:p>
            <a:pPr marL="0" indent="0">
              <a:buNone/>
            </a:pPr>
            <a:r>
              <a:rPr lang="en-US" sz="2200" dirty="0">
                <a:cs typeface="Courier"/>
              </a:rPr>
              <a:t>    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ex:SemanticWeb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rdf:type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ex:Entertaining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endParaRPr lang="en-US" sz="8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>
                <a:cs typeface="Courier"/>
              </a:rPr>
              <a:t>I</a:t>
            </a:r>
            <a:r>
              <a:rPr lang="en-US" sz="2200" dirty="0" smtClean="0">
                <a:cs typeface="Courier"/>
              </a:rPr>
              <a:t>n general, individual </a:t>
            </a:r>
            <a:r>
              <a:rPr lang="en-US" sz="2200" dirty="0">
                <a:cs typeface="Courier"/>
              </a:rPr>
              <a:t>and class names cannot be distinguished </a:t>
            </a:r>
            <a:r>
              <a:rPr lang="en-US" sz="2200" dirty="0" smtClean="0">
                <a:cs typeface="Courier"/>
              </a:rPr>
              <a:t>syntactically;</a:t>
            </a:r>
          </a:p>
          <a:p>
            <a:r>
              <a:rPr lang="en-US" sz="2200" dirty="0" smtClean="0">
                <a:cs typeface="Courier"/>
              </a:rPr>
              <a:t>this </a:t>
            </a:r>
            <a:r>
              <a:rPr lang="en-US" sz="2200" dirty="0">
                <a:cs typeface="Courier"/>
              </a:rPr>
              <a:t>distinction is </a:t>
            </a:r>
            <a:r>
              <a:rPr lang="en-US" sz="2200" dirty="0" smtClean="0">
                <a:cs typeface="Courier"/>
              </a:rPr>
              <a:t>also difficult in reality, </a:t>
            </a:r>
            <a:r>
              <a:rPr lang="en-US" sz="2200" dirty="0">
                <a:cs typeface="Courier"/>
              </a:rPr>
              <a:t>e.g. for </a:t>
            </a:r>
            <a:endParaRPr lang="en-US" sz="2200" dirty="0" smtClean="0">
              <a:cs typeface="Courier"/>
            </a:endParaRPr>
          </a:p>
          <a:p>
            <a:pPr marL="0" indent="0">
              <a:buNone/>
            </a:pPr>
            <a:endParaRPr lang="en-US" sz="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  http</a:t>
            </a:r>
            <a:r>
              <a:rPr lang="en-US" sz="2200" dirty="0">
                <a:latin typeface="Courier"/>
                <a:cs typeface="Courier"/>
              </a:rPr>
              <a:t>://</a:t>
            </a:r>
            <a:r>
              <a:rPr lang="en-US" sz="2200" dirty="0" err="1">
                <a:latin typeface="Courier"/>
                <a:cs typeface="Courier"/>
              </a:rPr>
              <a:t>www.un.org</a:t>
            </a:r>
            <a:r>
              <a:rPr lang="en-US" sz="2200" dirty="0">
                <a:latin typeface="Courier"/>
                <a:cs typeface="Courier"/>
              </a:rPr>
              <a:t>/#URI</a:t>
            </a:r>
          </a:p>
        </p:txBody>
      </p:sp>
    </p:spTree>
    <p:extLst>
      <p:ext uri="{BB962C8B-B14F-4D97-AF65-F5344CB8AC3E}">
        <p14:creationId xmlns:p14="http://schemas.microsoft.com/office/powerpoint/2010/main" val="732460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Class of all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 can also explicitly state that a URI denotes a class:</a:t>
            </a:r>
          </a:p>
          <a:p>
            <a:r>
              <a:rPr lang="en-US" dirty="0" smtClean="0"/>
              <a:t>a URI can be “typed” as class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     </a:t>
            </a:r>
            <a:r>
              <a:rPr lang="en-US" dirty="0" err="1" smtClean="0">
                <a:latin typeface="Courier"/>
                <a:cs typeface="Courier"/>
              </a:rPr>
              <a:t>ex:Textbook</a:t>
            </a:r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rdf:type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rdfs:Class</a:t>
            </a:r>
            <a:r>
              <a:rPr lang="en-US" dirty="0" smtClean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rdfs:Class</a:t>
            </a:r>
            <a:r>
              <a:rPr lang="en-US" dirty="0">
                <a:cs typeface="Courier"/>
              </a:rPr>
              <a:t> is the </a:t>
            </a:r>
            <a:r>
              <a:rPr lang="en-US" dirty="0" smtClean="0">
                <a:cs typeface="Courier"/>
              </a:rPr>
              <a:t>“class of all classes”</a:t>
            </a:r>
          </a:p>
          <a:p>
            <a:pPr marL="0" indent="0">
              <a:buNone/>
            </a:pPr>
            <a:r>
              <a:rPr lang="en-US" dirty="0" smtClean="0">
                <a:cs typeface="Courier"/>
                <a:sym typeface="Wingdings"/>
              </a:rPr>
              <a:t>     </a:t>
            </a:r>
            <a:r>
              <a:rPr lang="en-US" dirty="0" err="1">
                <a:latin typeface="Courier"/>
                <a:cs typeface="Courier"/>
              </a:rPr>
              <a:t>rdfs:Class</a:t>
            </a:r>
            <a:r>
              <a:rPr lang="en-US" dirty="0">
                <a:cs typeface="Courier"/>
              </a:rPr>
              <a:t> </a:t>
            </a:r>
            <a:r>
              <a:rPr lang="en-US" dirty="0" smtClean="0">
                <a:cs typeface="Courier"/>
              </a:rPr>
              <a:t>is a member of itself</a:t>
            </a:r>
          </a:p>
          <a:p>
            <a:pPr marL="0" indent="0">
              <a:buNone/>
            </a:pPr>
            <a:r>
              <a:rPr lang="en-US" dirty="0">
                <a:cs typeface="Courier"/>
                <a:sym typeface="Wingdings"/>
              </a:rPr>
              <a:t> </a:t>
            </a:r>
            <a:r>
              <a:rPr lang="en-US" dirty="0" smtClean="0">
                <a:cs typeface="Courier"/>
                <a:sym typeface="Wingdings"/>
              </a:rPr>
              <a:t>    the triple </a:t>
            </a:r>
          </a:p>
          <a:p>
            <a:pPr marL="0" indent="0">
              <a:buNone/>
            </a:pPr>
            <a:endParaRPr lang="en-US" sz="800" dirty="0">
              <a:latin typeface="Courier"/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	</a:t>
            </a:r>
            <a:r>
              <a:rPr lang="en-US" dirty="0" err="1" smtClean="0">
                <a:latin typeface="Courier"/>
                <a:cs typeface="Courier"/>
              </a:rPr>
              <a:t>rdfs:Class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rdf:type</a:t>
            </a:r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rdfs:Class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endParaRPr lang="en-US" sz="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cs typeface="Courier"/>
              </a:rPr>
              <a:t>         is virtually present in every dataset that employs the </a:t>
            </a:r>
            <a:br>
              <a:rPr lang="en-US" dirty="0" smtClean="0">
                <a:cs typeface="Courier"/>
              </a:rPr>
            </a:br>
            <a:r>
              <a:rPr lang="en-US" dirty="0" smtClean="0">
                <a:cs typeface="Courier"/>
              </a:rPr>
              <a:t>         RDFS vocabulary (according to the RDFS semantics)</a:t>
            </a:r>
            <a:endParaRPr lang="en-US" dirty="0">
              <a:cs typeface="Courier"/>
            </a:endParaRPr>
          </a:p>
          <a:p>
            <a:pPr marL="0" indent="0">
              <a:buNone/>
            </a:pPr>
            <a:endParaRPr lang="en-US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135956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Subclasses –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1438"/>
            <a:ext cx="8686800" cy="478472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Suppose, </a:t>
            </a:r>
          </a:p>
          <a:p>
            <a:r>
              <a:rPr lang="en-US" sz="2000" dirty="0" smtClean="0"/>
              <a:t>our dataset contains </a:t>
            </a:r>
            <a:r>
              <a:rPr lang="en-US" sz="2000" dirty="0" err="1" smtClean="0">
                <a:latin typeface="Courier"/>
                <a:cs typeface="Courier"/>
              </a:rPr>
              <a:t>ex:SemanticWeb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ex:Textbook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.</a:t>
            </a:r>
          </a:p>
          <a:p>
            <a:r>
              <a:rPr lang="en-US" sz="2000" dirty="0" smtClean="0">
                <a:latin typeface="+mj-lt"/>
                <a:cs typeface="Courier"/>
              </a:rPr>
              <a:t>we are searching for instances of the class </a:t>
            </a:r>
            <a:r>
              <a:rPr lang="en-US" sz="2000" dirty="0" err="1" smtClean="0">
                <a:latin typeface="Courier"/>
                <a:cs typeface="Courier"/>
              </a:rPr>
              <a:t>ex:Book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Result?</a:t>
            </a:r>
          </a:p>
          <a:p>
            <a:pPr marL="0" indent="0">
              <a:buNone/>
            </a:pPr>
            <a:endParaRPr lang="en-US" sz="2000" dirty="0"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Solution Attempt 1:</a:t>
            </a:r>
          </a:p>
          <a:p>
            <a:r>
              <a:rPr lang="en-US" sz="2000" dirty="0" smtClean="0">
                <a:cs typeface="Courier"/>
              </a:rPr>
              <a:t>add the triple  </a:t>
            </a:r>
            <a:r>
              <a:rPr lang="en-US" sz="2000" dirty="0" err="1">
                <a:latin typeface="Courier"/>
                <a:cs typeface="Courier"/>
              </a:rPr>
              <a:t>ex:SemanticWeb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ex:Book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  <a:sym typeface="Wingdings"/>
              </a:rPr>
              <a:t>   </a:t>
            </a:r>
            <a:r>
              <a:rPr lang="en-US" sz="2000" dirty="0" smtClean="0">
                <a:cs typeface="Courier"/>
                <a:sym typeface="Wingdings"/>
              </a:rPr>
              <a:t>what happens if another </a:t>
            </a:r>
            <a:r>
              <a:rPr lang="en-US" sz="2000" dirty="0" err="1" smtClean="0">
                <a:latin typeface="Courier"/>
                <a:cs typeface="Courier"/>
                <a:sym typeface="Wingdings"/>
              </a:rPr>
              <a:t>ex:Textbook</a:t>
            </a:r>
            <a:r>
              <a:rPr lang="en-US" sz="2000" dirty="0" smtClean="0">
                <a:cs typeface="Courier"/>
                <a:sym typeface="Wingdings"/>
              </a:rPr>
              <a:t> shows up?</a:t>
            </a:r>
          </a:p>
          <a:p>
            <a:pPr marL="0" indent="0">
              <a:buNone/>
            </a:pPr>
            <a:endParaRPr lang="en-US" sz="2000" dirty="0"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sz="2000" dirty="0">
                <a:cs typeface="Courier"/>
              </a:rPr>
              <a:t>Solution </a:t>
            </a:r>
            <a:r>
              <a:rPr lang="en-US" sz="2000" dirty="0" smtClean="0">
                <a:cs typeface="Courier"/>
              </a:rPr>
              <a:t>Attempt 2:</a:t>
            </a:r>
            <a:endParaRPr lang="en-US" sz="2000" dirty="0">
              <a:cs typeface="Courier"/>
            </a:endParaRPr>
          </a:p>
          <a:p>
            <a:r>
              <a:rPr lang="en-US" sz="2000" dirty="0" smtClean="0">
                <a:cs typeface="Courier"/>
              </a:rPr>
              <a:t>whenever a triple  	</a:t>
            </a:r>
            <a:r>
              <a:rPr lang="en-US" sz="2000" i="1" dirty="0" smtClean="0">
                <a:latin typeface="Courier"/>
                <a:cs typeface="Courier"/>
              </a:rPr>
              <a:t>b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ex:Textbook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.   </a:t>
            </a:r>
            <a:r>
              <a:rPr lang="en-US" sz="2000" dirty="0" smtClean="0">
                <a:cs typeface="Courier"/>
              </a:rPr>
              <a:t>is inserted 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automatically </a:t>
            </a:r>
            <a:r>
              <a:rPr lang="en-US" sz="2000" dirty="0">
                <a:cs typeface="Courier"/>
              </a:rPr>
              <a:t>add the triple  </a:t>
            </a:r>
            <a:r>
              <a:rPr lang="en-US" sz="2000" dirty="0" smtClean="0">
                <a:cs typeface="Courier"/>
              </a:rPr>
              <a:t>	</a:t>
            </a:r>
            <a:r>
              <a:rPr lang="en-US" sz="2000" i="1" dirty="0" smtClean="0">
                <a:latin typeface="Courier"/>
                <a:cs typeface="Courier"/>
              </a:rPr>
              <a:t>b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ex:Book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  <a:endParaRPr lang="en-US" sz="2000" dirty="0">
              <a:cs typeface="Courier"/>
            </a:endParaRPr>
          </a:p>
          <a:p>
            <a:pPr marL="0" indent="0">
              <a:buNone/>
            </a:pPr>
            <a:endParaRPr lang="en-US" sz="2000" dirty="0">
              <a:cs typeface="Courier"/>
            </a:endParaRPr>
          </a:p>
          <a:p>
            <a:endParaRPr lang="en-US" sz="2000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663414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8390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cs typeface="Courier"/>
              </a:rPr>
              <a:t>Solution Attempt </a:t>
            </a:r>
            <a:r>
              <a:rPr lang="en-US" sz="2000" dirty="0" smtClean="0">
                <a:cs typeface="Courier"/>
              </a:rPr>
              <a:t>3:</a:t>
            </a:r>
            <a:endParaRPr lang="en-US" sz="2000" dirty="0">
              <a:cs typeface="Courier"/>
            </a:endParaRPr>
          </a:p>
          <a:p>
            <a:r>
              <a:rPr lang="en-US" sz="2000" dirty="0" smtClean="0">
                <a:cs typeface="Courier"/>
                <a:sym typeface="Wingdings"/>
              </a:rPr>
              <a:t>introduce a statement saying that</a:t>
            </a:r>
          </a:p>
          <a:p>
            <a:pPr marL="0" indent="0">
              <a:buNone/>
            </a:pPr>
            <a:endParaRPr lang="en-US" sz="800" dirty="0"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  <a:sym typeface="Wingdings"/>
              </a:rPr>
              <a:t>	“</a:t>
            </a:r>
            <a:r>
              <a:rPr lang="en-US" sz="2000" i="1" dirty="0" smtClean="0">
                <a:cs typeface="Courier"/>
                <a:sym typeface="Wingdings"/>
              </a:rPr>
              <a:t>every textbook is a book”</a:t>
            </a:r>
            <a:r>
              <a:rPr lang="en-US" sz="2000" dirty="0">
                <a:cs typeface="Courier"/>
                <a:sym typeface="Wingdings"/>
              </a:rPr>
              <a:t/>
            </a:r>
            <a:br>
              <a:rPr lang="en-US" sz="2000" dirty="0">
                <a:cs typeface="Courier"/>
                <a:sym typeface="Wingdings"/>
              </a:rPr>
            </a:br>
            <a:r>
              <a:rPr lang="en-US" sz="2000" dirty="0" smtClean="0">
                <a:cs typeface="Courier"/>
                <a:sym typeface="Wingdings"/>
              </a:rPr>
              <a:t/>
            </a:r>
            <a:br>
              <a:rPr lang="en-US" sz="2000" dirty="0" smtClean="0">
                <a:cs typeface="Courier"/>
                <a:sym typeface="Wingdings"/>
              </a:rPr>
            </a:br>
            <a:r>
              <a:rPr lang="en-US" sz="2000" dirty="0" smtClean="0">
                <a:cs typeface="Courier"/>
                <a:sym typeface="Wingdings"/>
              </a:rPr>
              <a:t>      that is, every instance of </a:t>
            </a:r>
            <a:r>
              <a:rPr lang="en-US" sz="2000" dirty="0" err="1" smtClean="0">
                <a:latin typeface="Courier"/>
                <a:cs typeface="Courier"/>
                <a:sym typeface="Wingdings"/>
              </a:rPr>
              <a:t>ex:Textbook</a:t>
            </a:r>
            <a:r>
              <a:rPr lang="en-US" sz="2000" dirty="0" smtClean="0">
                <a:cs typeface="Courier"/>
                <a:sym typeface="Wingdings"/>
              </a:rPr>
              <a:t> </a:t>
            </a:r>
            <a:br>
              <a:rPr lang="en-US" sz="2000" dirty="0" smtClean="0">
                <a:cs typeface="Courier"/>
                <a:sym typeface="Wingdings"/>
              </a:rPr>
            </a:br>
            <a:r>
              <a:rPr lang="en-US" sz="2000" dirty="0" smtClean="0">
                <a:cs typeface="Courier"/>
                <a:sym typeface="Wingdings"/>
              </a:rPr>
              <a:t>    			 is </a:t>
            </a:r>
            <a:r>
              <a:rPr lang="en-US" sz="2000" dirty="0">
                <a:cs typeface="Courier"/>
                <a:sym typeface="Wingdings"/>
              </a:rPr>
              <a:t>also an </a:t>
            </a:r>
            <a:r>
              <a:rPr lang="en-US" sz="2000" dirty="0" smtClean="0">
                <a:cs typeface="Courier"/>
                <a:sym typeface="Wingdings"/>
              </a:rPr>
              <a:t>instance of </a:t>
            </a:r>
            <a:r>
              <a:rPr lang="en-US" sz="2000" dirty="0" err="1" smtClean="0">
                <a:latin typeface="Courier"/>
                <a:cs typeface="Courier"/>
                <a:sym typeface="Wingdings"/>
              </a:rPr>
              <a:t>ex:Book</a:t>
            </a:r>
            <a:endParaRPr lang="en-US" sz="2000" dirty="0" smtClean="0">
              <a:latin typeface="Courier"/>
              <a:cs typeface="Courier"/>
              <a:sym typeface="Wingdings"/>
            </a:endParaRP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  <a:sym typeface="Wingdings"/>
            </a:endParaRPr>
          </a:p>
          <a:p>
            <a:pPr marL="0" indent="0">
              <a:buNone/>
            </a:pPr>
            <a:endParaRPr lang="en-US" sz="2000" dirty="0" smtClean="0"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  <a:sym typeface="Wingdings"/>
              </a:rPr>
              <a:t>This kind of statement can be expressed with the </a:t>
            </a:r>
            <a:br>
              <a:rPr lang="en-US" sz="2000" dirty="0" smtClean="0">
                <a:cs typeface="Courier"/>
                <a:sym typeface="Wingdings"/>
              </a:rPr>
            </a:br>
            <a:r>
              <a:rPr lang="en-US" sz="2000" dirty="0" err="1" smtClean="0">
                <a:latin typeface="Courier"/>
                <a:cs typeface="Courier"/>
                <a:sym typeface="Wingdings"/>
              </a:rPr>
              <a:t>rdfs:subClassOf</a:t>
            </a:r>
            <a:r>
              <a:rPr lang="en-US" sz="2000" dirty="0" smtClean="0">
                <a:cs typeface="Courier"/>
                <a:sym typeface="Wingdings"/>
              </a:rPr>
              <a:t> property:</a:t>
            </a:r>
            <a:endParaRPr lang="en-US" sz="2000" dirty="0">
              <a:cs typeface="Courier"/>
              <a:sym typeface="Wingdings"/>
            </a:endParaRP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 </a:t>
            </a:r>
            <a:r>
              <a:rPr lang="en-US" sz="2000" dirty="0" err="1" smtClean="0">
                <a:latin typeface="Courier"/>
                <a:cs typeface="Courier"/>
              </a:rPr>
              <a:t>ex:Textbook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rdfs:subClassOf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ex:Book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means</a:t>
            </a:r>
            <a:endParaRPr lang="en-US" sz="2000" dirty="0">
              <a:cs typeface="Courier"/>
            </a:endParaRP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/>
              <a:t>       “</a:t>
            </a:r>
            <a:r>
              <a:rPr lang="en-US" sz="2000" dirty="0"/>
              <a:t>The class of all textbooks is a subclass of the class of all books.”</a:t>
            </a:r>
          </a:p>
        </p:txBody>
      </p:sp>
    </p:spTree>
    <p:extLst>
      <p:ext uri="{BB962C8B-B14F-4D97-AF65-F5344CB8AC3E}">
        <p14:creationId xmlns:p14="http://schemas.microsoft.com/office/powerpoint/2010/main" val="3449568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"/>
                <a:cs typeface="Courier"/>
              </a:rPr>
              <a:t>rdfs:subClassOf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4784725"/>
          </a:xfrm>
        </p:spPr>
        <p:txBody>
          <a:bodyPr/>
          <a:lstStyle/>
          <a:p>
            <a:r>
              <a:rPr lang="en-US" sz="2200" dirty="0" smtClean="0"/>
              <a:t>is a </a:t>
            </a:r>
            <a:r>
              <a:rPr lang="en-US" sz="2200" dirty="0" smtClean="0">
                <a:solidFill>
                  <a:srgbClr val="0000FF"/>
                </a:solidFill>
              </a:rPr>
              <a:t>property</a:t>
            </a:r>
          </a:p>
          <a:p>
            <a:endParaRPr lang="en-US" sz="2200" dirty="0"/>
          </a:p>
          <a:p>
            <a:r>
              <a:rPr lang="en-US" sz="2200" dirty="0" smtClean="0"/>
              <a:t>is </a:t>
            </a:r>
            <a:r>
              <a:rPr lang="en-US" sz="2200" dirty="0" smtClean="0">
                <a:solidFill>
                  <a:srgbClr val="0000FF"/>
                </a:solidFill>
              </a:rPr>
              <a:t>reflexive</a:t>
            </a:r>
            <a:r>
              <a:rPr lang="en-US" sz="2200" dirty="0" smtClean="0"/>
              <a:t>, thus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pPr marL="457200" lvl="1" indent="0">
              <a:buNone/>
            </a:pP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 smtClean="0">
                <a:latin typeface="Courier"/>
                <a:cs typeface="Courier"/>
              </a:rPr>
              <a:t>ex:Textbook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 smtClean="0">
                <a:latin typeface="Courier"/>
                <a:cs typeface="Courier"/>
              </a:rPr>
              <a:t>rdfs:subClassOf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 smtClean="0">
                <a:latin typeface="Courier"/>
                <a:cs typeface="Courier"/>
              </a:rPr>
              <a:t>ex:Textbook</a:t>
            </a:r>
            <a:endParaRPr lang="en-US" sz="2200" dirty="0" smtClean="0">
              <a:latin typeface="Courier"/>
              <a:cs typeface="Courier"/>
            </a:endParaRPr>
          </a:p>
          <a:p>
            <a:pPr marL="457200" lvl="1" indent="0">
              <a:buNone/>
            </a:pPr>
            <a:endParaRPr lang="en-US" sz="2200" dirty="0">
              <a:latin typeface="Courier"/>
              <a:cs typeface="Courier"/>
            </a:endParaRPr>
          </a:p>
          <a:p>
            <a:r>
              <a:rPr lang="en-US" sz="2200" dirty="0" smtClean="0">
                <a:cs typeface="Courier"/>
              </a:rPr>
              <a:t>can be used </a:t>
            </a:r>
            <a:r>
              <a:rPr lang="en-US" sz="2200" dirty="0">
                <a:cs typeface="Courier"/>
              </a:rPr>
              <a:t>to enforce that two </a:t>
            </a:r>
            <a:r>
              <a:rPr lang="en-US" sz="2200" dirty="0">
                <a:solidFill>
                  <a:srgbClr val="0000FF"/>
                </a:solidFill>
                <a:cs typeface="Courier"/>
              </a:rPr>
              <a:t>URIs refer to the same </a:t>
            </a:r>
            <a:r>
              <a:rPr lang="en-US" sz="2200" dirty="0" smtClean="0">
                <a:solidFill>
                  <a:srgbClr val="0000FF"/>
                </a:solidFill>
                <a:cs typeface="Courier"/>
              </a:rPr>
              <a:t>cl</a:t>
            </a:r>
            <a:r>
              <a:rPr lang="en-US" sz="2200" dirty="0" smtClean="0">
                <a:cs typeface="Courier"/>
              </a:rPr>
              <a:t>ass</a:t>
            </a:r>
          </a:p>
          <a:p>
            <a:pPr marL="0" indent="0">
              <a:buNone/>
            </a:pPr>
            <a:endParaRPr lang="en-US" sz="800" dirty="0">
              <a:cs typeface="Courier"/>
            </a:endParaRPr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	</a:t>
            </a:r>
            <a:r>
              <a:rPr lang="en-US" sz="2200" dirty="0" err="1" smtClean="0">
                <a:latin typeface="Courier"/>
                <a:cs typeface="Courier"/>
              </a:rPr>
              <a:t>ex:Haven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rdfs:subClassOf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ex:Port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	</a:t>
            </a:r>
            <a:r>
              <a:rPr lang="en-US" sz="2200" dirty="0" err="1" smtClean="0">
                <a:latin typeface="Courier"/>
                <a:cs typeface="Courier"/>
              </a:rPr>
              <a:t>ex:Port</a:t>
            </a:r>
            <a:r>
              <a:rPr lang="en-US" sz="2200" dirty="0" smtClean="0">
                <a:latin typeface="Courier"/>
                <a:cs typeface="Courier"/>
              </a:rPr>
              <a:t>  </a:t>
            </a:r>
            <a:r>
              <a:rPr lang="en-US" sz="2200" dirty="0" err="1" smtClean="0">
                <a:latin typeface="Courier"/>
                <a:cs typeface="Courier"/>
              </a:rPr>
              <a:t>rdfs:subClassOf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ex:Haven</a:t>
            </a:r>
            <a:r>
              <a:rPr lang="en-US" sz="2200" dirty="0">
                <a:latin typeface="Courier"/>
                <a:cs typeface="Courier"/>
              </a:rPr>
              <a:t> . </a:t>
            </a:r>
            <a:endParaRPr lang="en-US" sz="22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200" dirty="0">
              <a:cs typeface="Courier"/>
            </a:endParaRPr>
          </a:p>
          <a:p>
            <a:pPr marL="0" indent="0">
              <a:buNone/>
            </a:pPr>
            <a:r>
              <a:rPr lang="en-US" sz="2200" dirty="0" smtClean="0">
                <a:cs typeface="Courier"/>
              </a:rPr>
              <a:t>     by declaring them subclasses of each other.</a:t>
            </a:r>
            <a:endParaRPr lang="en-US" sz="2200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30550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Hierarchies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Subclass relationships usually come in groups:</a:t>
            </a:r>
          </a:p>
          <a:p>
            <a:pPr marL="0" indent="0">
              <a:buNone/>
            </a:pPr>
            <a:r>
              <a:rPr lang="en-US" sz="2000" dirty="0"/>
              <a:t>  - </a:t>
            </a:r>
            <a:r>
              <a:rPr lang="en-US" sz="2000" dirty="0">
                <a:solidFill>
                  <a:srgbClr val="0000FF"/>
                </a:solidFill>
              </a:rPr>
              <a:t>class hierarchies 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0000FF"/>
                </a:solidFill>
              </a:rPr>
              <a:t>taxonomies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/>
              <a:t>E.g.,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err="1">
                <a:latin typeface="Courier"/>
                <a:cs typeface="Courier"/>
              </a:rPr>
              <a:t>ex:Textbook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rdfs:subClassOf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ex:Book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err="1">
                <a:latin typeface="Courier"/>
                <a:cs typeface="Courier"/>
              </a:rPr>
              <a:t>ex:Book</a:t>
            </a: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err="1">
                <a:latin typeface="Courier"/>
                <a:cs typeface="Courier"/>
              </a:rPr>
              <a:t>rdfs:subClassOf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ex:PrintMedium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err="1">
                <a:latin typeface="Courier"/>
                <a:cs typeface="Courier"/>
              </a:rPr>
              <a:t>ex:Journal</a:t>
            </a: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err="1">
                <a:latin typeface="Courier"/>
                <a:cs typeface="Courier"/>
              </a:rPr>
              <a:t>rdfs:subClassOf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ex:PrintMedium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/>
              <a:t>RDFS semantics:</a:t>
            </a:r>
          </a:p>
          <a:p>
            <a:pPr marL="0" indent="0">
              <a:buNone/>
            </a:pPr>
            <a:r>
              <a:rPr lang="en-US" sz="2000" dirty="0"/>
              <a:t>  - the </a:t>
            </a:r>
            <a:r>
              <a:rPr lang="en-US" sz="2000" dirty="0" smtClean="0"/>
              <a:t>  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rdfs:subClassOf</a:t>
            </a:r>
            <a:r>
              <a:rPr lang="en-US" sz="2000" dirty="0" smtClean="0"/>
              <a:t>   property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0000FF"/>
                </a:solidFill>
              </a:rPr>
              <a:t>transitive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/>
              <a:t>E.g., it follows from the above that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err="1">
                <a:latin typeface="Courier"/>
                <a:cs typeface="Courier"/>
              </a:rPr>
              <a:t>ex:Textbook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rdfs:subClassOf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ex:PrintMedium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8246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22337"/>
          </a:xfrm>
        </p:spPr>
        <p:txBody>
          <a:bodyPr/>
          <a:lstStyle/>
          <a:p>
            <a:r>
              <a:rPr lang="en-US" dirty="0" smtClean="0"/>
              <a:t>Class Hierarchies/2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78472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Class </a:t>
            </a:r>
            <a:r>
              <a:rPr lang="en-US" sz="2000" dirty="0"/>
              <a:t>hierarchies </a:t>
            </a:r>
            <a:r>
              <a:rPr lang="en-US" sz="2000" dirty="0" smtClean="0"/>
              <a:t>are often </a:t>
            </a:r>
            <a:r>
              <a:rPr lang="en-US" sz="2000" dirty="0"/>
              <a:t>used for modeling,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e.g</a:t>
            </a:r>
            <a:r>
              <a:rPr lang="en-US" sz="2000" dirty="0"/>
              <a:t>. in biology </a:t>
            </a:r>
            <a:r>
              <a:rPr lang="en-US" sz="2000" dirty="0" smtClean="0"/>
              <a:t>(Linnaean classification </a:t>
            </a:r>
            <a:r>
              <a:rPr lang="en-US" sz="2000" dirty="0"/>
              <a:t>of living beings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/>
              <a:t>Example: zoological categorization of the modern </a:t>
            </a:r>
            <a:r>
              <a:rPr lang="en-US" sz="2000" dirty="0" smtClean="0"/>
              <a:t>human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&lt;</a:t>
            </a:r>
            <a:r>
              <a:rPr lang="en-US" sz="1600" dirty="0" err="1">
                <a:latin typeface="Courier"/>
                <a:cs typeface="Courier"/>
              </a:rPr>
              <a:t>rdf:RDF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xmlns:rdf</a:t>
            </a:r>
            <a:r>
              <a:rPr lang="en-US" sz="1600" dirty="0">
                <a:latin typeface="Courier"/>
                <a:cs typeface="Courier"/>
              </a:rPr>
              <a:t>="http://www.w3.org/1999/02/22-rdf-syntax-ns#"  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  </a:t>
            </a:r>
            <a:r>
              <a:rPr lang="en-US" sz="1600" dirty="0" err="1">
                <a:latin typeface="Courier"/>
                <a:cs typeface="Courier"/>
              </a:rPr>
              <a:t>xmlns:rdfs</a:t>
            </a:r>
            <a:r>
              <a:rPr lang="en-US" sz="1600" dirty="0">
                <a:latin typeface="Courier"/>
                <a:cs typeface="Courier"/>
              </a:rPr>
              <a:t>="http://www.w3.org/2000/01/</a:t>
            </a:r>
            <a:r>
              <a:rPr lang="en-US" sz="1600" dirty="0" err="1">
                <a:latin typeface="Courier"/>
                <a:cs typeface="Courier"/>
              </a:rPr>
              <a:t>rdf</a:t>
            </a:r>
            <a:r>
              <a:rPr lang="en-US" sz="1600" dirty="0">
                <a:latin typeface="Courier"/>
                <a:cs typeface="Courier"/>
              </a:rPr>
              <a:t>-schema#"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  </a:t>
            </a:r>
            <a:r>
              <a:rPr lang="en-US" sz="1600" dirty="0" err="1">
                <a:latin typeface="Courier"/>
                <a:cs typeface="Courier"/>
              </a:rPr>
              <a:t>xmlns:ex</a:t>
            </a:r>
            <a:r>
              <a:rPr lang="en-US" sz="1600" dirty="0">
                <a:latin typeface="Courier"/>
                <a:cs typeface="Courier"/>
              </a:rPr>
              <a:t>=http://</a:t>
            </a:r>
            <a:r>
              <a:rPr lang="en-US" sz="1600" dirty="0" err="1">
                <a:latin typeface="Courier"/>
                <a:cs typeface="Courier"/>
              </a:rPr>
              <a:t>www.semantic</a:t>
            </a:r>
            <a:r>
              <a:rPr lang="en-US" sz="1600" dirty="0">
                <a:latin typeface="Courier"/>
                <a:cs typeface="Courier"/>
              </a:rPr>
              <a:t>-web-</a:t>
            </a:r>
            <a:r>
              <a:rPr lang="en-US" sz="1600" dirty="0" err="1">
                <a:latin typeface="Courier"/>
                <a:cs typeface="Courier"/>
              </a:rPr>
              <a:t>grundlagen.de</a:t>
            </a:r>
            <a:r>
              <a:rPr lang="en-US" sz="1600" dirty="0">
                <a:latin typeface="Courier"/>
                <a:cs typeface="Courier"/>
              </a:rPr>
              <a:t>/</a:t>
            </a:r>
            <a:r>
              <a:rPr lang="en-US" sz="1600" dirty="0" err="1">
                <a:latin typeface="Courier"/>
                <a:cs typeface="Courier"/>
              </a:rPr>
              <a:t>Beispiele</a:t>
            </a:r>
            <a:r>
              <a:rPr lang="en-US" sz="1600" dirty="0">
                <a:latin typeface="Courier"/>
                <a:cs typeface="Courier"/>
              </a:rPr>
              <a:t>#&gt;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rdf:about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ex;Animalia</a:t>
            </a:r>
            <a:r>
              <a:rPr lang="en-US" sz="1600" dirty="0">
                <a:latin typeface="Courier"/>
                <a:cs typeface="Courier"/>
              </a:rPr>
              <a:t>"/&gt;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rdf:about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ex;Chordata</a:t>
            </a:r>
            <a:r>
              <a:rPr lang="en-US" sz="1600" dirty="0">
                <a:latin typeface="Courier"/>
                <a:cs typeface="Courier"/>
              </a:rPr>
              <a:t>”&gt;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  &lt;</a:t>
            </a:r>
            <a:r>
              <a:rPr lang="en-US" sz="1600" dirty="0" err="1">
                <a:latin typeface="Courier"/>
                <a:cs typeface="Courier"/>
              </a:rPr>
              <a:t>rdfs:subClassOf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rdfs:resource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ex;Animalia</a:t>
            </a:r>
            <a:r>
              <a:rPr lang="en-US" sz="1600" dirty="0">
                <a:latin typeface="Courier"/>
                <a:cs typeface="Courier"/>
              </a:rPr>
              <a:t>"/&gt;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&lt;/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rdf:about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ex;Mammalia</a:t>
            </a:r>
            <a:r>
              <a:rPr lang="en-US" sz="1600" dirty="0">
                <a:latin typeface="Courier"/>
                <a:cs typeface="Courier"/>
              </a:rPr>
              <a:t>”&gt;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  &lt;</a:t>
            </a:r>
            <a:r>
              <a:rPr lang="en-US" sz="1600" dirty="0" err="1">
                <a:latin typeface="Courier"/>
                <a:cs typeface="Courier"/>
              </a:rPr>
              <a:t>rdfs:subClassOf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rdfs:resource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ex;Chordata</a:t>
            </a:r>
            <a:r>
              <a:rPr lang="en-US" sz="1600" dirty="0">
                <a:latin typeface="Courier"/>
                <a:cs typeface="Courier"/>
              </a:rPr>
              <a:t>"/&gt;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&lt;/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rdf:about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ex;Primates</a:t>
            </a:r>
            <a:r>
              <a:rPr lang="en-US" sz="1600" dirty="0">
                <a:latin typeface="Courier"/>
                <a:cs typeface="Courier"/>
              </a:rPr>
              <a:t>”&gt;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  &lt;</a:t>
            </a:r>
            <a:r>
              <a:rPr lang="en-US" sz="1600" dirty="0" err="1">
                <a:latin typeface="Courier"/>
                <a:cs typeface="Courier"/>
              </a:rPr>
              <a:t>rdfs:subClassOf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rdfs:resource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ex;Mammalia</a:t>
            </a:r>
            <a:r>
              <a:rPr lang="en-US" sz="1600" dirty="0">
                <a:latin typeface="Courier"/>
                <a:cs typeface="Courier"/>
              </a:rPr>
              <a:t>"/&gt;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&lt;/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rdf:about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ex;Hominidae</a:t>
            </a:r>
            <a:r>
              <a:rPr lang="en-US" sz="1600" dirty="0">
                <a:latin typeface="Courier"/>
                <a:cs typeface="Courier"/>
              </a:rPr>
              <a:t>”&gt;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  &lt;</a:t>
            </a:r>
            <a:r>
              <a:rPr lang="en-US" sz="1600" dirty="0" err="1">
                <a:latin typeface="Courier"/>
                <a:cs typeface="Courier"/>
              </a:rPr>
              <a:t>rdfs:subClassOf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rdfs:resource</a:t>
            </a:r>
            <a:r>
              <a:rPr lang="en-US" sz="1600" dirty="0">
                <a:latin typeface="Courier"/>
                <a:cs typeface="Courier"/>
              </a:rPr>
              <a:t>="&amp;</a:t>
            </a:r>
            <a:r>
              <a:rPr lang="en-US" sz="1600" dirty="0" err="1">
                <a:latin typeface="Courier"/>
                <a:cs typeface="Courier"/>
              </a:rPr>
              <a:t>ex;Primates</a:t>
            </a:r>
            <a:r>
              <a:rPr lang="en-US" sz="1600" dirty="0">
                <a:latin typeface="Courier"/>
                <a:cs typeface="Courier"/>
              </a:rPr>
              <a:t>"/&gt;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&lt;/</a:t>
            </a:r>
            <a:r>
              <a:rPr lang="en-US" sz="1600" dirty="0" err="1">
                <a:latin typeface="Courier"/>
                <a:cs typeface="Courier"/>
              </a:rPr>
              <a:t>rdfs:Class</a:t>
            </a:r>
            <a:r>
              <a:rPr lang="en-US" sz="1600" dirty="0">
                <a:latin typeface="Courier"/>
                <a:cs typeface="Courier"/>
              </a:rPr>
              <a:t>&gt;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...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8448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91264" cy="4784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Intuitively, classes correspond to sets in set theory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>
                <a:latin typeface="Courier"/>
                <a:cs typeface="Courier"/>
              </a:rPr>
              <a:t>rdf:type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       corresponds </a:t>
            </a:r>
            <a:r>
              <a:rPr lang="en-US" dirty="0"/>
              <a:t>to </a:t>
            </a:r>
            <a:r>
              <a:rPr lang="en-US" dirty="0" smtClean="0"/>
              <a:t>  ∈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>
                <a:latin typeface="Courier"/>
                <a:cs typeface="Courier"/>
              </a:rPr>
              <a:t>rdfs:subClassOf</a:t>
            </a:r>
            <a:r>
              <a:rPr lang="en-US" dirty="0" smtClean="0"/>
              <a:t>   corresponds </a:t>
            </a:r>
            <a:r>
              <a:rPr lang="en-US" dirty="0"/>
              <a:t>to </a:t>
            </a:r>
            <a:r>
              <a:rPr lang="en-US" dirty="0" smtClean="0"/>
              <a:t>  ⊆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motivates </a:t>
            </a:r>
          </a:p>
          <a:p>
            <a:r>
              <a:rPr lang="en-US" dirty="0" smtClean="0"/>
              <a:t>reflexivity and transitivity of </a:t>
            </a:r>
            <a:r>
              <a:rPr lang="en-US" dirty="0" err="1" smtClean="0">
                <a:latin typeface="Courier"/>
                <a:cs typeface="Courier"/>
              </a:rPr>
              <a:t>rdfs:subClassOf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>
                <a:cs typeface="Courier"/>
              </a:rPr>
              <a:t>…</a:t>
            </a:r>
            <a:endParaRPr lang="en-US" dirty="0">
              <a:cs typeface="Courier"/>
            </a:endParaRPr>
          </a:p>
          <a:p>
            <a:r>
              <a:rPr lang="en-US" dirty="0" smtClean="0">
                <a:cs typeface="Courier"/>
              </a:rPr>
              <a:t>and more inferences that we will see later on 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cs typeface="Courier"/>
              </a:rPr>
              <a:t>However, as we will also see, the semantics of RDFS is much weaker than set theory </a:t>
            </a:r>
            <a:br>
              <a:rPr lang="en-US" dirty="0" smtClean="0">
                <a:cs typeface="Courier"/>
              </a:rPr>
            </a:br>
            <a:r>
              <a:rPr lang="en-US" dirty="0" smtClean="0">
                <a:cs typeface="Courier"/>
              </a:rPr>
              <a:t>                          (otherwise inferences would be too difficult)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68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skitched-24-1-5-4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589" b="-13589"/>
          <a:stretch>
            <a:fillRect/>
          </a:stretch>
        </p:blipFill>
        <p:spPr>
          <a:xfrm>
            <a:off x="4399877" y="1985963"/>
            <a:ext cx="4456255" cy="41402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“intersection”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Proper set intersection is not possible in RDFS</a:t>
            </a:r>
          </a:p>
          <a:p>
            <a:r>
              <a:rPr lang="en-US" sz="2000" dirty="0" smtClean="0"/>
              <a:t>However, expressing necessary membership to multiple classes is possible, i.e., A subset B AND C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latin typeface="Courier"/>
                <a:cs typeface="Courier"/>
              </a:rPr>
              <a:t>A </a:t>
            </a:r>
            <a:r>
              <a:rPr lang="en-US" sz="2000" dirty="0" err="1" smtClean="0">
                <a:latin typeface="Courier"/>
                <a:cs typeface="Courier"/>
              </a:rPr>
              <a:t>rdfs:subClassOf</a:t>
            </a:r>
            <a:r>
              <a:rPr lang="en-US" sz="2000" dirty="0" smtClean="0">
                <a:latin typeface="Courier"/>
                <a:cs typeface="Courier"/>
              </a:rPr>
              <a:t> B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A </a:t>
            </a:r>
            <a:r>
              <a:rPr lang="en-US" sz="2000" dirty="0" err="1" smtClean="0">
                <a:latin typeface="Courier"/>
                <a:cs typeface="Courier"/>
              </a:rPr>
              <a:t>rdfs:subClassOf</a:t>
            </a:r>
            <a:r>
              <a:rPr lang="en-US" sz="2000" dirty="0" smtClean="0">
                <a:latin typeface="Courier"/>
                <a:cs typeface="Courier"/>
              </a:rPr>
              <a:t> C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/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/>
              <a:t>consider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>
                <a:latin typeface="Courier"/>
                <a:cs typeface="Courier"/>
              </a:rPr>
              <a:t>x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8533" y="5452999"/>
            <a:ext cx="189653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One direction only!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85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</a:rPr>
              <a:t>Acknowledgment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These slides are based on slide sets by Mariano Rodriguez and Sebastian Rudolph</a:t>
            </a:r>
          </a:p>
        </p:txBody>
      </p:sp>
    </p:spTree>
    <p:extLst>
      <p:ext uri="{BB962C8B-B14F-4D97-AF65-F5344CB8AC3E}">
        <p14:creationId xmlns:p14="http://schemas.microsoft.com/office/powerpoint/2010/main" val="1680140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“intersection”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Similar for roles</a:t>
            </a:r>
          </a:p>
        </p:txBody>
      </p:sp>
      <p:pic>
        <p:nvPicPr>
          <p:cNvPr id="6" name="Picture 5" descr="skitched-24-1-5-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10" y="2442380"/>
            <a:ext cx="6681590" cy="359481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42097" y="2859840"/>
            <a:ext cx="2923319" cy="113184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55512" y="3478800"/>
            <a:ext cx="1515056" cy="80664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3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“intersection”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Similar for roles</a:t>
            </a:r>
          </a:p>
        </p:txBody>
      </p:sp>
      <p:pic>
        <p:nvPicPr>
          <p:cNvPr id="6" name="Picture 5" descr="skitched-24-1-5-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10" y="2442380"/>
            <a:ext cx="6681590" cy="359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795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“union”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Proper set union is not possible in RDFS</a:t>
            </a:r>
          </a:p>
          <a:p>
            <a:r>
              <a:rPr lang="en-US" sz="2000" dirty="0" smtClean="0"/>
              <a:t>However, A OR B </a:t>
            </a:r>
            <a:r>
              <a:rPr lang="en-US" sz="2000" dirty="0" err="1" smtClean="0"/>
              <a:t>subsetOf</a:t>
            </a:r>
            <a:r>
              <a:rPr lang="en-US" sz="2000" dirty="0" smtClean="0"/>
              <a:t> C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latin typeface="Courier"/>
                <a:cs typeface="Courier"/>
              </a:rPr>
              <a:t>B </a:t>
            </a:r>
            <a:r>
              <a:rPr lang="en-US" sz="2000" dirty="0" err="1" smtClean="0">
                <a:latin typeface="Courier"/>
                <a:cs typeface="Courier"/>
              </a:rPr>
              <a:t>rdfs:subClassOf</a:t>
            </a:r>
            <a:r>
              <a:rPr lang="en-US" sz="2000" dirty="0" smtClean="0">
                <a:latin typeface="Courier"/>
                <a:cs typeface="Courier"/>
              </a:rPr>
              <a:t> A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C </a:t>
            </a:r>
            <a:r>
              <a:rPr lang="en-US" sz="2000" dirty="0" err="1" smtClean="0">
                <a:latin typeface="Courier"/>
                <a:cs typeface="Courier"/>
              </a:rPr>
              <a:t>rdfs:subClassOf</a:t>
            </a:r>
            <a:r>
              <a:rPr lang="en-US" sz="2000" dirty="0" smtClean="0">
                <a:latin typeface="Courier"/>
                <a:cs typeface="Courier"/>
              </a:rPr>
              <a:t> A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consider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>
                <a:latin typeface="Courier"/>
                <a:cs typeface="Courier"/>
              </a:rPr>
              <a:t>x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B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/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/>
              <a:t>or</a:t>
            </a:r>
            <a:br>
              <a:rPr lang="en-US" sz="2000" dirty="0" smtClean="0"/>
            </a:br>
            <a:r>
              <a:rPr lang="en-US" sz="2000" dirty="0">
                <a:latin typeface="Courier"/>
                <a:cs typeface="Courier"/>
              </a:rPr>
              <a:t>x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C</a:t>
            </a:r>
          </a:p>
        </p:txBody>
      </p:sp>
      <p:pic>
        <p:nvPicPr>
          <p:cNvPr id="8" name="Content Placeholder 7" descr="skitched-20121017-151100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744" b="-14744"/>
          <a:stretch>
            <a:fillRect/>
          </a:stretch>
        </p:blipFill>
        <p:spPr>
          <a:xfrm>
            <a:off x="4156118" y="1985963"/>
            <a:ext cx="4566322" cy="4140200"/>
          </a:xfrm>
        </p:spPr>
      </p:pic>
      <p:sp>
        <p:nvSpPr>
          <p:cNvPr id="5" name="Rectangle 4"/>
          <p:cNvSpPr/>
          <p:nvPr/>
        </p:nvSpPr>
        <p:spPr>
          <a:xfrm>
            <a:off x="4156117" y="2652480"/>
            <a:ext cx="863525" cy="25056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45813" y="2735760"/>
            <a:ext cx="863525" cy="25056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86371" y="2652480"/>
            <a:ext cx="601662" cy="4092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178917" y="2804880"/>
            <a:ext cx="863525" cy="25056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453125" y="2804880"/>
            <a:ext cx="601662" cy="4092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53956" y="3677520"/>
            <a:ext cx="601662" cy="4092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7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Set “union”</a:t>
            </a:r>
            <a:endParaRPr lang="en-US" dirty="0"/>
          </a:p>
        </p:txBody>
      </p:sp>
      <p:pic>
        <p:nvPicPr>
          <p:cNvPr id="8" name="Content Placeholder 7" descr="skitched-20121017-151100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744" b="-14744"/>
          <a:stretch>
            <a:fillRect/>
          </a:stretch>
        </p:blipFill>
        <p:spPr>
          <a:xfrm>
            <a:off x="4156118" y="1985963"/>
            <a:ext cx="4566322" cy="4140200"/>
          </a:xfrm>
        </p:spPr>
      </p:pic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/>
          <a:p>
            <a:r>
              <a:rPr lang="en-US" sz="2000" dirty="0" smtClean="0"/>
              <a:t>Proper set union is not possible in RDFS</a:t>
            </a:r>
          </a:p>
          <a:p>
            <a:r>
              <a:rPr lang="en-US" sz="2000" dirty="0" smtClean="0"/>
              <a:t>However, A OR B </a:t>
            </a:r>
            <a:r>
              <a:rPr lang="en-US" sz="2000" dirty="0" err="1" smtClean="0"/>
              <a:t>subsetOf</a:t>
            </a:r>
            <a:r>
              <a:rPr lang="en-US" sz="2000" dirty="0" smtClean="0"/>
              <a:t> C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latin typeface="Courier"/>
                <a:cs typeface="Courier"/>
              </a:rPr>
              <a:t>B </a:t>
            </a:r>
            <a:r>
              <a:rPr lang="en-US" sz="2000" dirty="0" err="1" smtClean="0">
                <a:latin typeface="Courier"/>
                <a:cs typeface="Courier"/>
              </a:rPr>
              <a:t>rdfs:subClassOf</a:t>
            </a:r>
            <a:r>
              <a:rPr lang="en-US" sz="2000" dirty="0" smtClean="0">
                <a:latin typeface="Courier"/>
                <a:cs typeface="Courier"/>
              </a:rPr>
              <a:t> A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C </a:t>
            </a:r>
            <a:r>
              <a:rPr lang="en-US" sz="2000" dirty="0" err="1" smtClean="0">
                <a:latin typeface="Courier"/>
                <a:cs typeface="Courier"/>
              </a:rPr>
              <a:t>rdfs:subClassOf</a:t>
            </a:r>
            <a:r>
              <a:rPr lang="en-US" sz="2000" dirty="0" smtClean="0">
                <a:latin typeface="Courier"/>
                <a:cs typeface="Courier"/>
              </a:rPr>
              <a:t> A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consider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>
                <a:latin typeface="Courier"/>
                <a:cs typeface="Courier"/>
              </a:rPr>
              <a:t>x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B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/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/>
              <a:t>or</a:t>
            </a:r>
            <a:br>
              <a:rPr lang="en-US" sz="2000" dirty="0" smtClean="0"/>
            </a:br>
            <a:r>
              <a:rPr lang="en-US" sz="2000" dirty="0">
                <a:latin typeface="Courier"/>
                <a:cs typeface="Courier"/>
              </a:rPr>
              <a:t>x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341396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in RDF/XML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795320" cy="4784725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/>
              <a:t>Abbreviated </a:t>
            </a:r>
            <a:r>
              <a:rPr lang="en-US" sz="2200" dirty="0"/>
              <a:t>notation for specifying class instances: </a:t>
            </a:r>
            <a:r>
              <a:rPr lang="en-US" sz="2200" dirty="0" smtClean="0"/>
              <a:t> </a:t>
            </a:r>
            <a:endParaRPr lang="en-US" sz="22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200" dirty="0" smtClean="0"/>
              <a:t> </a:t>
            </a:r>
            <a:r>
              <a:rPr lang="en-US" sz="2000" dirty="0" smtClean="0">
                <a:latin typeface="Courier"/>
                <a:cs typeface="Courier"/>
              </a:rPr>
              <a:t> &lt;</a:t>
            </a:r>
            <a:r>
              <a:rPr lang="en-US" sz="2000" dirty="0" err="1">
                <a:latin typeface="Courier"/>
                <a:cs typeface="Courier"/>
              </a:rPr>
              <a:t>ex:HomoSapiens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rdf:about</a:t>
            </a:r>
            <a:r>
              <a:rPr lang="en-US" sz="2000" dirty="0">
                <a:latin typeface="Courier"/>
                <a:cs typeface="Courier"/>
              </a:rPr>
              <a:t>="</a:t>
            </a:r>
            <a:r>
              <a:rPr lang="en-US" sz="2000" dirty="0" smtClean="0">
                <a:latin typeface="Courier"/>
                <a:cs typeface="Courier"/>
              </a:rPr>
              <a:t>&amp;</a:t>
            </a:r>
            <a:r>
              <a:rPr lang="en-US" sz="2000" dirty="0" err="1" smtClean="0">
                <a:latin typeface="Courier"/>
                <a:cs typeface="Courier"/>
              </a:rPr>
              <a:t>ex;WernerNutt</a:t>
            </a:r>
            <a:r>
              <a:rPr lang="en-US" sz="2000" dirty="0" smtClean="0">
                <a:latin typeface="Courier"/>
                <a:cs typeface="Courier"/>
              </a:rPr>
              <a:t>"</a:t>
            </a:r>
            <a:r>
              <a:rPr lang="en-US" sz="2000" dirty="0">
                <a:latin typeface="Courier"/>
                <a:cs typeface="Courier"/>
              </a:rPr>
              <a:t>/&gt;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8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 smtClean="0"/>
              <a:t>instead of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 err="1">
                <a:latin typeface="Courier"/>
                <a:cs typeface="Courier"/>
              </a:rPr>
              <a:t>rdf:Description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rdf:about</a:t>
            </a:r>
            <a:r>
              <a:rPr lang="en-US" sz="2000" dirty="0">
                <a:latin typeface="Courier"/>
                <a:cs typeface="Courier"/>
              </a:rPr>
              <a:t>="&amp;</a:t>
            </a:r>
            <a:r>
              <a:rPr lang="en-US" sz="2000" dirty="0" err="1">
                <a:latin typeface="Courier"/>
                <a:cs typeface="Courier"/>
              </a:rPr>
              <a:t>ex</a:t>
            </a:r>
            <a:r>
              <a:rPr lang="en-US" sz="2000" dirty="0" err="1" smtClean="0">
                <a:latin typeface="Courier"/>
                <a:cs typeface="Courier"/>
              </a:rPr>
              <a:t>;WernerNutt</a:t>
            </a:r>
            <a:r>
              <a:rPr lang="en-US" sz="2000" dirty="0" smtClean="0">
                <a:latin typeface="Courier"/>
                <a:cs typeface="Courier"/>
              </a:rPr>
              <a:t>"</a:t>
            </a:r>
            <a:r>
              <a:rPr lang="en-US" sz="2000" dirty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  &lt;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rdf:resource</a:t>
            </a:r>
            <a:r>
              <a:rPr lang="en-US" sz="2000" dirty="0">
                <a:latin typeface="Courier"/>
                <a:cs typeface="Courier"/>
              </a:rPr>
              <a:t>="&amp;</a:t>
            </a:r>
            <a:r>
              <a:rPr lang="en-US" sz="2000" dirty="0" err="1">
                <a:latin typeface="Courier"/>
                <a:cs typeface="Courier"/>
              </a:rPr>
              <a:t>ex;HomoSapiens</a:t>
            </a:r>
            <a:r>
              <a:rPr lang="en-US" sz="2000" dirty="0">
                <a:latin typeface="Courier"/>
                <a:cs typeface="Courier"/>
              </a:rPr>
              <a:t>"&gt;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rdf:Description</a:t>
            </a:r>
            <a:r>
              <a:rPr lang="en-US" sz="2000" dirty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Likewise: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 err="1">
                <a:latin typeface="Courier"/>
                <a:cs typeface="Courier"/>
              </a:rPr>
              <a:t>rdfs:Class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rdf:about</a:t>
            </a:r>
            <a:r>
              <a:rPr lang="en-US" sz="2000" dirty="0">
                <a:latin typeface="Courier"/>
                <a:cs typeface="Courier"/>
              </a:rPr>
              <a:t>="&amp;</a:t>
            </a:r>
            <a:r>
              <a:rPr lang="en-US" sz="2000" dirty="0" err="1">
                <a:latin typeface="Courier"/>
                <a:cs typeface="Courier"/>
              </a:rPr>
              <a:t>ex;HomoSapiens</a:t>
            </a:r>
            <a:r>
              <a:rPr lang="en-US" sz="2000" dirty="0">
                <a:latin typeface="Courier"/>
                <a:cs typeface="Courier"/>
              </a:rPr>
              <a:t>"/&gt;</a:t>
            </a:r>
          </a:p>
        </p:txBody>
      </p:sp>
    </p:spTree>
    <p:extLst>
      <p:ext uri="{BB962C8B-B14F-4D97-AF65-F5344CB8AC3E}">
        <p14:creationId xmlns:p14="http://schemas.microsoft.com/office/powerpoint/2010/main" val="1216945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Predefined Class URIs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435280" cy="4784725"/>
          </a:xfrm>
        </p:spPr>
        <p:txBody>
          <a:bodyPr/>
          <a:lstStyle/>
          <a:p>
            <a:r>
              <a:rPr lang="en-US" sz="2200" dirty="0" err="1" smtClean="0">
                <a:latin typeface="Courier"/>
                <a:cs typeface="Courier"/>
              </a:rPr>
              <a:t>rdfs:Resource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class </a:t>
            </a:r>
            <a:r>
              <a:rPr lang="en-US" sz="2200" dirty="0"/>
              <a:t>of all resources (i.e., all elements of the domain)</a:t>
            </a:r>
          </a:p>
          <a:p>
            <a:endParaRPr lang="en-US" sz="800" dirty="0" smtClean="0"/>
          </a:p>
          <a:p>
            <a:r>
              <a:rPr lang="en-US" sz="2200" dirty="0" err="1" smtClean="0">
                <a:latin typeface="Courier"/>
                <a:cs typeface="Courier"/>
              </a:rPr>
              <a:t>rdf:Property</a:t>
            </a:r>
            <a:r>
              <a:rPr lang="en-US" sz="2200" dirty="0" smtClean="0">
                <a:latin typeface="Courier"/>
                <a:cs typeface="Courier"/>
              </a:rPr>
              <a:t/>
            </a:r>
            <a:br>
              <a:rPr lang="en-US" sz="2200" dirty="0" smtClean="0">
                <a:latin typeface="Courier"/>
                <a:cs typeface="Courier"/>
              </a:rPr>
            </a:br>
            <a:r>
              <a:rPr lang="en-US" sz="2200" dirty="0" smtClean="0"/>
              <a:t>class </a:t>
            </a:r>
            <a:r>
              <a:rPr lang="en-US" sz="2200" dirty="0"/>
              <a:t>of all </a:t>
            </a:r>
            <a:r>
              <a:rPr lang="en-US" sz="2200" dirty="0" smtClean="0"/>
              <a:t>relationships</a:t>
            </a:r>
            <a:br>
              <a:rPr lang="en-US" sz="2200" dirty="0" smtClean="0"/>
            </a:br>
            <a:r>
              <a:rPr lang="en-US" sz="2200" dirty="0" smtClean="0"/>
              <a:t>(</a:t>
            </a:r>
            <a:r>
              <a:rPr lang="en-US" sz="2200" dirty="0"/>
              <a:t>= those resources, that are referenced via predicate URIs</a:t>
            </a:r>
            <a:r>
              <a:rPr lang="en-US" sz="2200" dirty="0" smtClean="0"/>
              <a:t>)</a:t>
            </a:r>
          </a:p>
          <a:p>
            <a:endParaRPr lang="en-US" sz="800" dirty="0" smtClean="0"/>
          </a:p>
          <a:p>
            <a:r>
              <a:rPr lang="en-US" sz="2200" dirty="0" err="1" smtClean="0">
                <a:latin typeface="Courier"/>
                <a:cs typeface="Courier"/>
              </a:rPr>
              <a:t>rdf:List</a:t>
            </a:r>
            <a:r>
              <a:rPr lang="en-US" sz="2200" dirty="0"/>
              <a:t>, </a:t>
            </a:r>
            <a:r>
              <a:rPr lang="en-US" sz="2200" dirty="0" err="1">
                <a:latin typeface="Courier"/>
                <a:cs typeface="Courier"/>
              </a:rPr>
              <a:t>rdf:Seq</a:t>
            </a:r>
            <a:r>
              <a:rPr lang="en-US" sz="2200" dirty="0"/>
              <a:t>, </a:t>
            </a:r>
            <a:r>
              <a:rPr lang="en-US" sz="2200" dirty="0" err="1">
                <a:latin typeface="Courier"/>
                <a:cs typeface="Courier"/>
              </a:rPr>
              <a:t>rdf:Bag</a:t>
            </a:r>
            <a:r>
              <a:rPr lang="en-US" sz="2200" dirty="0"/>
              <a:t>, </a:t>
            </a:r>
            <a:r>
              <a:rPr lang="en-US" sz="2200" dirty="0" err="1">
                <a:latin typeface="Courier"/>
                <a:cs typeface="Courier"/>
              </a:rPr>
              <a:t>rdf:Alt</a:t>
            </a:r>
            <a:r>
              <a:rPr lang="en-US" sz="2200" dirty="0"/>
              <a:t>, </a:t>
            </a:r>
            <a:r>
              <a:rPr lang="en-US" sz="2200" dirty="0" err="1">
                <a:latin typeface="Courier"/>
                <a:cs typeface="Courier"/>
              </a:rPr>
              <a:t>rdfs:Container</a:t>
            </a:r>
            <a:r>
              <a:rPr lang="en-US" sz="2200" dirty="0"/>
              <a:t>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diverse </a:t>
            </a:r>
            <a:r>
              <a:rPr lang="en-US" sz="2200" dirty="0"/>
              <a:t>kinds of </a:t>
            </a:r>
            <a:r>
              <a:rPr lang="en-US" sz="2200" dirty="0" smtClean="0"/>
              <a:t>lists</a:t>
            </a:r>
          </a:p>
          <a:p>
            <a:endParaRPr lang="en-US" sz="800" dirty="0" smtClean="0"/>
          </a:p>
          <a:p>
            <a:r>
              <a:rPr lang="en-US" sz="2200" dirty="0" err="1" smtClean="0">
                <a:latin typeface="Courier"/>
                <a:cs typeface="Courier"/>
              </a:rPr>
              <a:t>rdfs:ContainerMembershipProperty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class </a:t>
            </a:r>
            <a:r>
              <a:rPr lang="en-US" sz="2200" dirty="0"/>
              <a:t>of all relationships that represent a </a:t>
            </a:r>
            <a:r>
              <a:rPr lang="en-US" sz="2200" dirty="0" err="1"/>
              <a:t>containedness</a:t>
            </a:r>
            <a:r>
              <a:rPr lang="en-US" sz="2200" dirty="0"/>
              <a:t> relationship</a:t>
            </a:r>
          </a:p>
        </p:txBody>
      </p:sp>
    </p:spTree>
    <p:extLst>
      <p:ext uri="{BB962C8B-B14F-4D97-AF65-F5344CB8AC3E}">
        <p14:creationId xmlns:p14="http://schemas.microsoft.com/office/powerpoint/2010/main" val="1163260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Predefined Class URIs/2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4784725"/>
          </a:xfrm>
        </p:spPr>
        <p:txBody>
          <a:bodyPr/>
          <a:lstStyle/>
          <a:p>
            <a:r>
              <a:rPr lang="en-US" dirty="0" err="1" smtClean="0">
                <a:latin typeface="Courier"/>
                <a:cs typeface="Courier"/>
              </a:rPr>
              <a:t>rdf:XMLLiteral</a:t>
            </a:r>
            <a:r>
              <a:rPr lang="en-US" dirty="0" smtClean="0">
                <a:latin typeface="Courier"/>
                <a:cs typeface="Courier"/>
              </a:rPr>
              <a:t/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/>
              <a:t>class </a:t>
            </a:r>
            <a:r>
              <a:rPr lang="en-US" dirty="0"/>
              <a:t>of all values of the predefined </a:t>
            </a:r>
            <a:r>
              <a:rPr lang="en-US" dirty="0" err="1"/>
              <a:t>datatype</a:t>
            </a:r>
            <a:r>
              <a:rPr lang="en-US" dirty="0"/>
              <a:t> </a:t>
            </a:r>
            <a:r>
              <a:rPr lang="en-US" dirty="0" err="1" smtClean="0"/>
              <a:t>XMLLiteral</a:t>
            </a:r>
            <a:endParaRPr lang="en-US" dirty="0" smtClean="0"/>
          </a:p>
          <a:p>
            <a:endParaRPr lang="en-US" sz="800" dirty="0" smtClean="0"/>
          </a:p>
          <a:p>
            <a:r>
              <a:rPr lang="en-US" dirty="0" err="1" smtClean="0"/>
              <a:t>rdfs:Literal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of all literal values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every </a:t>
            </a:r>
            <a:r>
              <a:rPr lang="en-US" dirty="0" err="1"/>
              <a:t>datatype</a:t>
            </a:r>
            <a:r>
              <a:rPr lang="en-US" dirty="0"/>
              <a:t> is a subclass of this class</a:t>
            </a:r>
            <a:r>
              <a:rPr lang="en-US" dirty="0" smtClean="0"/>
              <a:t>)</a:t>
            </a:r>
          </a:p>
          <a:p>
            <a:endParaRPr lang="en-US" sz="800" dirty="0" smtClean="0"/>
          </a:p>
          <a:p>
            <a:r>
              <a:rPr lang="en-US" dirty="0" err="1" smtClean="0"/>
              <a:t>rdfs:Datatype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class </a:t>
            </a:r>
            <a:r>
              <a:rPr lang="en-US" dirty="0"/>
              <a:t>of all </a:t>
            </a:r>
            <a:r>
              <a:rPr lang="en-US" dirty="0" err="1"/>
              <a:t>datatypes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therefore it is a class of classes, similar to </a:t>
            </a:r>
            <a:r>
              <a:rPr lang="en-US" dirty="0" err="1">
                <a:latin typeface="Courier"/>
                <a:cs typeface="Courier"/>
              </a:rPr>
              <a:t>rdfs:Class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>
                <a:latin typeface="Courier"/>
                <a:cs typeface="Courier"/>
              </a:rPr>
              <a:t>rdf:Statement</a:t>
            </a:r>
            <a:r>
              <a:rPr lang="en-US" dirty="0" smtClean="0">
                <a:latin typeface="Courier"/>
                <a:cs typeface="Courier"/>
              </a:rPr>
              <a:t/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/>
              <a:t>class </a:t>
            </a:r>
            <a:r>
              <a:rPr lang="en-US" dirty="0"/>
              <a:t>of all reified </a:t>
            </a:r>
            <a:r>
              <a:rPr lang="en-US" dirty="0" smtClean="0"/>
              <a:t>propositions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2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Properties </a:t>
            </a:r>
            <a:r>
              <a:rPr lang="en-US" dirty="0">
                <a:solidFill>
                  <a:srgbClr val="0000FF"/>
                </a:solidFill>
              </a:rPr>
              <a:t>and Property </a:t>
            </a:r>
            <a:r>
              <a:rPr lang="en-US" dirty="0" smtClean="0">
                <a:solidFill>
                  <a:srgbClr val="0000FF"/>
                </a:solidFill>
              </a:rPr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766213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5255914"/>
          </a:xfrm>
        </p:spPr>
        <p:txBody>
          <a:bodyPr/>
          <a:lstStyle/>
          <a:p>
            <a:r>
              <a:rPr lang="en-US" sz="2200" dirty="0"/>
              <a:t>Properties characterize, in which way two resources are related to each </a:t>
            </a:r>
            <a:r>
              <a:rPr lang="en-US" sz="2200" dirty="0" smtClean="0"/>
              <a:t>other</a:t>
            </a:r>
          </a:p>
          <a:p>
            <a:pPr lvl="1"/>
            <a:r>
              <a:rPr lang="en-US" sz="2200" dirty="0"/>
              <a:t>a</a:t>
            </a:r>
            <a:r>
              <a:rPr lang="en-US" sz="2200" dirty="0" smtClean="0"/>
              <a:t>lso </a:t>
            </a:r>
            <a:r>
              <a:rPr lang="en-US" sz="2200" dirty="0"/>
              <a:t>called: </a:t>
            </a:r>
            <a:r>
              <a:rPr lang="en-US" sz="2200" dirty="0">
                <a:solidFill>
                  <a:srgbClr val="0000FF"/>
                </a:solidFill>
              </a:rPr>
              <a:t>relations</a:t>
            </a:r>
            <a:r>
              <a:rPr lang="en-US" sz="2200" dirty="0"/>
              <a:t>, </a:t>
            </a:r>
            <a:r>
              <a:rPr lang="en-US" sz="2200" dirty="0" smtClean="0">
                <a:solidFill>
                  <a:srgbClr val="0000FF"/>
                </a:solidFill>
              </a:rPr>
              <a:t>relationships</a:t>
            </a:r>
          </a:p>
          <a:p>
            <a:r>
              <a:rPr lang="en-US" sz="2200" dirty="0"/>
              <a:t>B</a:t>
            </a:r>
            <a:r>
              <a:rPr lang="en-US" sz="2200" dirty="0" smtClean="0"/>
              <a:t>eware</a:t>
            </a:r>
            <a:r>
              <a:rPr lang="en-US" sz="2200" dirty="0"/>
              <a:t>: unlike in OOP, properties in RDF(S)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	are </a:t>
            </a:r>
            <a:r>
              <a:rPr lang="en-US" sz="2200" dirty="0">
                <a:solidFill>
                  <a:srgbClr val="FF5050"/>
                </a:solidFill>
              </a:rPr>
              <a:t>not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0000FF"/>
                </a:solidFill>
              </a:rPr>
              <a:t>assigned to </a:t>
            </a:r>
            <a:r>
              <a:rPr lang="en-US" sz="2200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200" dirty="0" smtClean="0"/>
              <a:t>Property </a:t>
            </a:r>
            <a:r>
              <a:rPr lang="en-US" sz="2200" dirty="0"/>
              <a:t>URIs </a:t>
            </a:r>
            <a:r>
              <a:rPr lang="en-US" sz="2200" dirty="0" smtClean="0"/>
              <a:t>normally appear </a:t>
            </a:r>
            <a:br>
              <a:rPr lang="en-US" sz="2200" dirty="0" smtClean="0"/>
            </a:br>
            <a:r>
              <a:rPr lang="en-US" sz="2200" dirty="0" smtClean="0"/>
              <a:t>	in the </a:t>
            </a:r>
            <a:r>
              <a:rPr lang="en-US" sz="2200" dirty="0" smtClean="0">
                <a:solidFill>
                  <a:srgbClr val="0000FF"/>
                </a:solidFill>
              </a:rPr>
              <a:t>predicate </a:t>
            </a:r>
            <a:r>
              <a:rPr lang="en-US" sz="2200" dirty="0">
                <a:solidFill>
                  <a:srgbClr val="0000FF"/>
                </a:solidFill>
              </a:rPr>
              <a:t>position </a:t>
            </a:r>
            <a:r>
              <a:rPr lang="en-US" sz="2200" dirty="0"/>
              <a:t>of a </a:t>
            </a:r>
            <a:r>
              <a:rPr lang="en-US" sz="2200" dirty="0" smtClean="0"/>
              <a:t>triple</a:t>
            </a:r>
          </a:p>
          <a:p>
            <a:r>
              <a:rPr lang="en-US" sz="2200" dirty="0" smtClean="0"/>
              <a:t>Mathematically, the content of a property/relation </a:t>
            </a:r>
            <a:br>
              <a:rPr lang="en-US" sz="2200" dirty="0" smtClean="0"/>
            </a:br>
            <a:r>
              <a:rPr lang="en-US" sz="2200" dirty="0" smtClean="0"/>
              <a:t>is sometimes represented </a:t>
            </a:r>
            <a:r>
              <a:rPr lang="en-US" sz="2200" dirty="0"/>
              <a:t>as </a:t>
            </a:r>
            <a:r>
              <a:rPr lang="en-US" sz="2200" dirty="0">
                <a:solidFill>
                  <a:srgbClr val="0000FF"/>
                </a:solidFill>
              </a:rPr>
              <a:t>set of </a:t>
            </a:r>
            <a:r>
              <a:rPr lang="en-US" sz="2200" dirty="0" smtClean="0">
                <a:solidFill>
                  <a:srgbClr val="0000FF"/>
                </a:solidFill>
              </a:rPr>
              <a:t>pairs</a:t>
            </a:r>
            <a:r>
              <a:rPr lang="en-US" sz="2200" dirty="0" smtClean="0"/>
              <a:t>: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err="1" smtClean="0">
                <a:latin typeface="Courier"/>
                <a:cs typeface="Courier"/>
              </a:rPr>
              <a:t>marriedWith</a:t>
            </a:r>
            <a:r>
              <a:rPr lang="en-US" sz="2200" dirty="0" smtClean="0"/>
              <a:t> </a:t>
            </a:r>
            <a:r>
              <a:rPr lang="en-US" sz="2200" dirty="0"/>
              <a:t>= {(</a:t>
            </a:r>
            <a:r>
              <a:rPr lang="en-US" sz="2200" dirty="0">
                <a:latin typeface="Courier"/>
                <a:cs typeface="Courier"/>
              </a:rPr>
              <a:t>Adam</a:t>
            </a:r>
            <a:r>
              <a:rPr lang="en-US" sz="2200" dirty="0"/>
              <a:t>, </a:t>
            </a:r>
            <a:r>
              <a:rPr lang="en-US" sz="2200" dirty="0">
                <a:latin typeface="Courier"/>
                <a:cs typeface="Courier"/>
              </a:rPr>
              <a:t>Eve</a:t>
            </a:r>
            <a:r>
              <a:rPr lang="en-US" sz="2200" dirty="0"/>
              <a:t>), (</a:t>
            </a:r>
            <a:r>
              <a:rPr lang="en-US" sz="2200" dirty="0">
                <a:latin typeface="Courier"/>
                <a:cs typeface="Courier"/>
              </a:rPr>
              <a:t>Brad</a:t>
            </a:r>
            <a:r>
              <a:rPr lang="en-US" sz="2200" dirty="0"/>
              <a:t>, </a:t>
            </a:r>
            <a:r>
              <a:rPr lang="en-US" sz="2200" dirty="0">
                <a:latin typeface="Courier"/>
                <a:cs typeface="Courier"/>
              </a:rPr>
              <a:t>Angelina</a:t>
            </a:r>
            <a:r>
              <a:rPr lang="en-US" sz="2200" dirty="0"/>
              <a:t>), . . .</a:t>
            </a:r>
            <a:r>
              <a:rPr lang="en-US" sz="2200" dirty="0" smtClean="0"/>
              <a:t>}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sz="2200" dirty="0" smtClean="0"/>
              <a:t>A URI </a:t>
            </a:r>
            <a:r>
              <a:rPr lang="en-US" sz="2200" dirty="0"/>
              <a:t>can be marked as property name by typing it </a:t>
            </a:r>
            <a:r>
              <a:rPr lang="en-US" sz="2200" dirty="0" smtClean="0"/>
              <a:t>accordingly: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err="1" smtClean="0">
                <a:latin typeface="Courier"/>
                <a:cs typeface="Courier"/>
              </a:rPr>
              <a:t>ex:publishedBy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rdf:type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rdf:Property</a:t>
            </a:r>
            <a:r>
              <a:rPr lang="en-US" sz="2200" dirty="0">
                <a:latin typeface="Courier"/>
                <a:cs typeface="Courier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136586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939336" cy="4784725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/>
              <a:t>Like </a:t>
            </a:r>
            <a:r>
              <a:rPr lang="en-US" sz="2200" dirty="0"/>
              <a:t>sub-/</a:t>
            </a:r>
            <a:r>
              <a:rPr lang="en-US" sz="2200" dirty="0" err="1" smtClean="0"/>
              <a:t>superclasses</a:t>
            </a:r>
            <a:r>
              <a:rPr lang="en-US" sz="2200" dirty="0" smtClean="0"/>
              <a:t>, </a:t>
            </a:r>
            <a:r>
              <a:rPr lang="en-US" sz="2200" dirty="0"/>
              <a:t>also sub-/</a:t>
            </a:r>
            <a:r>
              <a:rPr lang="en-US" sz="2200" dirty="0" err="1"/>
              <a:t>superproperties</a:t>
            </a:r>
            <a:r>
              <a:rPr lang="en-US" sz="2200" dirty="0"/>
              <a:t>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are possible </a:t>
            </a:r>
            <a:r>
              <a:rPr lang="en-US" sz="2200" dirty="0"/>
              <a:t>and </a:t>
            </a:r>
            <a:r>
              <a:rPr lang="en-US" sz="2200" dirty="0" smtClean="0"/>
              <a:t>useful</a:t>
            </a:r>
          </a:p>
          <a:p>
            <a:r>
              <a:rPr lang="en-US" sz="2200" dirty="0"/>
              <a:t>S</a:t>
            </a:r>
            <a:r>
              <a:rPr lang="en-US" sz="2200" dirty="0" smtClean="0"/>
              <a:t>pecification </a:t>
            </a:r>
            <a:r>
              <a:rPr lang="en-US" sz="2200" dirty="0"/>
              <a:t>in RDFS via </a:t>
            </a:r>
            <a:r>
              <a:rPr lang="en-US" sz="2200" dirty="0" err="1" smtClean="0">
                <a:latin typeface="Courier"/>
                <a:cs typeface="Courier"/>
              </a:rPr>
              <a:t>rdfs:subPropertyOf</a:t>
            </a:r>
            <a:r>
              <a:rPr lang="en-US" sz="2200" dirty="0" smtClean="0">
                <a:cs typeface="Courier"/>
              </a:rPr>
              <a:t>,</a:t>
            </a:r>
            <a:r>
              <a:rPr lang="en-US" sz="2200" dirty="0" smtClean="0"/>
              <a:t> </a:t>
            </a:r>
            <a:r>
              <a:rPr lang="en-US" sz="2200" dirty="0"/>
              <a:t>e.g.:</a:t>
            </a:r>
          </a:p>
          <a:p>
            <a:pPr marL="0" indent="0">
              <a:buNone/>
            </a:pPr>
            <a:r>
              <a:rPr lang="en-US" sz="2200" dirty="0">
                <a:latin typeface="Courier"/>
                <a:cs typeface="Courier"/>
              </a:rPr>
              <a:t>     </a:t>
            </a:r>
            <a:r>
              <a:rPr lang="en-US" sz="2200" dirty="0" err="1">
                <a:latin typeface="Courier"/>
                <a:cs typeface="Courier"/>
              </a:rPr>
              <a:t>ex:happilyMarriedWith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rdf:subPropertyOf</a:t>
            </a:r>
            <a:endParaRPr lang="en-US" sz="22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>
                <a:latin typeface="Courier"/>
                <a:cs typeface="Courier"/>
              </a:rPr>
              <a:t>     </a:t>
            </a:r>
            <a:r>
              <a:rPr lang="en-US" sz="2200" dirty="0" smtClean="0">
                <a:latin typeface="Courier"/>
                <a:cs typeface="Courier"/>
              </a:rPr>
              <a:t>				</a:t>
            </a:r>
            <a:r>
              <a:rPr lang="en-US" sz="2200" dirty="0" err="1" smtClean="0">
                <a:latin typeface="Courier"/>
                <a:cs typeface="Courier"/>
              </a:rPr>
              <a:t>ex:marriedWith</a:t>
            </a:r>
            <a:r>
              <a:rPr lang="en-US" sz="2200" dirty="0" smtClean="0">
                <a:latin typeface="Courier"/>
                <a:cs typeface="Courier"/>
              </a:rPr>
              <a:t> .</a:t>
            </a:r>
            <a:endParaRPr lang="en-US" sz="2200" dirty="0">
              <a:latin typeface="Courier"/>
              <a:cs typeface="Courier"/>
            </a:endParaRPr>
          </a:p>
          <a:p>
            <a:r>
              <a:rPr lang="en-US" sz="2200" dirty="0" smtClean="0"/>
              <a:t>Inference:</a:t>
            </a:r>
            <a:br>
              <a:rPr lang="en-US" sz="2200" dirty="0" smtClean="0"/>
            </a:br>
            <a:r>
              <a:rPr lang="en-US" sz="2200" dirty="0" smtClean="0"/>
              <a:t>Given</a:t>
            </a: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err="1" smtClean="0">
                <a:latin typeface="Courier"/>
                <a:cs typeface="Courier"/>
              </a:rPr>
              <a:t>ex:mark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ex:happilyMarriedWith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 smtClean="0">
                <a:latin typeface="Courier"/>
                <a:cs typeface="Courier"/>
              </a:rPr>
              <a:t>ex:ann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. </a:t>
            </a:r>
            <a:endParaRPr lang="en-US" sz="22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8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 smtClean="0"/>
              <a:t>     we </a:t>
            </a:r>
            <a:r>
              <a:rPr lang="en-US" sz="2200" dirty="0"/>
              <a:t>can infer</a:t>
            </a:r>
          </a:p>
          <a:p>
            <a:pPr marL="0" indent="0">
              <a:buNone/>
            </a:pPr>
            <a:endParaRPr lang="en-US" sz="8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err="1" smtClean="0">
                <a:latin typeface="Courier"/>
                <a:cs typeface="Courier"/>
              </a:rPr>
              <a:t>ex:mark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ex:marriedWith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 smtClean="0">
                <a:latin typeface="Courier"/>
                <a:cs typeface="Courier"/>
              </a:rPr>
              <a:t>ex:ann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3664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3443847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766213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Restrictions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435280" cy="478472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Often: Usage of a property only makes sense for a certain kinds of resources, e.g. 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ex:publishedBy</a:t>
            </a:r>
            <a:r>
              <a:rPr lang="en-US" sz="2000" dirty="0" smtClean="0"/>
              <a:t> </a:t>
            </a:r>
            <a:r>
              <a:rPr lang="en-US" sz="2000" dirty="0"/>
              <a:t>only connects publications with publishers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 smtClean="0">
                <a:sym typeface="Wingdings"/>
              </a:rPr>
              <a:t></a:t>
            </a:r>
            <a:r>
              <a:rPr lang="en-US" sz="2000" dirty="0" smtClean="0"/>
              <a:t> </a:t>
            </a:r>
            <a:r>
              <a:rPr lang="en-US" sz="2000" dirty="0"/>
              <a:t>for all URIs </a:t>
            </a:r>
            <a:r>
              <a:rPr lang="en-US" sz="2000" i="1" dirty="0"/>
              <a:t>a</a:t>
            </a:r>
            <a:r>
              <a:rPr lang="en-US" sz="2000" dirty="0"/>
              <a:t>, </a:t>
            </a:r>
            <a:r>
              <a:rPr lang="en-US" sz="2000" i="1" dirty="0"/>
              <a:t>b</a:t>
            </a:r>
            <a:r>
              <a:rPr lang="en-US" sz="2000" dirty="0"/>
              <a:t>, the triple</a:t>
            </a:r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 smtClean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>
                <a:latin typeface="Courier"/>
                <a:cs typeface="Courier"/>
              </a:rPr>
              <a:t>ex:publishedBy</a:t>
            </a:r>
            <a:r>
              <a:rPr lang="en-US" sz="2000" dirty="0"/>
              <a:t> </a:t>
            </a:r>
            <a:r>
              <a:rPr lang="en-US" sz="2000" i="1" dirty="0"/>
              <a:t>b</a:t>
            </a:r>
            <a:r>
              <a:rPr lang="en-US" sz="2000" dirty="0"/>
              <a:t> </a:t>
            </a:r>
            <a:r>
              <a:rPr lang="en-US" sz="2000" dirty="0">
                <a:latin typeface="Courier"/>
                <a:cs typeface="Courier"/>
              </a:rPr>
              <a:t>.</a:t>
            </a:r>
            <a:r>
              <a:rPr lang="en-US" sz="2000" dirty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intuitively </a:t>
            </a:r>
            <a:r>
              <a:rPr lang="en-US" sz="2000" dirty="0"/>
              <a:t>entails:</a:t>
            </a:r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 smtClean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ex:Publication</a:t>
            </a:r>
            <a:r>
              <a:rPr lang="en-US" sz="2000" dirty="0">
                <a:latin typeface="Courier"/>
                <a:cs typeface="Courier"/>
              </a:rPr>
              <a:t> .</a:t>
            </a:r>
            <a:r>
              <a:rPr lang="en-US" sz="2000" dirty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</a:t>
            </a:r>
            <a:r>
              <a:rPr lang="en-US" sz="2000" i="1" dirty="0" smtClean="0">
                <a:latin typeface="Courier"/>
                <a:cs typeface="Courier"/>
              </a:rPr>
              <a:t>b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ex:Publisher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r>
              <a:rPr lang="en-US" sz="2000" dirty="0"/>
              <a:t>We can express this directly in RDFS:</a:t>
            </a:r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 smtClean="0"/>
              <a:t>	</a:t>
            </a:r>
            <a:r>
              <a:rPr lang="en-US" sz="2000" dirty="0" err="1" smtClean="0">
                <a:latin typeface="Courier"/>
                <a:cs typeface="Courier"/>
              </a:rPr>
              <a:t>ex:publishedBy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rdfs:domain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ex:Publication</a:t>
            </a:r>
            <a:r>
              <a:rPr lang="en-US" sz="2000" dirty="0">
                <a:latin typeface="Courier"/>
                <a:cs typeface="Courier"/>
              </a:rPr>
              <a:t> .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</a:t>
            </a:r>
            <a:r>
              <a:rPr lang="en-US" sz="2000" dirty="0" smtClean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ex:publishedBy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rdfs:range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ex:Publisher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 smtClean="0"/>
              <a:t>Can </a:t>
            </a:r>
            <a:r>
              <a:rPr lang="en-US" sz="2000" dirty="0"/>
              <a:t>also be used to “prescribe” </a:t>
            </a:r>
            <a:r>
              <a:rPr lang="en-US" sz="2000" dirty="0" err="1"/>
              <a:t>datatypes</a:t>
            </a:r>
            <a:r>
              <a:rPr lang="en-US" sz="2000" dirty="0"/>
              <a:t> for literals: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ex:hasAge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rdfs:range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xsd:nonNegativeInteger</a:t>
            </a:r>
            <a:r>
              <a:rPr lang="en-US" sz="2000" dirty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Rectangular Callout 3"/>
          <p:cNvSpPr/>
          <p:nvPr/>
        </p:nvSpPr>
        <p:spPr bwMode="auto">
          <a:xfrm>
            <a:off x="5436096" y="2924944"/>
            <a:ext cx="1512168" cy="720080"/>
          </a:xfrm>
          <a:prstGeom prst="wedgeRectCallout">
            <a:avLst>
              <a:gd name="adj1" fmla="val -99514"/>
              <a:gd name="adj2" fmla="val 190600"/>
            </a:avLst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cs typeface="Arial" charset="0"/>
              </a:rPr>
              <a:t>domain restriction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endParaRPr>
          </a:p>
        </p:txBody>
      </p:sp>
      <p:sp>
        <p:nvSpPr>
          <p:cNvPr id="5" name="Rectangular Callout 4"/>
          <p:cNvSpPr/>
          <p:nvPr/>
        </p:nvSpPr>
        <p:spPr bwMode="auto">
          <a:xfrm>
            <a:off x="6012160" y="3789040"/>
            <a:ext cx="1512168" cy="792088"/>
          </a:xfrm>
          <a:prstGeom prst="wedgeRectCallout">
            <a:avLst>
              <a:gd name="adj1" fmla="val -103935"/>
              <a:gd name="adj2" fmla="val 109251"/>
            </a:avLst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cs typeface="Arial" charset="0"/>
              </a:rPr>
              <a:t>range restriction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2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</a:t>
            </a:r>
            <a:r>
              <a:rPr lang="en-US" dirty="0" smtClean="0"/>
              <a:t>Restrictions/2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Property </a:t>
            </a:r>
            <a:r>
              <a:rPr lang="en-US" sz="2000" dirty="0"/>
              <a:t>restrictions are the </a:t>
            </a:r>
            <a:r>
              <a:rPr lang="en-US" sz="2000" dirty="0">
                <a:solidFill>
                  <a:srgbClr val="0000FF"/>
                </a:solidFill>
              </a:rPr>
              <a:t>only way </a:t>
            </a:r>
            <a:r>
              <a:rPr lang="en-US" sz="2000" dirty="0"/>
              <a:t>of specifying semantic interdependencies between properties and </a:t>
            </a:r>
            <a:r>
              <a:rPr lang="en-US" sz="2000" dirty="0" smtClean="0"/>
              <a:t>classes</a:t>
            </a:r>
          </a:p>
          <a:p>
            <a:endParaRPr lang="en-US" sz="800" dirty="0" smtClean="0"/>
          </a:p>
          <a:p>
            <a:r>
              <a:rPr lang="en-US" sz="2000" dirty="0" smtClean="0"/>
              <a:t>Attention: </a:t>
            </a:r>
            <a:r>
              <a:rPr lang="en-US" sz="2000" dirty="0"/>
              <a:t>property restrictions are interpreted globally and </a:t>
            </a:r>
            <a:r>
              <a:rPr lang="en-US" sz="2000" dirty="0" smtClean="0"/>
              <a:t>conjunctively. </a:t>
            </a:r>
            <a:br>
              <a:rPr lang="en-US" sz="2000" dirty="0" smtClean="0"/>
            </a:br>
            <a:r>
              <a:rPr lang="en-US" sz="2000" dirty="0" smtClean="0"/>
              <a:t>E.g., what follows from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ex:authorOf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rdfs:range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ex:Cookbook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</a:t>
            </a:r>
            <a:r>
              <a:rPr lang="en-US" sz="2000" dirty="0" smtClean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ex:authorOf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rdfs:range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ex:Storybook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ex:fred</a:t>
            </a:r>
            <a:r>
              <a:rPr lang="en-US" sz="2000" dirty="0" smtClean="0">
                <a:latin typeface="Courier"/>
                <a:cs typeface="Courier"/>
              </a:rPr>
              <a:t>     </a:t>
            </a:r>
            <a:r>
              <a:rPr lang="en-US" sz="2000" dirty="0" err="1" smtClean="0">
                <a:latin typeface="Courier"/>
                <a:cs typeface="Courier"/>
              </a:rPr>
              <a:t>ex:authorOf</a:t>
            </a: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ex:fredsBook</a:t>
            </a:r>
            <a:r>
              <a:rPr lang="en-US" sz="2000" dirty="0" smtClean="0">
                <a:latin typeface="Courier"/>
                <a:cs typeface="Courier"/>
              </a:rPr>
              <a:t> .  </a:t>
            </a:r>
            <a:r>
              <a:rPr lang="en-US" sz="2000" dirty="0" smtClean="0">
                <a:cs typeface="Courier"/>
              </a:rPr>
              <a:t>?</a:t>
            </a:r>
            <a:endParaRPr lang="en-US" sz="2000" dirty="0">
              <a:cs typeface="Courier"/>
            </a:endParaRP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</a:t>
            </a:r>
            <a:r>
              <a:rPr lang="en-US" sz="2000" dirty="0" smtClean="0">
                <a:sym typeface="Wingdings"/>
              </a:rPr>
              <a:t> This entails: </a:t>
            </a:r>
            <a:r>
              <a:rPr lang="en-US" sz="2000" dirty="0" err="1" smtClean="0">
                <a:latin typeface="Courier"/>
                <a:cs typeface="Courier"/>
              </a:rPr>
              <a:t>ex:fredsBook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/>
              <a:t>is </a:t>
            </a:r>
            <a:r>
              <a:rPr lang="en-US" sz="2000" dirty="0"/>
              <a:t>both a cookbook and a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				                         storybook</a:t>
            </a:r>
            <a:endParaRPr lang="en-US" sz="2000" dirty="0"/>
          </a:p>
          <a:p>
            <a:r>
              <a:rPr lang="en-US" sz="2000" dirty="0"/>
              <a:t>T</a:t>
            </a:r>
            <a:r>
              <a:rPr lang="en-US" sz="2000" dirty="0" smtClean="0"/>
              <a:t>hus</a:t>
            </a:r>
            <a:r>
              <a:rPr lang="en-US" sz="2000" dirty="0"/>
              <a:t>: </a:t>
            </a:r>
            <a:r>
              <a:rPr lang="en-US" sz="2000" dirty="0" smtClean="0"/>
              <a:t>When designing an RDFS schema, </a:t>
            </a:r>
            <a:br>
              <a:rPr lang="en-US" sz="2000" dirty="0" smtClean="0"/>
            </a:br>
            <a:r>
              <a:rPr lang="en-US" sz="2000" dirty="0" smtClean="0"/>
              <a:t>pick </a:t>
            </a:r>
            <a:r>
              <a:rPr lang="en-US" sz="2000" dirty="0"/>
              <a:t>the most general possible class for domain/range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3504366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766213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Containers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Reminder: open collections in RDF</a:t>
            </a:r>
            <a:endParaRPr lang="en-US" dirty="0"/>
          </a:p>
        </p:txBody>
      </p:sp>
      <p:pic>
        <p:nvPicPr>
          <p:cNvPr id="4" name="Content Placeholder 7" descr="skitched-4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367" b="-4367"/>
          <a:stretch>
            <a:fillRect/>
          </a:stretch>
        </p:blipFill>
        <p:spPr bwMode="auto">
          <a:xfrm>
            <a:off x="755576" y="1942418"/>
            <a:ext cx="7634808" cy="4438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2831598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</a:t>
            </a:r>
            <a:r>
              <a:rPr lang="en-US" dirty="0" smtClean="0"/>
              <a:t>Containers/2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79296" cy="4784725"/>
          </a:xfrm>
        </p:spPr>
        <p:txBody>
          <a:bodyPr/>
          <a:lstStyle/>
          <a:p>
            <a:r>
              <a:rPr lang="en-US" sz="2000" dirty="0" smtClean="0"/>
              <a:t>New </a:t>
            </a:r>
            <a:r>
              <a:rPr lang="en-US" sz="2000" dirty="0"/>
              <a:t>class: </a:t>
            </a:r>
            <a:r>
              <a:rPr lang="en-US" sz="2000" dirty="0" err="1">
                <a:latin typeface="Courier"/>
                <a:cs typeface="Courier"/>
              </a:rPr>
              <a:t>rdfs:Container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/>
              <a:t>as superclass of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>
                <a:latin typeface="Courier"/>
                <a:cs typeface="Courier"/>
              </a:rPr>
              <a:t>rdf:Seq</a:t>
            </a:r>
            <a:r>
              <a:rPr lang="en-US" sz="2000" dirty="0">
                <a:latin typeface="Courier"/>
                <a:cs typeface="Courier"/>
              </a:rPr>
              <a:t>, </a:t>
            </a:r>
            <a:r>
              <a:rPr lang="en-US" sz="2000" dirty="0" err="1">
                <a:latin typeface="Courier"/>
                <a:cs typeface="Courier"/>
              </a:rPr>
              <a:t>rdf:Bag</a:t>
            </a:r>
            <a:r>
              <a:rPr lang="en-US" sz="2000" dirty="0">
                <a:latin typeface="Courier"/>
                <a:cs typeface="Courier"/>
              </a:rPr>
              <a:t>, </a:t>
            </a:r>
            <a:r>
              <a:rPr lang="en-US" sz="2000" dirty="0" err="1" smtClean="0">
                <a:latin typeface="Courier"/>
                <a:cs typeface="Courier"/>
              </a:rPr>
              <a:t>rdf:Alt</a:t>
            </a:r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>
                <a:cs typeface="Courier"/>
              </a:rPr>
              <a:t>N</a:t>
            </a:r>
            <a:r>
              <a:rPr lang="en-US" sz="2000" dirty="0" smtClean="0"/>
              <a:t>ew </a:t>
            </a:r>
            <a:r>
              <a:rPr lang="en-US" sz="2000" dirty="0"/>
              <a:t>class: </a:t>
            </a:r>
            <a:r>
              <a:rPr lang="en-US" sz="2000" dirty="0" err="1" smtClean="0">
                <a:latin typeface="Courier"/>
                <a:cs typeface="Courier"/>
              </a:rPr>
              <a:t>rdfs:ContainerMembershipProperty</a:t>
            </a:r>
            <a:r>
              <a:rPr lang="en-US" sz="2000" dirty="0" smtClean="0"/>
              <a:t>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>
                <a:solidFill>
                  <a:srgbClr val="0000FF"/>
                </a:solidFill>
              </a:rPr>
              <a:t>instances </a:t>
            </a:r>
            <a:r>
              <a:rPr lang="en-US" sz="2000" dirty="0"/>
              <a:t>of this class </a:t>
            </a:r>
            <a:r>
              <a:rPr lang="en-US" sz="2000" dirty="0">
                <a:solidFill>
                  <a:srgbClr val="0000FF"/>
                </a:solidFill>
              </a:rPr>
              <a:t>are</a:t>
            </a:r>
            <a:r>
              <a:rPr lang="en-US" sz="2000" dirty="0"/>
              <a:t> no proper individuals,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but </a:t>
            </a:r>
            <a:r>
              <a:rPr lang="en-US" sz="2000" dirty="0"/>
              <a:t>themselves </a:t>
            </a:r>
            <a:r>
              <a:rPr lang="en-US" sz="2000" dirty="0" smtClean="0">
                <a:solidFill>
                  <a:srgbClr val="0000FF"/>
                </a:solidFill>
              </a:rPr>
              <a:t>properties</a:t>
            </a:r>
          </a:p>
          <a:p>
            <a:r>
              <a:rPr lang="en-US" sz="2000" dirty="0"/>
              <a:t>I</a:t>
            </a:r>
            <a:r>
              <a:rPr lang="en-US" sz="2000" dirty="0" smtClean="0"/>
              <a:t>ntended </a:t>
            </a:r>
            <a:r>
              <a:rPr lang="en-US" sz="2000" dirty="0"/>
              <a:t>semantics: every property encoding that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</a:t>
            </a:r>
            <a:r>
              <a:rPr lang="en-US" sz="2000" i="1" dirty="0" smtClean="0"/>
              <a:t>the </a:t>
            </a:r>
            <a:r>
              <a:rPr lang="en-US" sz="2000" i="1" dirty="0"/>
              <a:t>subject </a:t>
            </a:r>
            <a:r>
              <a:rPr lang="en-US" sz="2000" i="1" dirty="0" smtClean="0"/>
              <a:t>   contains     the </a:t>
            </a:r>
            <a:r>
              <a:rPr lang="en-US" sz="2000" i="1" dirty="0"/>
              <a:t>object 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dirty="0" smtClean="0"/>
              <a:t>is </a:t>
            </a:r>
            <a:r>
              <a:rPr lang="en-US" sz="2000" dirty="0"/>
              <a:t>an instance of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</a:t>
            </a:r>
            <a:r>
              <a:rPr lang="en-US" sz="2000" dirty="0" err="1" smtClean="0">
                <a:latin typeface="Courier"/>
                <a:cs typeface="Courier"/>
              </a:rPr>
              <a:t>rdfs:ContainerMembershipProperty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/>
              <a:t>In </a:t>
            </a:r>
            <a:r>
              <a:rPr lang="en-US" sz="2000" dirty="0"/>
              <a:t>particular, we have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rdf</a:t>
            </a:r>
            <a:r>
              <a:rPr lang="en-US" sz="2000" dirty="0">
                <a:latin typeface="Courier"/>
                <a:cs typeface="Courier"/>
              </a:rPr>
              <a:t>: 1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rdfs:ContainerMembershipProperty</a:t>
            </a:r>
            <a:r>
              <a:rPr lang="en-US" sz="2000" dirty="0">
                <a:latin typeface="Courier"/>
                <a:cs typeface="Courier"/>
              </a:rPr>
              <a:t> .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rdf</a:t>
            </a:r>
            <a:r>
              <a:rPr lang="en-US" sz="2000" dirty="0">
                <a:latin typeface="Courier"/>
                <a:cs typeface="Courier"/>
              </a:rPr>
              <a:t>: 2 </a:t>
            </a:r>
            <a:r>
              <a:rPr lang="en-US" sz="2000" dirty="0" err="1">
                <a:latin typeface="Courier"/>
                <a:cs typeface="Courier"/>
              </a:rPr>
              <a:t>rdf:type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rdfs:ContainerMembershipProperty</a:t>
            </a:r>
            <a:r>
              <a:rPr lang="en-US" sz="2000" dirty="0">
                <a:latin typeface="Courier"/>
                <a:cs typeface="Courier"/>
              </a:rPr>
              <a:t> .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etc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900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Containers</a:t>
            </a:r>
            <a:r>
              <a:rPr lang="en-US" dirty="0" smtClean="0"/>
              <a:t>/</a:t>
            </a:r>
            <a:r>
              <a:rPr lang="en-US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686800" cy="5255914"/>
          </a:xfrm>
        </p:spPr>
        <p:txBody>
          <a:bodyPr/>
          <a:lstStyle/>
          <a:p>
            <a:r>
              <a:rPr lang="en-US" sz="2200" dirty="0" smtClean="0"/>
              <a:t>New </a:t>
            </a:r>
            <a:r>
              <a:rPr lang="en-US" sz="2200" dirty="0"/>
              <a:t>property: </a:t>
            </a:r>
            <a:r>
              <a:rPr lang="en-US" sz="2200" dirty="0" err="1" smtClean="0">
                <a:latin typeface="Courier"/>
                <a:cs typeface="Courier"/>
              </a:rPr>
              <a:t>rdfs:member</a:t>
            </a:r>
            <a:endParaRPr lang="en-US" sz="22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 smtClean="0"/>
              <a:t>     </a:t>
            </a:r>
            <a:r>
              <a:rPr lang="en-US" sz="2200" dirty="0" err="1" smtClean="0"/>
              <a:t>superproperty</a:t>
            </a:r>
            <a:r>
              <a:rPr lang="en-US" sz="2200" dirty="0" smtClean="0"/>
              <a:t> </a:t>
            </a:r>
            <a:r>
              <a:rPr lang="en-US" sz="2200" dirty="0"/>
              <a:t>of all properties that are instances of </a:t>
            </a:r>
            <a:endParaRPr lang="en-US" sz="2200" dirty="0" smtClean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err="1" smtClean="0">
                <a:latin typeface="Courier"/>
                <a:cs typeface="Courier"/>
              </a:rPr>
              <a:t>rdfs:ContainerMembershipProperty</a:t>
            </a:r>
            <a:r>
              <a:rPr lang="en-US" sz="2200" dirty="0"/>
              <a:t>, </a:t>
            </a:r>
            <a:endParaRPr lang="en-US" sz="2200" dirty="0" smtClean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200" dirty="0" smtClean="0"/>
              <a:t>     could </a:t>
            </a:r>
            <a:r>
              <a:rPr lang="en-US" sz="2200" dirty="0"/>
              <a:t>be called the “universal </a:t>
            </a:r>
            <a:r>
              <a:rPr lang="en-US" sz="2200" dirty="0" err="1"/>
              <a:t>containedness</a:t>
            </a:r>
            <a:r>
              <a:rPr lang="en-US" sz="2200" dirty="0"/>
              <a:t> relation</a:t>
            </a:r>
            <a:r>
              <a:rPr lang="en-US" sz="2200" dirty="0" smtClean="0"/>
              <a:t>”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sz="2200" dirty="0" smtClean="0"/>
              <a:t>Part of the </a:t>
            </a:r>
            <a:r>
              <a:rPr lang="en-US" sz="2200" dirty="0"/>
              <a:t>semantics of RDFS: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whenever </a:t>
            </a:r>
            <a:r>
              <a:rPr lang="en-US" sz="2200" dirty="0"/>
              <a:t>for a property </a:t>
            </a:r>
            <a:r>
              <a:rPr lang="en-US" sz="2200" i="1" dirty="0" smtClean="0">
                <a:latin typeface="Courier"/>
                <a:cs typeface="Courier"/>
              </a:rPr>
              <a:t>p</a:t>
            </a:r>
            <a:r>
              <a:rPr lang="en-US" sz="2200" dirty="0" smtClean="0"/>
              <a:t> </a:t>
            </a:r>
            <a:r>
              <a:rPr lang="en-US" sz="2200" dirty="0"/>
              <a:t>the triple 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i="1" dirty="0" smtClean="0">
                <a:latin typeface="Courier"/>
                <a:cs typeface="Courier"/>
              </a:rPr>
              <a:t>p</a:t>
            </a:r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rdf:type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rdfs:ContainerMembershipProperty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endParaRPr lang="en-US" sz="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   </a:t>
            </a:r>
            <a:r>
              <a:rPr lang="en-US" sz="2200" dirty="0" smtClean="0"/>
              <a:t>holds</a:t>
            </a:r>
            <a:r>
              <a:rPr lang="en-US" sz="2200" dirty="0"/>
              <a:t>, then the triple</a:t>
            </a:r>
          </a:p>
          <a:p>
            <a:pPr marL="0" indent="0">
              <a:buNone/>
            </a:pPr>
            <a:r>
              <a:rPr lang="en-US" sz="2200" dirty="0" smtClean="0"/>
              <a:t>           </a:t>
            </a:r>
            <a:r>
              <a:rPr lang="en-US" sz="2200" i="1" dirty="0" smtClean="0">
                <a:latin typeface="Courier"/>
                <a:cs typeface="Courier"/>
              </a:rPr>
              <a:t>a p b</a:t>
            </a:r>
            <a:r>
              <a:rPr lang="en-US" sz="2200" i="1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2200" dirty="0" smtClean="0"/>
              <a:t>       gives </a:t>
            </a:r>
            <a:r>
              <a:rPr lang="en-US" sz="2200" dirty="0"/>
              <a:t>rise to the triple</a:t>
            </a:r>
          </a:p>
          <a:p>
            <a:pPr marL="0" indent="0">
              <a:buNone/>
            </a:pPr>
            <a:r>
              <a:rPr lang="en-US" sz="2200" dirty="0"/>
              <a:t>     </a:t>
            </a:r>
            <a:r>
              <a:rPr lang="en-US" sz="2200" dirty="0" smtClean="0"/>
              <a:t>      </a:t>
            </a:r>
            <a:r>
              <a:rPr lang="en-US" sz="2200" i="1" dirty="0" smtClean="0">
                <a:latin typeface="Courier"/>
                <a:cs typeface="Courier"/>
              </a:rPr>
              <a:t>a</a:t>
            </a:r>
            <a:r>
              <a:rPr lang="en-US" sz="2200" dirty="0" smtClean="0"/>
              <a:t> </a:t>
            </a:r>
            <a:r>
              <a:rPr lang="en-US" sz="2200" dirty="0" err="1">
                <a:latin typeface="Courier"/>
                <a:cs typeface="Courier"/>
              </a:rPr>
              <a:t>rdfs:member</a:t>
            </a:r>
            <a:r>
              <a:rPr lang="en-US" sz="2200" dirty="0">
                <a:latin typeface="Courier"/>
                <a:cs typeface="Courier"/>
              </a:rPr>
              <a:t> b .</a:t>
            </a:r>
          </a:p>
        </p:txBody>
      </p:sp>
    </p:spTree>
    <p:extLst>
      <p:ext uri="{BB962C8B-B14F-4D97-AF65-F5344CB8AC3E}">
        <p14:creationId xmlns:p14="http://schemas.microsoft.com/office/powerpoint/2010/main" val="379405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Additional </a:t>
            </a:r>
            <a:r>
              <a:rPr lang="en-US" dirty="0">
                <a:solidFill>
                  <a:srgbClr val="0000FF"/>
                </a:solidFill>
              </a:rPr>
              <a:t>Information in </a:t>
            </a:r>
            <a:r>
              <a:rPr lang="en-US" dirty="0" smtClean="0">
                <a:solidFill>
                  <a:srgbClr val="0000FF"/>
                </a:solidFill>
              </a:rPr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877975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</a:t>
            </a:r>
            <a:r>
              <a:rPr lang="en-US" dirty="0" smtClean="0"/>
              <a:t>Information in RDFS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Like </a:t>
            </a:r>
            <a:r>
              <a:rPr lang="en-US" sz="2200" dirty="0"/>
              <a:t>with programming languages, one sometimes wants to add comments (without changing the semantics</a:t>
            </a:r>
            <a:r>
              <a:rPr lang="en-US" sz="2200" dirty="0" smtClean="0"/>
              <a:t>)</a:t>
            </a:r>
          </a:p>
          <a:p>
            <a:r>
              <a:rPr lang="en-US" sz="2200" dirty="0"/>
              <a:t>P</a:t>
            </a:r>
            <a:r>
              <a:rPr lang="en-US" sz="2200" dirty="0" smtClean="0"/>
              <a:t>urpose</a:t>
            </a:r>
            <a:r>
              <a:rPr lang="en-US" sz="2200" dirty="0"/>
              <a:t>: increase understandability for human </a:t>
            </a:r>
            <a:r>
              <a:rPr lang="en-US" sz="2200" dirty="0" smtClean="0"/>
              <a:t>users</a:t>
            </a:r>
          </a:p>
          <a:p>
            <a:pPr marL="0" indent="0">
              <a:buNone/>
            </a:pPr>
            <a:endParaRPr lang="en-US" sz="2200" dirty="0"/>
          </a:p>
          <a:p>
            <a:pPr>
              <a:buFont typeface="Wingdings" charset="0"/>
              <a:buChar char="è"/>
            </a:pPr>
            <a:r>
              <a:rPr lang="en-US" sz="2200" dirty="0" smtClean="0"/>
              <a:t>Format of comments in graph?</a:t>
            </a:r>
          </a:p>
          <a:p>
            <a:pPr lvl="1"/>
            <a:r>
              <a:rPr lang="en-US" sz="2200" dirty="0" smtClean="0"/>
              <a:t>comments are nodes</a:t>
            </a:r>
          </a:p>
          <a:p>
            <a:pPr lvl="1"/>
            <a:r>
              <a:rPr lang="en-US" sz="2200" dirty="0" smtClean="0"/>
              <a:t>a comment node is attached to the commented node</a:t>
            </a:r>
          </a:p>
          <a:p>
            <a:pPr lvl="1"/>
            <a:r>
              <a:rPr lang="en-US" sz="2200" dirty="0" smtClean="0"/>
              <a:t>attachment is achieved by a suitable property</a:t>
            </a: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>
                <a:sym typeface="Wingdings"/>
              </a:rPr>
              <a:t> </a:t>
            </a:r>
            <a:r>
              <a:rPr lang="en-US" sz="2200" dirty="0" smtClean="0"/>
              <a:t>Task: define a </a:t>
            </a:r>
            <a:r>
              <a:rPr lang="en-US" sz="2200" dirty="0"/>
              <a:t>set of properties that serve this purpose</a:t>
            </a:r>
          </a:p>
        </p:txBody>
      </p:sp>
    </p:spTree>
    <p:extLst>
      <p:ext uri="{BB962C8B-B14F-4D97-AF65-F5344CB8AC3E}">
        <p14:creationId xmlns:p14="http://schemas.microsoft.com/office/powerpoint/2010/main" val="2642952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</a:t>
            </a:r>
            <a:r>
              <a:rPr lang="en-US" dirty="0" smtClean="0"/>
              <a:t>Information/2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 smtClean="0">
                <a:latin typeface="Courier"/>
                <a:cs typeface="Courier"/>
              </a:rPr>
              <a:t>rdfs:label</a:t>
            </a:r>
            <a:endParaRPr lang="en-US" sz="2200" dirty="0" smtClean="0">
              <a:latin typeface="Courier"/>
              <a:cs typeface="Courier"/>
            </a:endParaRPr>
          </a:p>
          <a:p>
            <a:r>
              <a:rPr lang="en-US" sz="2200" dirty="0"/>
              <a:t>P</a:t>
            </a:r>
            <a:r>
              <a:rPr lang="en-US" sz="2200" dirty="0" smtClean="0"/>
              <a:t>roperty </a:t>
            </a:r>
            <a:r>
              <a:rPr lang="en-US" sz="2200" dirty="0"/>
              <a:t>that assigns a name (Literal) to an arbitrary </a:t>
            </a:r>
            <a:r>
              <a:rPr lang="en-US" sz="2200" dirty="0" smtClean="0"/>
              <a:t>resource</a:t>
            </a:r>
          </a:p>
          <a:p>
            <a:r>
              <a:rPr lang="en-US" sz="2200" dirty="0"/>
              <a:t>O</a:t>
            </a:r>
            <a:r>
              <a:rPr lang="en-US" sz="2200" dirty="0" smtClean="0"/>
              <a:t>ften</a:t>
            </a:r>
            <a:r>
              <a:rPr lang="en-US" sz="2200" dirty="0"/>
              <a:t>, URIs themselves are difficult to read, or “bulky” at </a:t>
            </a:r>
            <a:r>
              <a:rPr lang="en-US" sz="2200" dirty="0" smtClean="0"/>
              <a:t>best</a:t>
            </a:r>
          </a:p>
          <a:p>
            <a:r>
              <a:rPr lang="en-US" sz="2200" dirty="0" smtClean="0"/>
              <a:t>Names </a:t>
            </a:r>
            <a:r>
              <a:rPr lang="en-US" sz="2200" dirty="0"/>
              <a:t>provided via </a:t>
            </a:r>
            <a:r>
              <a:rPr lang="en-US" sz="2200" dirty="0" err="1">
                <a:latin typeface="Courier"/>
                <a:cs typeface="Courier"/>
              </a:rPr>
              <a:t>rdfs:label</a:t>
            </a:r>
            <a:r>
              <a:rPr lang="en-US" sz="2200" dirty="0"/>
              <a:t> are often used by tools that graphically represent the </a:t>
            </a:r>
            <a:r>
              <a:rPr lang="en-US" sz="2200" dirty="0" smtClean="0"/>
              <a:t>data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Example </a:t>
            </a:r>
            <a:r>
              <a:rPr lang="en-US" sz="2200" dirty="0"/>
              <a:t>(also </a:t>
            </a:r>
            <a:r>
              <a:rPr lang="en-US" sz="2200" dirty="0" smtClean="0"/>
              <a:t>featuring </a:t>
            </a:r>
            <a:r>
              <a:rPr lang="en-US" sz="2200" dirty="0"/>
              <a:t>language information)</a:t>
            </a:r>
            <a:r>
              <a:rPr lang="en-US" sz="2200" dirty="0" smtClean="0"/>
              <a:t>: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&lt;</a:t>
            </a:r>
            <a:r>
              <a:rPr lang="en-US" sz="2000" dirty="0" err="1">
                <a:latin typeface="Courier"/>
                <a:cs typeface="Courier"/>
              </a:rPr>
              <a:t>rdfs:Class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rdf:about</a:t>
            </a:r>
            <a:r>
              <a:rPr lang="en-US" sz="2000" dirty="0">
                <a:latin typeface="Courier"/>
                <a:cs typeface="Courier"/>
              </a:rPr>
              <a:t>="&amp;</a:t>
            </a:r>
            <a:r>
              <a:rPr lang="en-US" sz="2000" dirty="0" err="1">
                <a:latin typeface="Courier"/>
                <a:cs typeface="Courier"/>
              </a:rPr>
              <a:t>ex;Hominidae</a:t>
            </a:r>
            <a:r>
              <a:rPr lang="en-US" sz="2000" dirty="0">
                <a:latin typeface="Courier"/>
                <a:cs typeface="Courier"/>
              </a:rPr>
              <a:t>"&gt;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&lt;</a:t>
            </a:r>
            <a:r>
              <a:rPr lang="en-US" sz="2000" dirty="0" err="1">
                <a:latin typeface="Courier"/>
                <a:cs typeface="Courier"/>
              </a:rPr>
              <a:t>rdfs:label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xml:lang</a:t>
            </a:r>
            <a:r>
              <a:rPr lang="en-US" sz="2000" dirty="0">
                <a:latin typeface="Courier"/>
                <a:cs typeface="Courier"/>
              </a:rPr>
              <a:t>="en"&gt;great apes&lt;/</a:t>
            </a:r>
            <a:r>
              <a:rPr lang="en-US" sz="2000" dirty="0" err="1">
                <a:latin typeface="Courier"/>
                <a:cs typeface="Courier"/>
              </a:rPr>
              <a:t>rdfs:label</a:t>
            </a:r>
            <a:r>
              <a:rPr lang="en-US" sz="2000" dirty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&lt;/</a:t>
            </a:r>
            <a:r>
              <a:rPr lang="en-US" sz="2000" dirty="0" err="1">
                <a:latin typeface="Courier"/>
                <a:cs typeface="Courier"/>
              </a:rPr>
              <a:t>rdfs:Class</a:t>
            </a:r>
            <a:r>
              <a:rPr lang="en-US" sz="2000" dirty="0">
                <a:latin typeface="Courier"/>
                <a:cs typeface="Courier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946040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3959557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</a:t>
            </a:r>
            <a:r>
              <a:rPr lang="en-US" dirty="0" smtClean="0"/>
              <a:t>Information/3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 smtClean="0">
                <a:latin typeface="Courier"/>
                <a:cs typeface="Courier"/>
              </a:rPr>
              <a:t>rdfs:comment</a:t>
            </a:r>
            <a:endParaRPr lang="en-US" sz="2200" dirty="0" smtClean="0">
              <a:latin typeface="Courier"/>
              <a:cs typeface="Courier"/>
            </a:endParaRPr>
          </a:p>
          <a:p>
            <a:r>
              <a:rPr lang="en-US" sz="2200" dirty="0">
                <a:cs typeface="Courier"/>
              </a:rPr>
              <a:t>P</a:t>
            </a:r>
            <a:r>
              <a:rPr lang="en-US" sz="2200" dirty="0" smtClean="0">
                <a:cs typeface="Courier"/>
              </a:rPr>
              <a:t>roperty </a:t>
            </a:r>
            <a:r>
              <a:rPr lang="en-US" sz="2200" dirty="0">
                <a:cs typeface="Courier"/>
              </a:rPr>
              <a:t>assigning an extensive comment (literal) </a:t>
            </a:r>
            <a:r>
              <a:rPr lang="en-US" sz="2200" dirty="0" smtClean="0">
                <a:cs typeface="Courier"/>
              </a:rPr>
              <a:t/>
            </a:r>
            <a:br>
              <a:rPr lang="en-US" sz="2200" dirty="0" smtClean="0">
                <a:cs typeface="Courier"/>
              </a:rPr>
            </a:br>
            <a:r>
              <a:rPr lang="en-US" sz="2200" dirty="0" smtClean="0">
                <a:cs typeface="Courier"/>
              </a:rPr>
              <a:t>to an arbitrary resource</a:t>
            </a:r>
          </a:p>
          <a:p>
            <a:r>
              <a:rPr lang="en-US" sz="2200" dirty="0" smtClean="0">
                <a:cs typeface="Courier"/>
              </a:rPr>
              <a:t>may </a:t>
            </a:r>
            <a:r>
              <a:rPr lang="en-US" sz="2200" dirty="0">
                <a:cs typeface="Courier"/>
              </a:rPr>
              <a:t>e.g. contain the natural language description of a newly </a:t>
            </a:r>
            <a:r>
              <a:rPr lang="en-US" sz="2200" dirty="0" smtClean="0">
                <a:cs typeface="Courier"/>
              </a:rPr>
              <a:t>introduced class </a:t>
            </a:r>
            <a:r>
              <a:rPr lang="en-US" sz="2200" dirty="0">
                <a:cs typeface="Courier"/>
              </a:rPr>
              <a:t>– this facilitates later usage</a:t>
            </a:r>
          </a:p>
          <a:p>
            <a:pPr marL="0" indent="0">
              <a:buNone/>
            </a:pPr>
            <a:endParaRPr lang="en-US" sz="22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200" dirty="0" err="1" smtClean="0">
                <a:latin typeface="Courier"/>
                <a:cs typeface="Courier"/>
              </a:rPr>
              <a:t>rdfs:seeAlso</a:t>
            </a:r>
            <a:r>
              <a:rPr lang="en-US" sz="2200" dirty="0">
                <a:latin typeface="Courier"/>
                <a:cs typeface="Courier"/>
              </a:rPr>
              <a:t>, </a:t>
            </a:r>
            <a:r>
              <a:rPr lang="en-US" sz="2200" dirty="0" err="1" smtClean="0">
                <a:latin typeface="Courier"/>
                <a:cs typeface="Courier"/>
              </a:rPr>
              <a:t>rdfs:definedBy</a:t>
            </a:r>
            <a:endParaRPr lang="en-US" sz="2200" dirty="0">
              <a:latin typeface="Courier"/>
              <a:cs typeface="Courier"/>
            </a:endParaRPr>
          </a:p>
          <a:p>
            <a:r>
              <a:rPr lang="en-US" sz="2200" dirty="0" smtClean="0">
                <a:cs typeface="Courier"/>
              </a:rPr>
              <a:t>Properties </a:t>
            </a:r>
            <a:r>
              <a:rPr lang="en-US" sz="2200" dirty="0">
                <a:cs typeface="Courier"/>
              </a:rPr>
              <a:t>giving resources (URIs!) </a:t>
            </a:r>
            <a:r>
              <a:rPr lang="en-US" sz="2200" dirty="0" smtClean="0">
                <a:cs typeface="Courier"/>
              </a:rPr>
              <a:t/>
            </a:r>
            <a:br>
              <a:rPr lang="en-US" sz="2200" dirty="0" smtClean="0">
                <a:cs typeface="Courier"/>
              </a:rPr>
            </a:br>
            <a:r>
              <a:rPr lang="en-US" sz="2200" dirty="0" smtClean="0">
                <a:cs typeface="Courier"/>
              </a:rPr>
              <a:t>where </a:t>
            </a:r>
            <a:r>
              <a:rPr lang="en-US" sz="2200" dirty="0">
                <a:cs typeface="Courier"/>
              </a:rPr>
              <a:t>one can find further information or a definition </a:t>
            </a:r>
            <a:r>
              <a:rPr lang="en-US" sz="2200" dirty="0" smtClean="0">
                <a:cs typeface="Courier"/>
              </a:rPr>
              <a:t/>
            </a:r>
            <a:br>
              <a:rPr lang="en-US" sz="2200" dirty="0" smtClean="0">
                <a:cs typeface="Courier"/>
              </a:rPr>
            </a:br>
            <a:r>
              <a:rPr lang="en-US" sz="2200" dirty="0" smtClean="0">
                <a:cs typeface="Courier"/>
              </a:rPr>
              <a:t>of </a:t>
            </a:r>
            <a:r>
              <a:rPr lang="en-US" sz="2200" dirty="0">
                <a:cs typeface="Courier"/>
              </a:rPr>
              <a:t>the subject resource</a:t>
            </a:r>
            <a:endParaRPr lang="en-US" sz="2000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6954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Information</a:t>
            </a:r>
            <a:r>
              <a:rPr lang="en-US" dirty="0" smtClean="0"/>
              <a:t>/4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Example of </a:t>
            </a:r>
            <a:r>
              <a:rPr lang="en-US" sz="2200" dirty="0" smtClean="0"/>
              <a:t>usage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…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>
                <a:latin typeface="Courier"/>
                <a:cs typeface="Courier"/>
              </a:rPr>
              <a:t>xmlns:wikipedia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r>
              <a:rPr lang="en-US" sz="1800" dirty="0" smtClean="0">
                <a:latin typeface="Courier"/>
                <a:cs typeface="Courier"/>
                <a:hlinkClick r:id="rId2"/>
              </a:rPr>
              <a:t>http</a:t>
            </a:r>
            <a:r>
              <a:rPr lang="en-US" sz="1800" dirty="0">
                <a:latin typeface="Courier"/>
                <a:cs typeface="Courier"/>
                <a:hlinkClick r:id="rId2"/>
              </a:rPr>
              <a:t>://en.wikipedia.org/</a:t>
            </a:r>
            <a:r>
              <a:rPr lang="en-US" sz="1800" dirty="0" smtClean="0">
                <a:latin typeface="Courier"/>
                <a:cs typeface="Courier"/>
                <a:hlinkClick r:id="rId2"/>
              </a:rPr>
              <a:t>wiki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</a:p>
          <a:p>
            <a:pPr marL="0" indent="0">
              <a:buNone/>
            </a:pPr>
            <a:r>
              <a:rPr lang="en-US" sz="1800" dirty="0"/>
              <a:t>…</a:t>
            </a:r>
          </a:p>
          <a:p>
            <a:pPr marL="0" indent="0">
              <a:buNone/>
            </a:pPr>
            <a:r>
              <a:rPr lang="en-US" sz="1800" dirty="0" smtClean="0">
                <a:latin typeface="Courier"/>
                <a:cs typeface="Courier"/>
              </a:rPr>
              <a:t>&lt;</a:t>
            </a:r>
            <a:r>
              <a:rPr lang="en-US" sz="1800" dirty="0" err="1" smtClean="0">
                <a:latin typeface="Courier"/>
                <a:cs typeface="Courier"/>
              </a:rPr>
              <a:t>rdfs:Class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rdf:about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r>
              <a:rPr lang="en-US" sz="1800" dirty="0">
                <a:latin typeface="Courier"/>
                <a:cs typeface="Courier"/>
              </a:rPr>
              <a:t>"</a:t>
            </a:r>
            <a:r>
              <a:rPr lang="en-US" sz="1800" dirty="0" smtClean="0">
                <a:latin typeface="Courier"/>
                <a:cs typeface="Courier"/>
              </a:rPr>
              <a:t>&amp;</a:t>
            </a:r>
            <a:r>
              <a:rPr lang="en-US" sz="1800" dirty="0" err="1">
                <a:latin typeface="Courier"/>
                <a:cs typeface="Courier"/>
              </a:rPr>
              <a:t>ex;</a:t>
            </a:r>
            <a:r>
              <a:rPr lang="en-US" sz="1800" dirty="0" err="1" smtClean="0">
                <a:latin typeface="Courier"/>
                <a:cs typeface="Courier"/>
              </a:rPr>
              <a:t>Primates</a:t>
            </a:r>
            <a:r>
              <a:rPr lang="en-US" sz="1800" dirty="0">
                <a:latin typeface="Courier"/>
                <a:cs typeface="Courier"/>
              </a:rPr>
              <a:t>"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rdfs:label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xml:lang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r>
              <a:rPr lang="en-US" sz="1800" dirty="0">
                <a:latin typeface="Courier"/>
                <a:cs typeface="Courier"/>
              </a:rPr>
              <a:t>"</a:t>
            </a:r>
            <a:r>
              <a:rPr lang="en-US" sz="1800" dirty="0" smtClean="0">
                <a:latin typeface="Courier"/>
                <a:cs typeface="Courier"/>
              </a:rPr>
              <a:t>en"</a:t>
            </a:r>
            <a:r>
              <a:rPr lang="en-US" sz="1800" dirty="0">
                <a:latin typeface="Courier"/>
                <a:cs typeface="Courier"/>
              </a:rPr>
              <a:t>&gt;</a:t>
            </a:r>
            <a:r>
              <a:rPr lang="en-US" sz="1800" dirty="0" smtClean="0">
                <a:latin typeface="Courier"/>
                <a:cs typeface="Courier"/>
              </a:rPr>
              <a:t>Primates&lt;</a:t>
            </a:r>
            <a:r>
              <a:rPr lang="en-US" sz="1800" dirty="0">
                <a:latin typeface="Courier"/>
                <a:cs typeface="Courier"/>
              </a:rPr>
              <a:t>/</a:t>
            </a:r>
            <a:r>
              <a:rPr lang="en-US" sz="1800" dirty="0" err="1">
                <a:latin typeface="Courier"/>
                <a:cs typeface="Courier"/>
              </a:rPr>
              <a:t>rdfs:label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rdfs:comment</a:t>
            </a:r>
            <a:r>
              <a:rPr lang="en-US" sz="1800" dirty="0" smtClean="0">
                <a:latin typeface="Courier"/>
                <a:cs typeface="Courier"/>
              </a:rPr>
              <a:t>&gt;An </a:t>
            </a:r>
            <a:r>
              <a:rPr lang="en-US" sz="1800" dirty="0">
                <a:latin typeface="Courier"/>
                <a:cs typeface="Courier"/>
              </a:rPr>
              <a:t>order of mammals. Primates </a:t>
            </a:r>
            <a:r>
              <a:rPr lang="en-US" sz="1800" dirty="0" smtClean="0">
                <a:latin typeface="Courier"/>
                <a:cs typeface="Courier"/>
              </a:rPr>
              <a:t>are         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       characterized </a:t>
            </a:r>
            <a:r>
              <a:rPr lang="en-US" sz="1800" dirty="0">
                <a:latin typeface="Courier"/>
                <a:cs typeface="Courier"/>
              </a:rPr>
              <a:t>by </a:t>
            </a:r>
            <a:r>
              <a:rPr lang="en-US" sz="1800" dirty="0" smtClean="0">
                <a:latin typeface="Courier"/>
                <a:cs typeface="Courier"/>
              </a:rPr>
              <a:t>a highly developed </a:t>
            </a:r>
            <a:r>
              <a:rPr lang="en-US" sz="1800" dirty="0">
                <a:latin typeface="Courier"/>
                <a:cs typeface="Courier"/>
              </a:rPr>
              <a:t>brain. </a:t>
            </a:r>
            <a:r>
              <a:rPr lang="en-US" sz="1800" dirty="0" smtClean="0">
                <a:latin typeface="Courier"/>
                <a:cs typeface="Courier"/>
              </a:rPr>
              <a:t>Most  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       primates </a:t>
            </a:r>
            <a:r>
              <a:rPr lang="en-US" sz="1800" dirty="0">
                <a:latin typeface="Courier"/>
                <a:cs typeface="Courier"/>
              </a:rPr>
              <a:t>live in tropical or </a:t>
            </a:r>
            <a:r>
              <a:rPr lang="en-US" sz="1800" dirty="0" smtClean="0">
                <a:latin typeface="Courier"/>
                <a:cs typeface="Courier"/>
              </a:rPr>
              <a:t>subtropical regions</a:t>
            </a:r>
            <a:r>
              <a:rPr lang="en-US" sz="18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&lt;/</a:t>
            </a:r>
            <a:r>
              <a:rPr lang="en-US" sz="1800" dirty="0" err="1">
                <a:latin typeface="Courier"/>
                <a:cs typeface="Courier"/>
              </a:rPr>
              <a:t>rdfs:comment</a:t>
            </a:r>
            <a:r>
              <a:rPr lang="en-US" sz="1800" dirty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rdfs:seeAlso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rdfs:resource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r>
              <a:rPr lang="en-US" sz="1800" dirty="0">
                <a:latin typeface="Courier"/>
                <a:cs typeface="Courier"/>
              </a:rPr>
              <a:t>"</a:t>
            </a:r>
            <a:r>
              <a:rPr lang="en-US" sz="1800" dirty="0" smtClean="0">
                <a:latin typeface="Courier"/>
                <a:cs typeface="Courier"/>
              </a:rPr>
              <a:t>&amp;</a:t>
            </a:r>
            <a:r>
              <a:rPr lang="en-US" sz="1800" dirty="0" err="1">
                <a:latin typeface="Courier"/>
                <a:cs typeface="Courier"/>
              </a:rPr>
              <a:t>wikipedia;Primate</a:t>
            </a:r>
            <a:r>
              <a:rPr lang="en-US" sz="1800" dirty="0">
                <a:latin typeface="Courier"/>
                <a:cs typeface="Couri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rdfs:subClassOf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rdfs:resource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r>
              <a:rPr lang="en-US" sz="1800" dirty="0">
                <a:latin typeface="Courier"/>
                <a:cs typeface="Courier"/>
              </a:rPr>
              <a:t>"</a:t>
            </a:r>
            <a:r>
              <a:rPr lang="en-US" sz="1800" dirty="0" smtClean="0">
                <a:latin typeface="Courier"/>
                <a:cs typeface="Courier"/>
              </a:rPr>
              <a:t>&amp;</a:t>
            </a:r>
            <a:r>
              <a:rPr lang="en-US" sz="1800" dirty="0" err="1">
                <a:latin typeface="Courier"/>
                <a:cs typeface="Courier"/>
              </a:rPr>
              <a:t>ex;Mammalia</a:t>
            </a:r>
            <a:r>
              <a:rPr lang="en-US" sz="1800" dirty="0">
                <a:latin typeface="Courier"/>
                <a:cs typeface="Couri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&lt;/</a:t>
            </a:r>
            <a:r>
              <a:rPr lang="en-US" sz="1800" dirty="0" err="1">
                <a:latin typeface="Courier"/>
                <a:cs typeface="Courier"/>
              </a:rPr>
              <a:t>rdfs:Class</a:t>
            </a:r>
            <a:r>
              <a:rPr lang="en-US" sz="1800" dirty="0">
                <a:latin typeface="Courier"/>
                <a:cs typeface="Courier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31626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Classes </a:t>
            </a:r>
            <a:r>
              <a:rPr lang="en-US" dirty="0"/>
              <a:t>and Class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Simple </a:t>
            </a:r>
            <a:r>
              <a:rPr lang="en-US" dirty="0">
                <a:solidFill>
                  <a:srgbClr val="0000FF"/>
                </a:solidFill>
              </a:rPr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877975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Ontologies</a:t>
            </a:r>
            <a:endParaRPr lang="en-US" dirty="0"/>
          </a:p>
        </p:txBody>
      </p:sp>
      <p:sp>
        <p:nvSpPr>
          <p:cNvPr id="68" name="Content Placeholder 6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By means of the modeling features of RDFS,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important </a:t>
            </a:r>
            <a:r>
              <a:rPr lang="en-US" sz="2200" dirty="0"/>
              <a:t>aspects of many domains can already be captured </a:t>
            </a:r>
            <a:r>
              <a:rPr lang="en-US" sz="2200" dirty="0" smtClean="0"/>
              <a:t>semantically.</a:t>
            </a:r>
          </a:p>
          <a:p>
            <a:endParaRPr lang="en-US" sz="1200" dirty="0" smtClean="0"/>
          </a:p>
          <a:p>
            <a:r>
              <a:rPr lang="en-US" sz="2200" dirty="0" smtClean="0"/>
              <a:t>Based </a:t>
            </a:r>
            <a:r>
              <a:rPr lang="en-US" sz="2200" dirty="0"/>
              <a:t>on the RDFS semantics, a certain amount of implicit knowledge can be </a:t>
            </a:r>
            <a:r>
              <a:rPr lang="en-US" sz="2200" dirty="0" smtClean="0"/>
              <a:t>derived.</a:t>
            </a:r>
          </a:p>
          <a:p>
            <a:endParaRPr lang="en-US" sz="1200" dirty="0" smtClean="0"/>
          </a:p>
          <a:p>
            <a:r>
              <a:rPr lang="en-US" sz="2200" dirty="0" smtClean="0"/>
              <a:t>Consequently</a:t>
            </a:r>
            <a:r>
              <a:rPr lang="en-US" sz="2200" dirty="0"/>
              <a:t>, RDFS can be seen as a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(</a:t>
            </a:r>
            <a:r>
              <a:rPr lang="en-US" sz="2200" dirty="0"/>
              <a:t>though not overly expressive) ontology language.</a:t>
            </a:r>
          </a:p>
        </p:txBody>
      </p:sp>
    </p:spTree>
    <p:extLst>
      <p:ext uri="{BB962C8B-B14F-4D97-AF65-F5344CB8AC3E}">
        <p14:creationId xmlns:p14="http://schemas.microsoft.com/office/powerpoint/2010/main" val="1029163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Express in RDF and RDFS:</a:t>
            </a:r>
          </a:p>
          <a:p>
            <a:r>
              <a:rPr lang="en-US" sz="2000" dirty="0" smtClean="0"/>
              <a:t>Vegetable Thai curry is a Thai dish based on coconut milk.</a:t>
            </a:r>
          </a:p>
          <a:p>
            <a:r>
              <a:rPr lang="en-US" sz="2000" dirty="0" smtClean="0"/>
              <a:t>Fred is allergic to nuts.</a:t>
            </a:r>
          </a:p>
          <a:p>
            <a:r>
              <a:rPr lang="en-US" sz="2000" dirty="0" smtClean="0"/>
              <a:t>Fred eats vegetable Thai curry.</a:t>
            </a:r>
          </a:p>
          <a:p>
            <a:r>
              <a:rPr lang="en-US" sz="2000" dirty="0" smtClean="0"/>
              <a:t>Everyone allergic to nuts is pitiable.</a:t>
            </a:r>
          </a:p>
          <a:p>
            <a:r>
              <a:rPr lang="en-US" sz="2000" dirty="0" smtClean="0"/>
              <a:t>Everything having the property “Thai dish based on” is Thai.</a:t>
            </a:r>
          </a:p>
          <a:p>
            <a:r>
              <a:rPr lang="en-US" sz="2000" dirty="0" smtClean="0"/>
              <a:t>Everything satisfying the property “Thai </a:t>
            </a:r>
            <a:r>
              <a:rPr lang="en-US" sz="2000" dirty="0"/>
              <a:t>dish based on” </a:t>
            </a:r>
            <a:r>
              <a:rPr lang="en-US" sz="2000" dirty="0" smtClean="0"/>
              <a:t>is nutty.</a:t>
            </a:r>
          </a:p>
          <a:p>
            <a:r>
              <a:rPr lang="en-US" sz="2000" dirty="0" smtClean="0"/>
              <a:t>The property </a:t>
            </a:r>
            <a:r>
              <a:rPr lang="en-US" sz="2000" dirty="0"/>
              <a:t>“Thai dish based on” </a:t>
            </a:r>
            <a:r>
              <a:rPr lang="en-US" sz="2000" dirty="0" smtClean="0"/>
              <a:t>is a special case of the property “has ingredient”</a:t>
            </a:r>
          </a:p>
          <a:p>
            <a:r>
              <a:rPr lang="en-US" sz="2000" dirty="0" smtClean="0"/>
              <a:t>“Has ingredient” is a </a:t>
            </a:r>
            <a:r>
              <a:rPr lang="en-US" sz="2000" dirty="0" err="1" smtClean="0"/>
              <a:t>containedness</a:t>
            </a:r>
            <a:r>
              <a:rPr lang="en-US" sz="2000" dirty="0" smtClean="0"/>
              <a:t> relation.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7678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Ontology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9"/>
            <a:ext cx="8507288" cy="4679849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ex:vegetableThaiCurry</a:t>
            </a:r>
            <a:r>
              <a:rPr lang="en-US" sz="1400" dirty="0">
                <a:latin typeface="Courier"/>
                <a:cs typeface="Courier"/>
              </a:rPr>
              <a:t>  </a:t>
            </a:r>
            <a:r>
              <a:rPr lang="en-US" sz="1400" dirty="0" err="1" smtClean="0">
                <a:latin typeface="Courier"/>
                <a:cs typeface="Courier"/>
              </a:rPr>
              <a:t>ex:thaiDishBasedOn</a:t>
            </a:r>
            <a:r>
              <a:rPr lang="en-US" sz="1400" dirty="0" smtClean="0">
                <a:latin typeface="Courier"/>
                <a:cs typeface="Courier"/>
              </a:rPr>
              <a:t>  </a:t>
            </a:r>
            <a:r>
              <a:rPr lang="en-US" sz="1400" dirty="0" err="1" smtClean="0">
                <a:latin typeface="Courier"/>
                <a:cs typeface="Courier"/>
              </a:rPr>
              <a:t>ex:coconutMilk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ex:fred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		      </a:t>
            </a:r>
            <a:r>
              <a:rPr lang="en-US" sz="1400" dirty="0" err="1" smtClean="0">
                <a:latin typeface="Courier"/>
                <a:cs typeface="Courier"/>
              </a:rPr>
              <a:t>rdf:type</a:t>
            </a:r>
            <a:r>
              <a:rPr lang="en-US" sz="1400" dirty="0" smtClean="0">
                <a:latin typeface="Courier"/>
                <a:cs typeface="Courier"/>
              </a:rPr>
              <a:t>            </a:t>
            </a:r>
            <a:r>
              <a:rPr lang="en-US" sz="1400" dirty="0" err="1" smtClean="0">
                <a:latin typeface="Courier"/>
                <a:cs typeface="Courier"/>
              </a:rPr>
              <a:t>ex:AllergicToNuts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 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ex:fred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		      </a:t>
            </a:r>
            <a:r>
              <a:rPr lang="en-US" sz="1400" dirty="0" err="1" smtClean="0">
                <a:latin typeface="Courier"/>
                <a:cs typeface="Courier"/>
              </a:rPr>
              <a:t>ex:eats</a:t>
            </a:r>
            <a:r>
              <a:rPr lang="en-US" sz="1400" dirty="0" smtClean="0">
                <a:latin typeface="Courier"/>
                <a:cs typeface="Courier"/>
              </a:rPr>
              <a:t> 	         </a:t>
            </a:r>
            <a:r>
              <a:rPr lang="en-US" sz="1400" dirty="0" err="1" smtClean="0">
                <a:latin typeface="Courier"/>
                <a:cs typeface="Courier"/>
              </a:rPr>
              <a:t>ex:vegetableThaiCurry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ex:AllergicToNuts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 </a:t>
            </a:r>
            <a:r>
              <a:rPr lang="en-US" sz="1400" dirty="0" err="1" smtClean="0">
                <a:latin typeface="Courier"/>
                <a:cs typeface="Courier"/>
              </a:rPr>
              <a:t>rdfs:subClassOf</a:t>
            </a:r>
            <a:r>
              <a:rPr lang="en-US" sz="1400" dirty="0" smtClean="0">
                <a:latin typeface="Courier"/>
                <a:cs typeface="Courier"/>
              </a:rPr>
              <a:t>     </a:t>
            </a:r>
            <a:r>
              <a:rPr lang="en-US" sz="1400" dirty="0" err="1" smtClean="0">
                <a:latin typeface="Courier"/>
                <a:cs typeface="Courier"/>
              </a:rPr>
              <a:t>ex:Pitiable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ex:thaiDishBasedOn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</a:t>
            </a:r>
            <a:r>
              <a:rPr lang="en-US" sz="1400" dirty="0" err="1" smtClean="0">
                <a:latin typeface="Courier"/>
                <a:cs typeface="Courier"/>
              </a:rPr>
              <a:t>rdfs:domain</a:t>
            </a:r>
            <a:r>
              <a:rPr lang="en-US" sz="1400" dirty="0" smtClean="0">
                <a:latin typeface="Courier"/>
                <a:cs typeface="Courier"/>
              </a:rPr>
              <a:t>         </a:t>
            </a:r>
            <a:r>
              <a:rPr lang="en-US" sz="1400" dirty="0" err="1" smtClean="0">
                <a:latin typeface="Courier"/>
                <a:cs typeface="Courier"/>
              </a:rPr>
              <a:t>ex:Thai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"/>
                <a:cs typeface="Courier"/>
              </a:rPr>
              <a:t>ex:thaiDishBasedOn</a:t>
            </a:r>
            <a:r>
              <a:rPr lang="en-US" sz="1400" dirty="0" smtClean="0">
                <a:latin typeface="Courier"/>
                <a:cs typeface="Courier"/>
              </a:rPr>
              <a:t>     </a:t>
            </a:r>
            <a:r>
              <a:rPr lang="en-US" sz="1400" dirty="0" err="1" smtClean="0">
                <a:latin typeface="Courier"/>
                <a:cs typeface="Courier"/>
              </a:rPr>
              <a:t>rdfs:range</a:t>
            </a:r>
            <a:r>
              <a:rPr lang="en-US" sz="1400" dirty="0" smtClean="0">
                <a:latin typeface="Courier"/>
                <a:cs typeface="Courier"/>
              </a:rPr>
              <a:t>          </a:t>
            </a:r>
            <a:r>
              <a:rPr lang="en-US" sz="1400" dirty="0" err="1" smtClean="0">
                <a:latin typeface="Courier"/>
                <a:cs typeface="Courier"/>
              </a:rPr>
              <a:t>ex:Nutty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ex:thaiDishBasedOn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</a:t>
            </a:r>
            <a:r>
              <a:rPr lang="en-US" sz="1400" dirty="0" err="1" smtClean="0">
                <a:latin typeface="Courier"/>
                <a:cs typeface="Courier"/>
              </a:rPr>
              <a:t>rdfs:subPropertyOf</a:t>
            </a:r>
            <a:r>
              <a:rPr lang="en-US" sz="1400" dirty="0" smtClean="0">
                <a:latin typeface="Courier"/>
                <a:cs typeface="Courier"/>
              </a:rPr>
              <a:t>  </a:t>
            </a:r>
            <a:r>
              <a:rPr lang="en-US" sz="1400" dirty="0" err="1" smtClean="0">
                <a:latin typeface="Courier"/>
                <a:cs typeface="Courier"/>
              </a:rPr>
              <a:t>ex:hasIngredient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ex:hasIngredient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  </a:t>
            </a:r>
            <a:r>
              <a:rPr lang="en-US" sz="1400" dirty="0" err="1" smtClean="0">
                <a:latin typeface="Courier"/>
                <a:cs typeface="Courier"/>
              </a:rPr>
              <a:t>rdf:type</a:t>
            </a:r>
            <a:r>
              <a:rPr lang="en-US" sz="1400" dirty="0" smtClean="0">
                <a:latin typeface="Courier"/>
                <a:cs typeface="Courier"/>
              </a:rPr>
              <a:t>            </a:t>
            </a:r>
            <a:r>
              <a:rPr lang="en-US" sz="1400" dirty="0" err="1" smtClean="0">
                <a:latin typeface="Courier"/>
                <a:cs typeface="Courier"/>
              </a:rPr>
              <a:t>rdfs:ContainerMembershipProperty</a:t>
            </a:r>
            <a:r>
              <a:rPr lang="en-US" sz="1400" dirty="0" smtClean="0">
                <a:latin typeface="Courier"/>
                <a:cs typeface="Courier"/>
              </a:rPr>
              <a:t> .</a:t>
            </a:r>
          </a:p>
          <a:p>
            <a:pPr marL="0" indent="0">
              <a:buNone/>
            </a:pPr>
            <a:endParaRPr lang="en-US" sz="1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200" i="1" dirty="0" smtClean="0">
              <a:cs typeface="Courier"/>
            </a:endParaRPr>
          </a:p>
          <a:p>
            <a:pPr marL="0" indent="0">
              <a:buNone/>
            </a:pPr>
            <a:r>
              <a:rPr lang="en-US" sz="2200" i="1" dirty="0" smtClean="0">
                <a:cs typeface="Courier"/>
              </a:rPr>
              <a:t>What would this look like graphically?</a:t>
            </a:r>
          </a:p>
          <a:p>
            <a:pPr marL="0" indent="0">
              <a:buNone/>
            </a:pPr>
            <a:r>
              <a:rPr lang="en-US" sz="2200" i="1" dirty="0" smtClean="0">
                <a:cs typeface="Courier"/>
              </a:rPr>
              <a:t>Distinguish between </a:t>
            </a:r>
          </a:p>
          <a:p>
            <a:r>
              <a:rPr lang="en-US" sz="2200" i="1" dirty="0" err="1" smtClean="0">
                <a:cs typeface="Courier"/>
              </a:rPr>
              <a:t>assertional</a:t>
            </a:r>
            <a:r>
              <a:rPr lang="en-US" sz="2200" i="1" dirty="0" smtClean="0">
                <a:cs typeface="Courier"/>
              </a:rPr>
              <a:t> knowledge</a:t>
            </a:r>
          </a:p>
          <a:p>
            <a:r>
              <a:rPr lang="en-US" sz="2200" i="1" dirty="0" smtClean="0">
                <a:cs typeface="Courier"/>
              </a:rPr>
              <a:t>terminological knowledge</a:t>
            </a:r>
            <a:endParaRPr lang="en-US" sz="2200" i="1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69068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Ontology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9"/>
            <a:ext cx="8507288" cy="2303585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ex:vegetableThaiCurry</a:t>
            </a:r>
            <a:r>
              <a:rPr lang="en-US" sz="1400" dirty="0">
                <a:latin typeface="Courier"/>
                <a:cs typeface="Courier"/>
              </a:rPr>
              <a:t>  </a:t>
            </a:r>
            <a:r>
              <a:rPr lang="en-US" sz="1400" dirty="0" err="1" smtClean="0">
                <a:latin typeface="Courier"/>
                <a:cs typeface="Courier"/>
              </a:rPr>
              <a:t>ex:thaiDishBasedOn</a:t>
            </a:r>
            <a:r>
              <a:rPr lang="en-US" sz="1400" dirty="0" smtClean="0">
                <a:latin typeface="Courier"/>
                <a:cs typeface="Courier"/>
              </a:rPr>
              <a:t>  </a:t>
            </a:r>
            <a:r>
              <a:rPr lang="en-US" sz="1400" dirty="0" err="1" smtClean="0">
                <a:latin typeface="Courier"/>
                <a:cs typeface="Courier"/>
              </a:rPr>
              <a:t>ex:coconutMilk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ex:fred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		      </a:t>
            </a:r>
            <a:r>
              <a:rPr lang="en-US" sz="1400" dirty="0" err="1" smtClean="0">
                <a:latin typeface="Courier"/>
                <a:cs typeface="Courier"/>
              </a:rPr>
              <a:t>rdf:type</a:t>
            </a:r>
            <a:r>
              <a:rPr lang="en-US" sz="1400" dirty="0" smtClean="0">
                <a:latin typeface="Courier"/>
                <a:cs typeface="Courier"/>
              </a:rPr>
              <a:t>            </a:t>
            </a:r>
            <a:r>
              <a:rPr lang="en-US" sz="1400" dirty="0" err="1" smtClean="0">
                <a:latin typeface="Courier"/>
                <a:cs typeface="Courier"/>
              </a:rPr>
              <a:t>ex:AllergicToNuts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 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ex:fred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		      </a:t>
            </a:r>
            <a:r>
              <a:rPr lang="en-US" sz="1400" dirty="0" err="1" smtClean="0">
                <a:latin typeface="Courier"/>
                <a:cs typeface="Courier"/>
              </a:rPr>
              <a:t>ex:eats</a:t>
            </a:r>
            <a:r>
              <a:rPr lang="en-US" sz="1400" dirty="0" smtClean="0">
                <a:latin typeface="Courier"/>
                <a:cs typeface="Courier"/>
              </a:rPr>
              <a:t> 	         </a:t>
            </a:r>
            <a:r>
              <a:rPr lang="en-US" sz="1400" dirty="0" err="1" smtClean="0">
                <a:latin typeface="Courier"/>
                <a:cs typeface="Courier"/>
              </a:rPr>
              <a:t>ex:vegetableThaiCurry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ex:AllergicToNuts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 </a:t>
            </a:r>
            <a:r>
              <a:rPr lang="en-US" sz="1400" dirty="0" err="1" smtClean="0">
                <a:latin typeface="Courier"/>
                <a:cs typeface="Courier"/>
              </a:rPr>
              <a:t>rdfs:subClassOf</a:t>
            </a:r>
            <a:r>
              <a:rPr lang="en-US" sz="1400" dirty="0" smtClean="0">
                <a:latin typeface="Courier"/>
                <a:cs typeface="Courier"/>
              </a:rPr>
              <a:t>     </a:t>
            </a:r>
            <a:r>
              <a:rPr lang="en-US" sz="1400" dirty="0" err="1" smtClean="0">
                <a:latin typeface="Courier"/>
                <a:cs typeface="Courier"/>
              </a:rPr>
              <a:t>ex:Pitiable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ex:thaiDishBasedOn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</a:t>
            </a:r>
            <a:r>
              <a:rPr lang="en-US" sz="1400" dirty="0" err="1" smtClean="0">
                <a:latin typeface="Courier"/>
                <a:cs typeface="Courier"/>
              </a:rPr>
              <a:t>rdfs:domain</a:t>
            </a:r>
            <a:r>
              <a:rPr lang="en-US" sz="1400" dirty="0" smtClean="0">
                <a:latin typeface="Courier"/>
                <a:cs typeface="Courier"/>
              </a:rPr>
              <a:t>         </a:t>
            </a:r>
            <a:r>
              <a:rPr lang="en-US" sz="1400" dirty="0" err="1" smtClean="0">
                <a:latin typeface="Courier"/>
                <a:cs typeface="Courier"/>
              </a:rPr>
              <a:t>ex:Thai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"/>
                <a:cs typeface="Courier"/>
              </a:rPr>
              <a:t>ex:thaiDishBasedOn</a:t>
            </a:r>
            <a:r>
              <a:rPr lang="en-US" sz="1400" dirty="0" smtClean="0">
                <a:latin typeface="Courier"/>
                <a:cs typeface="Courier"/>
              </a:rPr>
              <a:t>     </a:t>
            </a:r>
            <a:r>
              <a:rPr lang="en-US" sz="1400" dirty="0" err="1" smtClean="0">
                <a:latin typeface="Courier"/>
                <a:cs typeface="Courier"/>
              </a:rPr>
              <a:t>rdfs:range</a:t>
            </a:r>
            <a:r>
              <a:rPr lang="en-US" sz="1400" dirty="0" smtClean="0">
                <a:latin typeface="Courier"/>
                <a:cs typeface="Courier"/>
              </a:rPr>
              <a:t>          </a:t>
            </a:r>
            <a:r>
              <a:rPr lang="en-US" sz="1400" dirty="0" err="1" smtClean="0">
                <a:latin typeface="Courier"/>
                <a:cs typeface="Courier"/>
              </a:rPr>
              <a:t>ex:Nutty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ex:thaiDishBasedOn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</a:t>
            </a:r>
            <a:r>
              <a:rPr lang="en-US" sz="1400" dirty="0" err="1" smtClean="0">
                <a:latin typeface="Courier"/>
                <a:cs typeface="Courier"/>
              </a:rPr>
              <a:t>rdfs:subPropertyOf</a:t>
            </a:r>
            <a:r>
              <a:rPr lang="en-US" sz="1400" dirty="0" smtClean="0">
                <a:latin typeface="Courier"/>
                <a:cs typeface="Courier"/>
              </a:rPr>
              <a:t>  </a:t>
            </a:r>
            <a:r>
              <a:rPr lang="en-US" sz="1400" dirty="0" err="1" smtClean="0">
                <a:latin typeface="Courier"/>
                <a:cs typeface="Courier"/>
              </a:rPr>
              <a:t>ex:hasIngredient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ex:hasIngredient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    </a:t>
            </a:r>
            <a:r>
              <a:rPr lang="en-US" sz="1400" dirty="0" err="1" smtClean="0">
                <a:latin typeface="Courier"/>
                <a:cs typeface="Courier"/>
              </a:rPr>
              <a:t>rdf:type</a:t>
            </a:r>
            <a:r>
              <a:rPr lang="en-US" sz="1400" dirty="0" smtClean="0">
                <a:latin typeface="Courier"/>
                <a:cs typeface="Courier"/>
              </a:rPr>
              <a:t>            </a:t>
            </a:r>
            <a:r>
              <a:rPr lang="en-US" sz="1400" dirty="0" err="1" smtClean="0">
                <a:latin typeface="Courier"/>
                <a:cs typeface="Courier"/>
              </a:rPr>
              <a:t>rdfs:ContainerMembershipProperty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.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44108" y="3600019"/>
            <a:ext cx="8992388" cy="2925325"/>
            <a:chOff x="44108" y="2924944"/>
            <a:chExt cx="8992388" cy="2925325"/>
          </a:xfrm>
        </p:grpSpPr>
        <p:sp>
          <p:nvSpPr>
            <p:cNvPr id="5" name="Oval 4"/>
            <p:cNvSpPr/>
            <p:nvPr/>
          </p:nvSpPr>
          <p:spPr bwMode="auto">
            <a:xfrm>
              <a:off x="719572" y="5634245"/>
              <a:ext cx="1080121" cy="18002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 smtClean="0"/>
                <a:t>ex:fred</a:t>
              </a:r>
              <a:endParaRPr lang="en-US" sz="1200" dirty="0"/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179512" y="4149080"/>
              <a:ext cx="2160240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ex:AllergicToNuts</a:t>
              </a:r>
              <a:endParaRPr lang="en-US" sz="1200" dirty="0"/>
            </a:p>
          </p:txBody>
        </p:sp>
        <p:cxnSp>
          <p:nvCxnSpPr>
            <p:cNvPr id="8" name="Straight Arrow Connector 7"/>
            <p:cNvCxnSpPr>
              <a:endCxn id="9" idx="2"/>
            </p:cNvCxnSpPr>
            <p:nvPr/>
          </p:nvCxnSpPr>
          <p:spPr bwMode="auto">
            <a:xfrm flipV="1">
              <a:off x="1799693" y="5724255"/>
              <a:ext cx="756083" cy="450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 bwMode="auto">
            <a:xfrm>
              <a:off x="2555776" y="5598241"/>
              <a:ext cx="1656184" cy="25202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 smtClean="0"/>
                <a:t>ex:vThaiCurry</a:t>
              </a:r>
              <a:endParaRPr lang="en-US" sz="1200" dirty="0"/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5832140" y="5598241"/>
              <a:ext cx="1728192" cy="25202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 smtClean="0"/>
                <a:t>ex:coconutMilk</a:t>
              </a:r>
              <a:endParaRPr lang="en-US" sz="1200" dirty="0"/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503548" y="2996952"/>
              <a:ext cx="1512168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ex:Pitiable</a:t>
              </a:r>
              <a:endParaRPr lang="en-US" sz="1200" dirty="0"/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580112" y="4365104"/>
              <a:ext cx="2232248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ex:thaiDishBasedOn</a:t>
              </a:r>
              <a:endParaRPr lang="en-US" sz="1200" dirty="0"/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5724128" y="3645024"/>
              <a:ext cx="1944216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ex:hasIngredient</a:t>
              </a:r>
              <a:endParaRPr lang="en-US" sz="1200" dirty="0"/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4860032" y="2924944"/>
              <a:ext cx="3672408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rdfs:ContainerMembershipProperty</a:t>
              </a:r>
              <a:endParaRPr lang="en-US" sz="1200" dirty="0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139952" y="3645024"/>
              <a:ext cx="1368152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ex:Thai</a:t>
              </a:r>
              <a:endParaRPr lang="en-US" sz="1200" dirty="0"/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7883860" y="3645024"/>
              <a:ext cx="1152636" cy="21602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/>
                <a:t>ex:Nutty</a:t>
              </a:r>
              <a:endParaRPr lang="en-US" sz="1200" dirty="0"/>
            </a:p>
          </p:txBody>
        </p:sp>
        <p:cxnSp>
          <p:nvCxnSpPr>
            <p:cNvPr id="17" name="Straight Arrow Connector 16"/>
            <p:cNvCxnSpPr>
              <a:stCxn id="9" idx="6"/>
            </p:cNvCxnSpPr>
            <p:nvPr/>
          </p:nvCxnSpPr>
          <p:spPr bwMode="auto">
            <a:xfrm>
              <a:off x="4211960" y="5724255"/>
              <a:ext cx="162018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5" idx="0"/>
              <a:endCxn id="6" idx="4"/>
            </p:cNvCxnSpPr>
            <p:nvPr/>
          </p:nvCxnSpPr>
          <p:spPr bwMode="auto">
            <a:xfrm flipH="1" flipV="1">
              <a:off x="1259632" y="4365104"/>
              <a:ext cx="1" cy="126914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6" idx="0"/>
              <a:endCxn id="11" idx="4"/>
            </p:cNvCxnSpPr>
            <p:nvPr/>
          </p:nvCxnSpPr>
          <p:spPr bwMode="auto">
            <a:xfrm flipV="1">
              <a:off x="1259632" y="3212976"/>
              <a:ext cx="0" cy="93610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467544" y="4941168"/>
              <a:ext cx="835292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2" idx="7"/>
            </p:cNvCxnSpPr>
            <p:nvPr/>
          </p:nvCxnSpPr>
          <p:spPr bwMode="auto">
            <a:xfrm flipV="1">
              <a:off x="7485455" y="3861048"/>
              <a:ext cx="902969" cy="53569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3" idx="0"/>
              <a:endCxn id="14" idx="4"/>
            </p:cNvCxnSpPr>
            <p:nvPr/>
          </p:nvCxnSpPr>
          <p:spPr bwMode="auto">
            <a:xfrm flipV="1">
              <a:off x="6696236" y="3140968"/>
              <a:ext cx="0" cy="50405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2" idx="0"/>
              <a:endCxn id="13" idx="4"/>
            </p:cNvCxnSpPr>
            <p:nvPr/>
          </p:nvCxnSpPr>
          <p:spPr bwMode="auto">
            <a:xfrm flipV="1">
              <a:off x="6696236" y="3861048"/>
              <a:ext cx="0" cy="50405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2" idx="1"/>
            </p:cNvCxnSpPr>
            <p:nvPr/>
          </p:nvCxnSpPr>
          <p:spPr bwMode="auto">
            <a:xfrm flipH="1" flipV="1">
              <a:off x="4788024" y="3861048"/>
              <a:ext cx="1118993" cy="53569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0" idx="0"/>
              <a:endCxn id="12" idx="4"/>
            </p:cNvCxnSpPr>
            <p:nvPr/>
          </p:nvCxnSpPr>
          <p:spPr bwMode="auto">
            <a:xfrm flipV="1">
              <a:off x="6696236" y="4581128"/>
              <a:ext cx="0" cy="1017113"/>
            </a:xfrm>
            <a:prstGeom prst="straightConnector1">
              <a:avLst/>
            </a:prstGeom>
            <a:ln w="19050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2267744" y="4633391"/>
              <a:ext cx="2858775" cy="595809"/>
              <a:chOff x="2339752" y="4581128"/>
              <a:chExt cx="2858775" cy="595809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2339752" y="4581128"/>
                <a:ext cx="285877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terminological knowledge (RDFS)</a:t>
                </a:r>
                <a:endParaRPr lang="en-US" sz="1400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459457" y="4869160"/>
                <a:ext cx="26193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/>
                  <a:t>assertional</a:t>
                </a:r>
                <a:r>
                  <a:rPr lang="en-US" sz="1400" dirty="0" smtClean="0"/>
                  <a:t> knowledge (RDFS)</a:t>
                </a:r>
                <a:endParaRPr lang="en-US" sz="1400" dirty="0"/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796136" y="4005064"/>
              <a:ext cx="147989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rdfs:subPropertyOf</a:t>
              </a:r>
              <a:endParaRPr lang="en-US" sz="12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427984" y="4077072"/>
              <a:ext cx="9886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rdfs:domain</a:t>
              </a:r>
              <a:endParaRPr lang="en-US" sz="12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84168" y="3212976"/>
              <a:ext cx="6978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rdf:type</a:t>
              </a:r>
              <a:endParaRPr lang="en-US" sz="12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835696" y="5456257"/>
              <a:ext cx="6848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ex:eats</a:t>
              </a:r>
              <a:endParaRPr lang="en-US" sz="12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956376" y="4005064"/>
              <a:ext cx="8775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rdfs:range</a:t>
              </a:r>
              <a:endParaRPr lang="en-US" sz="12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33763" y="5085184"/>
              <a:ext cx="6978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rdf:type</a:t>
              </a:r>
              <a:endParaRPr lang="en-US" sz="12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108" y="3573016"/>
              <a:ext cx="12875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rdfs:subClassOf</a:t>
              </a:r>
              <a:endParaRPr lang="en-US" sz="12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211960" y="5456257"/>
              <a:ext cx="1587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ex:thaiDishBasedOn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5237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922337"/>
          </a:xfrm>
        </p:spPr>
        <p:txBody>
          <a:bodyPr/>
          <a:lstStyle/>
          <a:p>
            <a:r>
              <a:rPr lang="en-US" sz="3400" dirty="0" smtClean="0"/>
              <a:t>One </a:t>
            </a:r>
            <a:r>
              <a:rPr lang="en-US" sz="3400" dirty="0"/>
              <a:t>Document </a:t>
            </a:r>
            <a:r>
              <a:rPr lang="en-US" sz="3400" dirty="0" smtClean="0"/>
              <a:t>–  Three </a:t>
            </a:r>
            <a:r>
              <a:rPr lang="en-US" sz="3400" dirty="0"/>
              <a:t>Interpretations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4784725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&lt;</a:t>
            </a:r>
            <a:r>
              <a:rPr lang="en-US" sz="1800" dirty="0" err="1">
                <a:latin typeface="Courier"/>
                <a:cs typeface="Courier"/>
              </a:rPr>
              <a:t>rdf:Description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rdf:ID</a:t>
            </a:r>
            <a:r>
              <a:rPr lang="en-US" sz="1800" dirty="0">
                <a:latin typeface="Courier"/>
                <a:cs typeface="Courier"/>
              </a:rPr>
              <a:t>="Truck"&gt; </a:t>
            </a:r>
            <a:r>
              <a:rPr lang="en-US" sz="1800" dirty="0" smtClean="0">
                <a:latin typeface="Courier"/>
                <a:cs typeface="Courier"/>
              </a:rPr>
              <a:t/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rdf:type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rdf:resource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    "</a:t>
            </a:r>
            <a:r>
              <a:rPr lang="en-US" sz="1800" dirty="0">
                <a:latin typeface="Courier"/>
                <a:cs typeface="Courier"/>
              </a:rPr>
              <a:t>http://http://www.w3.org/2000/02/</a:t>
            </a:r>
            <a:r>
              <a:rPr lang="en-US" sz="1800" dirty="0" err="1">
                <a:latin typeface="Courier"/>
                <a:cs typeface="Courier"/>
              </a:rPr>
              <a:t>rdf-schema#Class</a:t>
            </a:r>
            <a:r>
              <a:rPr lang="en-US" sz="1800" dirty="0">
                <a:latin typeface="Courier"/>
                <a:cs typeface="Courier"/>
              </a:rPr>
              <a:t>"/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rdfs:subClassOf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rdf:resource</a:t>
            </a:r>
            <a:r>
              <a:rPr lang="en-US" sz="1800" dirty="0">
                <a:latin typeface="Courier"/>
                <a:cs typeface="Courier"/>
              </a:rPr>
              <a:t>="#</a:t>
            </a:r>
            <a:r>
              <a:rPr lang="en-US" sz="1800" dirty="0" err="1">
                <a:latin typeface="Courier"/>
                <a:cs typeface="Courier"/>
              </a:rPr>
              <a:t>MotorVehicle</a:t>
            </a:r>
            <a:r>
              <a:rPr lang="en-US" sz="1800" dirty="0">
                <a:latin typeface="Courier"/>
                <a:cs typeface="Courier"/>
              </a:rPr>
              <a:t>"/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&lt;</a:t>
            </a:r>
            <a:r>
              <a:rPr lang="en-US" sz="1800" dirty="0">
                <a:latin typeface="Courier"/>
                <a:cs typeface="Courier"/>
              </a:rPr>
              <a:t>/</a:t>
            </a:r>
            <a:r>
              <a:rPr lang="en-US" sz="1800" dirty="0" err="1">
                <a:latin typeface="Courier"/>
                <a:cs typeface="Courier"/>
              </a:rPr>
              <a:t>rdf:Description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Interpretation 1: An XML tree</a:t>
            </a:r>
          </a:p>
          <a:p>
            <a:pPr marL="0" indent="0">
              <a:buNone/>
            </a:pPr>
            <a:endParaRPr lang="en-US" sz="2000" dirty="0" smtClean="0">
              <a:cs typeface="Courier"/>
            </a:endParaRPr>
          </a:p>
          <a:p>
            <a:pPr marL="0" indent="0">
              <a:buNone/>
            </a:pPr>
            <a:endParaRPr lang="en-US" sz="2000" dirty="0"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	[Fill in a drawing!]</a:t>
            </a:r>
            <a:endParaRPr lang="en-US" sz="2000" dirty="0">
              <a:cs typeface="Courier"/>
            </a:endParaRP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9431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922337"/>
          </a:xfrm>
        </p:spPr>
        <p:txBody>
          <a:bodyPr/>
          <a:lstStyle/>
          <a:p>
            <a:r>
              <a:rPr lang="en-US" sz="3400" dirty="0" smtClean="0"/>
              <a:t>One </a:t>
            </a:r>
            <a:r>
              <a:rPr lang="en-US" sz="3400" dirty="0"/>
              <a:t>Document </a:t>
            </a:r>
            <a:r>
              <a:rPr lang="en-US" sz="3400" dirty="0" smtClean="0"/>
              <a:t>–  Three </a:t>
            </a:r>
            <a:r>
              <a:rPr lang="en-US" sz="3400" dirty="0"/>
              <a:t>Interpretations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4784725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&lt;</a:t>
            </a:r>
            <a:r>
              <a:rPr lang="en-US" sz="1800" dirty="0" err="1">
                <a:latin typeface="Courier"/>
                <a:cs typeface="Courier"/>
              </a:rPr>
              <a:t>rdf:Description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rdf:ID</a:t>
            </a:r>
            <a:r>
              <a:rPr lang="en-US" sz="1800" dirty="0">
                <a:latin typeface="Courier"/>
                <a:cs typeface="Courier"/>
              </a:rPr>
              <a:t>="Truck"&gt; </a:t>
            </a:r>
            <a:r>
              <a:rPr lang="en-US" sz="1800" dirty="0" smtClean="0">
                <a:latin typeface="Courier"/>
                <a:cs typeface="Courier"/>
              </a:rPr>
              <a:t/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rdf:type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rdf:resource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    "</a:t>
            </a:r>
            <a:r>
              <a:rPr lang="en-US" sz="1800" dirty="0">
                <a:latin typeface="Courier"/>
                <a:cs typeface="Courier"/>
              </a:rPr>
              <a:t>http://http://www.w3.org/2000/02/</a:t>
            </a:r>
            <a:r>
              <a:rPr lang="en-US" sz="1800" dirty="0" err="1">
                <a:latin typeface="Courier"/>
                <a:cs typeface="Courier"/>
              </a:rPr>
              <a:t>rdf-schema#Class</a:t>
            </a:r>
            <a:r>
              <a:rPr lang="en-US" sz="1800" dirty="0">
                <a:latin typeface="Courier"/>
                <a:cs typeface="Courier"/>
              </a:rPr>
              <a:t>"/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rdfs:subClassOf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rdf:resource</a:t>
            </a:r>
            <a:r>
              <a:rPr lang="en-US" sz="1800" dirty="0">
                <a:latin typeface="Courier"/>
                <a:cs typeface="Courier"/>
              </a:rPr>
              <a:t>="#</a:t>
            </a:r>
            <a:r>
              <a:rPr lang="en-US" sz="1800" dirty="0" err="1">
                <a:latin typeface="Courier"/>
                <a:cs typeface="Courier"/>
              </a:rPr>
              <a:t>MotorVehicle</a:t>
            </a:r>
            <a:r>
              <a:rPr lang="en-US" sz="1800" dirty="0">
                <a:latin typeface="Courier"/>
                <a:cs typeface="Courier"/>
              </a:rPr>
              <a:t>"/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&lt;</a:t>
            </a:r>
            <a:r>
              <a:rPr lang="en-US" sz="1800" dirty="0">
                <a:latin typeface="Courier"/>
                <a:cs typeface="Courier"/>
              </a:rPr>
              <a:t>/</a:t>
            </a:r>
            <a:r>
              <a:rPr lang="en-US" sz="1800" dirty="0" err="1">
                <a:latin typeface="Courier"/>
                <a:cs typeface="Courier"/>
              </a:rPr>
              <a:t>rdf:Description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Interpretation 2: An RDF dataset</a:t>
            </a:r>
          </a:p>
          <a:p>
            <a:pPr marL="0" indent="0">
              <a:buNone/>
            </a:pPr>
            <a:endParaRPr lang="en-US" sz="2000" dirty="0">
              <a:cs typeface="Courier"/>
            </a:endParaRPr>
          </a:p>
          <a:p>
            <a:pPr marL="0" indent="0">
              <a:buNone/>
            </a:pPr>
            <a:endParaRPr lang="en-US" sz="2000" dirty="0" smtClean="0"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cs typeface="Courier"/>
              </a:rPr>
              <a:t>	[Fill in a drawing!]</a:t>
            </a: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000" dirty="0">
              <a:cs typeface="Courier"/>
            </a:endParaRP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535489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922337"/>
          </a:xfrm>
        </p:spPr>
        <p:txBody>
          <a:bodyPr/>
          <a:lstStyle/>
          <a:p>
            <a:r>
              <a:rPr lang="en-US" sz="3400" dirty="0" smtClean="0"/>
              <a:t>One </a:t>
            </a:r>
            <a:r>
              <a:rPr lang="en-US" sz="3400" dirty="0"/>
              <a:t>Document </a:t>
            </a:r>
            <a:r>
              <a:rPr lang="en-US" sz="3400" dirty="0" smtClean="0"/>
              <a:t>–  Three </a:t>
            </a:r>
            <a:r>
              <a:rPr lang="en-US" sz="3400" dirty="0"/>
              <a:t>Interpretations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4784725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&lt;</a:t>
            </a:r>
            <a:r>
              <a:rPr lang="en-US" sz="1800" dirty="0" err="1">
                <a:latin typeface="Courier"/>
                <a:cs typeface="Courier"/>
              </a:rPr>
              <a:t>rdf:Description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rdf:ID</a:t>
            </a:r>
            <a:r>
              <a:rPr lang="en-US" sz="1800" dirty="0">
                <a:latin typeface="Courier"/>
                <a:cs typeface="Courier"/>
              </a:rPr>
              <a:t>="Truck"&gt; </a:t>
            </a:r>
            <a:r>
              <a:rPr lang="en-US" sz="1800" dirty="0" smtClean="0">
                <a:latin typeface="Courier"/>
                <a:cs typeface="Courier"/>
              </a:rPr>
              <a:t/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rdf:type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rdf:resource</a:t>
            </a:r>
            <a:r>
              <a:rPr lang="en-US" sz="1800" dirty="0" smtClean="0">
                <a:latin typeface="Courier"/>
                <a:cs typeface="Courier"/>
              </a:rPr>
              <a:t>=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    "</a:t>
            </a:r>
            <a:r>
              <a:rPr lang="en-US" sz="1800" dirty="0">
                <a:latin typeface="Courier"/>
                <a:cs typeface="Courier"/>
              </a:rPr>
              <a:t>http://http://www.w3.org/2000/02/</a:t>
            </a:r>
            <a:r>
              <a:rPr lang="en-US" sz="1800" dirty="0" err="1">
                <a:latin typeface="Courier"/>
                <a:cs typeface="Courier"/>
              </a:rPr>
              <a:t>rdf-schema#Class</a:t>
            </a:r>
            <a:r>
              <a:rPr lang="en-US" sz="1800" dirty="0">
                <a:latin typeface="Courier"/>
                <a:cs typeface="Courier"/>
              </a:rPr>
              <a:t>"/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  &lt;</a:t>
            </a:r>
            <a:r>
              <a:rPr lang="en-US" sz="1800" dirty="0" err="1">
                <a:latin typeface="Courier"/>
                <a:cs typeface="Courier"/>
              </a:rPr>
              <a:t>rdfs:subClassOf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rdf:resource</a:t>
            </a:r>
            <a:r>
              <a:rPr lang="en-US" sz="1800" dirty="0">
                <a:latin typeface="Courier"/>
                <a:cs typeface="Courier"/>
              </a:rPr>
              <a:t>="#</a:t>
            </a:r>
            <a:r>
              <a:rPr lang="en-US" sz="1800" dirty="0" err="1">
                <a:latin typeface="Courier"/>
                <a:cs typeface="Courier"/>
              </a:rPr>
              <a:t>MotorVehicle</a:t>
            </a:r>
            <a:r>
              <a:rPr lang="en-US" sz="1800" dirty="0">
                <a:latin typeface="Courier"/>
                <a:cs typeface="Courier"/>
              </a:rPr>
              <a:t>"/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  <a:br>
              <a:rPr lang="en-US" sz="1800" dirty="0" smtClean="0">
                <a:latin typeface="Courier"/>
                <a:cs typeface="Courier"/>
              </a:rPr>
            </a:br>
            <a:r>
              <a:rPr lang="en-US" sz="1800" dirty="0" smtClean="0">
                <a:latin typeface="Courier"/>
                <a:cs typeface="Courier"/>
              </a:rPr>
              <a:t>&lt;</a:t>
            </a:r>
            <a:r>
              <a:rPr lang="en-US" sz="1800" dirty="0">
                <a:latin typeface="Courier"/>
                <a:cs typeface="Courier"/>
              </a:rPr>
              <a:t>/</a:t>
            </a:r>
            <a:r>
              <a:rPr lang="en-US" sz="1800" dirty="0" err="1">
                <a:latin typeface="Courier"/>
                <a:cs typeface="Courier"/>
              </a:rPr>
              <a:t>rdf:Description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Interpretation 3: An RDFs schema</a:t>
            </a:r>
            <a:endParaRPr lang="en-US" sz="2000" dirty="0">
              <a:cs typeface="Courier"/>
            </a:endParaRPr>
          </a:p>
          <a:p>
            <a:pPr marL="0" lvl="0" indent="0">
              <a:buNone/>
            </a:pPr>
            <a:endParaRPr lang="en-US" sz="2000" dirty="0">
              <a:solidFill>
                <a:prstClr val="black"/>
              </a:solidFill>
              <a:cs typeface="Courier"/>
            </a:endParaRPr>
          </a:p>
          <a:p>
            <a:pPr marL="0" lvl="0" indent="0">
              <a:buNone/>
            </a:pPr>
            <a:endParaRPr lang="en-US" sz="2000" dirty="0">
              <a:solidFill>
                <a:prstClr val="black"/>
              </a:solidFill>
              <a:cs typeface="Courier"/>
            </a:endParaRP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  <a:cs typeface="Courier"/>
              </a:rPr>
              <a:t>	[Fill in a drawing!]</a:t>
            </a:r>
          </a:p>
          <a:p>
            <a:pPr marL="0" indent="0">
              <a:buNone/>
            </a:pPr>
            <a:endParaRPr lang="en-US" sz="18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935498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Knowledge with RDFS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363272" cy="5183906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/>
              <a:t>RDF provides a universal possibility to encode </a:t>
            </a:r>
            <a:br>
              <a:rPr lang="en-US" sz="2200" dirty="0" smtClean="0"/>
            </a:br>
            <a:r>
              <a:rPr lang="en-US" sz="2200" dirty="0" smtClean="0"/>
              <a:t>data about facts on the Web 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= Propositions about single resources (individuals), e.g. books </a:t>
            </a:r>
            <a:br>
              <a:rPr lang="en-US" sz="2200" dirty="0" smtClean="0"/>
            </a:br>
            <a:r>
              <a:rPr lang="en-US" sz="2200" dirty="0" smtClean="0"/>
              <a:t>   and their relationships 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D</a:t>
            </a:r>
            <a:r>
              <a:rPr lang="en-US" sz="2200" dirty="0" smtClean="0">
                <a:solidFill>
                  <a:srgbClr val="FF0000"/>
                </a:solidFill>
              </a:rPr>
              <a:t>esirable</a:t>
            </a:r>
            <a:r>
              <a:rPr lang="en-US" sz="2200" dirty="0" smtClean="0"/>
              <a:t>: propositions about </a:t>
            </a:r>
            <a:r>
              <a:rPr lang="en-US" sz="2200" dirty="0" smtClean="0">
                <a:solidFill>
                  <a:srgbClr val="0000FF"/>
                </a:solidFill>
              </a:rPr>
              <a:t>generic sets of individuals </a:t>
            </a:r>
            <a:r>
              <a:rPr lang="en-US" sz="2200" dirty="0" smtClean="0"/>
              <a:t>(classes), 	     e.g. publishers, organizations, persons etc.</a:t>
            </a:r>
          </a:p>
          <a:p>
            <a:pPr marL="0" indent="0">
              <a:buNone/>
            </a:pPr>
            <a:endParaRPr lang="en-US" sz="2200" dirty="0"/>
          </a:p>
        </p:txBody>
      </p:sp>
      <p:grpSp>
        <p:nvGrpSpPr>
          <p:cNvPr id="7" name="Group 6"/>
          <p:cNvGrpSpPr/>
          <p:nvPr/>
        </p:nvGrpSpPr>
        <p:grpSpPr>
          <a:xfrm>
            <a:off x="1979712" y="2239219"/>
            <a:ext cx="4608512" cy="2230983"/>
            <a:chOff x="1979712" y="2239219"/>
            <a:chExt cx="4608512" cy="2230983"/>
          </a:xfrm>
        </p:grpSpPr>
        <p:sp>
          <p:nvSpPr>
            <p:cNvPr id="5" name="Oval 4"/>
            <p:cNvSpPr/>
            <p:nvPr/>
          </p:nvSpPr>
          <p:spPr bwMode="auto">
            <a:xfrm>
              <a:off x="1979712" y="2239219"/>
              <a:ext cx="4608512" cy="50006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/>
                <a:t>http://</a:t>
              </a:r>
              <a:r>
                <a:rPr lang="en-US" sz="1600" dirty="0" err="1" smtClean="0"/>
                <a:t>example.org</a:t>
              </a:r>
              <a:r>
                <a:rPr lang="en-US" sz="1600" dirty="0" smtClean="0"/>
                <a:t>/</a:t>
              </a:r>
              <a:r>
                <a:rPr lang="en-US" sz="1600" dirty="0" err="1" smtClean="0"/>
                <a:t>SemanticWeb</a:t>
              </a:r>
              <a:endParaRPr lang="en-US" sz="1600" dirty="0"/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2267744" y="4005064"/>
              <a:ext cx="4032448" cy="46513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http://</a:t>
              </a:r>
              <a:r>
                <a:rPr lang="en-US" sz="1600" dirty="0" err="1"/>
                <a:t>springer.com</a:t>
              </a:r>
              <a:r>
                <a:rPr lang="en-US" sz="1600" dirty="0"/>
                <a:t>/publisher</a:t>
              </a: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4211960" y="3140968"/>
              <a:ext cx="1576273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 err="1">
                  <a:latin typeface="+mn-lt"/>
                </a:rPr>
                <a:t>ex:publishedBy</a:t>
              </a:r>
              <a:endParaRPr lang="en-US" sz="1600" dirty="0">
                <a:latin typeface="+mn-lt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4211960" y="2739281"/>
              <a:ext cx="0" cy="133779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543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Decide </a:t>
            </a:r>
            <a:r>
              <a:rPr lang="en-US" sz="2200" dirty="0"/>
              <a:t>whether the following propositions can be satisfactorily modeled in RDFS and, if so, give the corresponding RDF(S) </a:t>
            </a:r>
            <a:r>
              <a:rPr lang="en-US" sz="2200" dirty="0" smtClean="0"/>
              <a:t>specification.</a:t>
            </a:r>
          </a:p>
          <a:p>
            <a:r>
              <a:rPr lang="en-US" sz="2200" dirty="0" smtClean="0"/>
              <a:t>Every </a:t>
            </a:r>
            <a:r>
              <a:rPr lang="en-US" sz="2200" dirty="0"/>
              <a:t>pizza is a </a:t>
            </a:r>
            <a:r>
              <a:rPr lang="en-US" sz="2200" dirty="0" smtClean="0"/>
              <a:t>meal.</a:t>
            </a:r>
          </a:p>
          <a:p>
            <a:r>
              <a:rPr lang="en-US" sz="2200" dirty="0" smtClean="0"/>
              <a:t>Pizzas </a:t>
            </a:r>
            <a:r>
              <a:rPr lang="en-US" sz="2200" dirty="0"/>
              <a:t>always have at least two </a:t>
            </a:r>
            <a:r>
              <a:rPr lang="en-US" sz="2200" dirty="0" smtClean="0"/>
              <a:t>toppings.</a:t>
            </a:r>
          </a:p>
          <a:p>
            <a:r>
              <a:rPr lang="en-US" sz="2200" dirty="0" smtClean="0"/>
              <a:t>Every </a:t>
            </a:r>
            <a:r>
              <a:rPr lang="en-US" sz="2200" dirty="0"/>
              <a:t>pizza from the class </a:t>
            </a:r>
            <a:r>
              <a:rPr lang="en-US" sz="2200" dirty="0" err="1"/>
              <a:t>PizzaMargarita</a:t>
            </a:r>
            <a:r>
              <a:rPr lang="en-US" sz="2200" dirty="0"/>
              <a:t> has a Tomato </a:t>
            </a:r>
            <a:r>
              <a:rPr lang="en-US" sz="2200" dirty="0" smtClean="0"/>
              <a:t>topping.</a:t>
            </a:r>
          </a:p>
          <a:p>
            <a:r>
              <a:rPr lang="en-US" sz="2200" dirty="0" smtClean="0"/>
              <a:t>Everything </a:t>
            </a:r>
            <a:r>
              <a:rPr lang="en-US" sz="2200" dirty="0"/>
              <a:t>having a topping is a </a:t>
            </a:r>
            <a:r>
              <a:rPr lang="en-US" sz="2200" dirty="0" smtClean="0"/>
              <a:t>pizza.</a:t>
            </a:r>
          </a:p>
          <a:p>
            <a:r>
              <a:rPr lang="en-US" sz="2200" dirty="0" smtClean="0"/>
              <a:t>No pizza from the class </a:t>
            </a:r>
            <a:r>
              <a:rPr lang="en-US" sz="2200" dirty="0" err="1" smtClean="0"/>
              <a:t>PizzaMargarita</a:t>
            </a:r>
            <a:r>
              <a:rPr lang="en-US" sz="2200" dirty="0" smtClean="0"/>
              <a:t> has a topping from the class Meat.</a:t>
            </a:r>
          </a:p>
          <a:p>
            <a:r>
              <a:rPr lang="en-US" sz="2200" dirty="0" smtClean="0"/>
              <a:t>“</a:t>
            </a:r>
            <a:r>
              <a:rPr lang="en-US" sz="2200" dirty="0"/>
              <a:t>Having a topping” is a </a:t>
            </a:r>
            <a:r>
              <a:rPr lang="en-US" sz="2200" dirty="0" err="1"/>
              <a:t>containedness</a:t>
            </a:r>
            <a:r>
              <a:rPr lang="en-US" sz="2200" dirty="0"/>
              <a:t> relation.</a:t>
            </a:r>
          </a:p>
        </p:txBody>
      </p:sp>
    </p:spTree>
    <p:extLst>
      <p:ext uri="{BB962C8B-B14F-4D97-AF65-F5344CB8AC3E}">
        <p14:creationId xmlns:p14="http://schemas.microsoft.com/office/powerpoint/2010/main" val="1546378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RDFS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In RDFS, we can express statements about</a:t>
            </a:r>
          </a:p>
          <a:p>
            <a:r>
              <a:rPr lang="en-US" sz="2200" dirty="0" smtClean="0"/>
              <a:t>resources/nodes being a member of a classes</a:t>
            </a:r>
          </a:p>
          <a:p>
            <a:r>
              <a:rPr lang="en-US" sz="2200" dirty="0" smtClean="0"/>
              <a:t>classes being subclasses of other classes</a:t>
            </a:r>
          </a:p>
          <a:p>
            <a:r>
              <a:rPr lang="en-US" sz="2200" dirty="0" smtClean="0"/>
              <a:t>properties being </a:t>
            </a:r>
            <a:r>
              <a:rPr lang="en-US" sz="2200" dirty="0" err="1" smtClean="0"/>
              <a:t>subproperties</a:t>
            </a:r>
            <a:r>
              <a:rPr lang="en-US" sz="2200" dirty="0" smtClean="0"/>
              <a:t> of other properties</a:t>
            </a:r>
          </a:p>
          <a:p>
            <a:r>
              <a:rPr lang="en-US" sz="2200" dirty="0" smtClean="0"/>
              <a:t>classes being domains and ranges of properties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i="1" dirty="0" smtClean="0"/>
              <a:t>What conclusions can we draw from such statements?</a:t>
            </a:r>
          </a:p>
          <a:p>
            <a:pPr marL="0" indent="0">
              <a:buNone/>
            </a:pPr>
            <a:r>
              <a:rPr lang="en-US" sz="2200" i="1" dirty="0" smtClean="0"/>
              <a:t>How do these statements interact?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42478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8518" y="1985963"/>
            <a:ext cx="3657600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r>
              <a:rPr lang="en-US" dirty="0" smtClean="0"/>
              <a:t>All inferences interact</a:t>
            </a:r>
            <a:endParaRPr lang="en-US" dirty="0"/>
          </a:p>
        </p:txBody>
      </p:sp>
      <p:pic>
        <p:nvPicPr>
          <p:cNvPr id="5" name="Picture 4" descr="skitched-24-1-5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33" y="2939753"/>
            <a:ext cx="7687733" cy="333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436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Knowledge with RDFS/2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Also </a:t>
            </a:r>
            <a:r>
              <a:rPr lang="en-US" sz="2200" dirty="0">
                <a:solidFill>
                  <a:srgbClr val="FF0000"/>
                </a:solidFill>
              </a:rPr>
              <a:t>desirable</a:t>
            </a:r>
            <a:r>
              <a:rPr lang="en-US" sz="2200" dirty="0"/>
              <a:t>: specification of </a:t>
            </a:r>
            <a:r>
              <a:rPr lang="en-US" sz="2200" dirty="0">
                <a:solidFill>
                  <a:srgbClr val="0000FF"/>
                </a:solidFill>
              </a:rPr>
              <a:t>logical </a:t>
            </a:r>
            <a:r>
              <a:rPr lang="en-US" sz="2200" dirty="0" smtClean="0">
                <a:solidFill>
                  <a:srgbClr val="0000FF"/>
                </a:solidFill>
              </a:rPr>
              <a:t>interdependencies</a:t>
            </a:r>
            <a:br>
              <a:rPr lang="en-US" sz="2200" dirty="0" smtClean="0">
                <a:solidFill>
                  <a:srgbClr val="0000FF"/>
                </a:solidFill>
              </a:rPr>
            </a:br>
            <a:r>
              <a:rPr lang="en-US" sz="2200" dirty="0" smtClean="0">
                <a:solidFill>
                  <a:srgbClr val="0000FF"/>
                </a:solidFill>
              </a:rPr>
              <a:t>    </a:t>
            </a:r>
            <a:r>
              <a:rPr lang="en-US" sz="2200" dirty="0" smtClean="0"/>
              <a:t>between </a:t>
            </a:r>
            <a:r>
              <a:rPr lang="en-US" sz="2200" dirty="0">
                <a:solidFill>
                  <a:srgbClr val="0000FF"/>
                </a:solidFill>
              </a:rPr>
              <a:t>individuals</a:t>
            </a:r>
            <a:r>
              <a:rPr lang="en-US" sz="2200" dirty="0"/>
              <a:t>, </a:t>
            </a:r>
            <a:r>
              <a:rPr lang="en-US" sz="2200" dirty="0">
                <a:solidFill>
                  <a:srgbClr val="0000FF"/>
                </a:solidFill>
              </a:rPr>
              <a:t>classes</a:t>
            </a:r>
            <a:r>
              <a:rPr lang="en-US" sz="2200" dirty="0"/>
              <a:t> and </a:t>
            </a:r>
            <a:r>
              <a:rPr lang="en-US" sz="2200" dirty="0" smtClean="0">
                <a:solidFill>
                  <a:srgbClr val="0000FF"/>
                </a:solidFill>
              </a:rPr>
              <a:t>relationships, </a:t>
            </a:r>
            <a:r>
              <a:rPr lang="en-US" sz="2200" dirty="0" smtClean="0">
                <a:solidFill>
                  <a:srgbClr val="000000"/>
                </a:solidFill>
              </a:rPr>
              <a:t>e.g.</a:t>
            </a:r>
            <a:endParaRPr lang="en-US" sz="2200" dirty="0" smtClean="0"/>
          </a:p>
          <a:p>
            <a:pPr lvl="1"/>
            <a:r>
              <a:rPr lang="en-US" sz="2200" dirty="0" smtClean="0"/>
              <a:t>“Publishers are Organizations.”</a:t>
            </a:r>
          </a:p>
          <a:p>
            <a:pPr lvl="1"/>
            <a:r>
              <a:rPr lang="en-US" sz="2200" dirty="0" smtClean="0"/>
              <a:t>“Only persons write books.”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This would allow one to capture more of the semantics of the describe domain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In a database, we would collect such information in the “schema”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62578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Knowledge with RDFS/3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RDF Schema (RDFS):</a:t>
            </a:r>
          </a:p>
          <a:p>
            <a:r>
              <a:rPr lang="en-US" dirty="0"/>
              <a:t>part of the W3C Recommendation of RDF</a:t>
            </a:r>
          </a:p>
          <a:p>
            <a:r>
              <a:rPr lang="en-US" dirty="0"/>
              <a:t>allows for specifying schematic (also: terminological) knowledge</a:t>
            </a:r>
          </a:p>
          <a:p>
            <a:r>
              <a:rPr lang="en-US" dirty="0" smtClean="0"/>
              <a:t>uses </a:t>
            </a:r>
            <a:r>
              <a:rPr lang="en-US" dirty="0"/>
              <a:t>dedicated RDF vocabulary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(</a:t>
            </a:r>
            <a:r>
              <a:rPr lang="en-US" sz="2200" dirty="0"/>
              <a:t>thus: every RDFS document is an RDF document)</a:t>
            </a:r>
          </a:p>
          <a:p>
            <a:r>
              <a:rPr lang="en-US" dirty="0"/>
              <a:t>name space (usually abbreviated with </a:t>
            </a:r>
            <a:r>
              <a:rPr lang="en-US" dirty="0" err="1"/>
              <a:t>rdfs</a:t>
            </a:r>
            <a:r>
              <a:rPr lang="en-US" dirty="0"/>
              <a:t>):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</a:t>
            </a:r>
            <a:r>
              <a:rPr lang="en-US" dirty="0"/>
              <a:t>://www.w3.org/2000/01/</a:t>
            </a:r>
            <a:r>
              <a:rPr lang="en-US" dirty="0" err="1"/>
              <a:t>rdf</a:t>
            </a:r>
            <a:r>
              <a:rPr lang="en-US" dirty="0"/>
              <a:t>-schema#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39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RDF Schema (RDFS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V</a:t>
            </a:r>
            <a:r>
              <a:rPr lang="en-US" sz="2200" dirty="0" smtClean="0"/>
              <a:t>ocabulary </a:t>
            </a:r>
            <a:r>
              <a:rPr lang="en-US" sz="2200" dirty="0"/>
              <a:t>not domain-specific (like, e.g., with FOAF),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	           but generic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sz="2200" dirty="0"/>
              <a:t>A</a:t>
            </a:r>
            <a:r>
              <a:rPr lang="en-US" sz="2200" dirty="0" smtClean="0"/>
              <a:t>llows </a:t>
            </a:r>
            <a:r>
              <a:rPr lang="en-US" sz="2200" dirty="0"/>
              <a:t>for specifying (parts of) the semantics of arbitrary RDF vocabularies </a:t>
            </a:r>
            <a:r>
              <a:rPr lang="en-US" sz="2200" dirty="0" smtClean="0"/>
              <a:t>(</a:t>
            </a:r>
            <a:r>
              <a:rPr lang="en-US" sz="2200" dirty="0"/>
              <a:t>could thus be called a “meta vocabulary”</a:t>
            </a:r>
            <a:r>
              <a:rPr lang="en-US" sz="2200" dirty="0" smtClean="0"/>
              <a:t>)</a:t>
            </a:r>
          </a:p>
          <a:p>
            <a:r>
              <a:rPr lang="en-US" sz="2200" dirty="0" smtClean="0"/>
              <a:t>Every RDFS</a:t>
            </a:r>
            <a:r>
              <a:rPr lang="en-US" sz="2200" dirty="0"/>
              <a:t>-compliant software faithfully supports </a:t>
            </a:r>
            <a:r>
              <a:rPr lang="en-US" sz="2200" dirty="0" smtClean="0"/>
              <a:t>every </a:t>
            </a:r>
            <a:r>
              <a:rPr lang="en-US" sz="2200" dirty="0"/>
              <a:t>vocabulary that has been defined through </a:t>
            </a:r>
            <a:r>
              <a:rPr lang="en-US" sz="2200" dirty="0" smtClean="0"/>
              <a:t>RDFS</a:t>
            </a:r>
          </a:p>
          <a:p>
            <a:pPr marL="0" indent="0">
              <a:buNone/>
            </a:pPr>
            <a:r>
              <a:rPr lang="en-US" sz="2200" dirty="0" smtClean="0">
                <a:sym typeface="Wingdings"/>
              </a:rPr>
              <a:t> </a:t>
            </a:r>
            <a:r>
              <a:rPr lang="en-US" sz="2200" dirty="0" smtClean="0"/>
              <a:t>RDFS is a language </a:t>
            </a:r>
            <a:r>
              <a:rPr lang="en-US" sz="2200" dirty="0"/>
              <a:t>for lightweight ontologies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“A little semantics goes a long way.” </a:t>
            </a:r>
            <a:r>
              <a:rPr lang="en-US" sz="2200" dirty="0" smtClean="0"/>
              <a:t>(Jim </a:t>
            </a:r>
            <a:r>
              <a:rPr lang="en-US" sz="2200" dirty="0" err="1" smtClean="0"/>
              <a:t>Hendler</a:t>
            </a:r>
            <a:r>
              <a:rPr lang="en-US" sz="2200" dirty="0" smtClean="0"/>
              <a:t>)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77659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Classes </a:t>
            </a:r>
            <a:r>
              <a:rPr lang="en-US" dirty="0">
                <a:solidFill>
                  <a:srgbClr val="0000FF"/>
                </a:solidFill>
              </a:rPr>
              <a:t>and Class </a:t>
            </a:r>
            <a:r>
              <a:rPr lang="en-US" dirty="0" smtClean="0">
                <a:solidFill>
                  <a:srgbClr val="0000FF"/>
                </a:solidFill>
              </a:rPr>
              <a:t>Hierarchies</a:t>
            </a:r>
          </a:p>
          <a:p>
            <a:r>
              <a:rPr lang="en-US" dirty="0" smtClean="0"/>
              <a:t>Properties </a:t>
            </a:r>
            <a:r>
              <a:rPr lang="en-US" dirty="0"/>
              <a:t>and Property </a:t>
            </a:r>
            <a:r>
              <a:rPr lang="en-US" dirty="0" smtClean="0"/>
              <a:t>Hierarchies</a:t>
            </a:r>
          </a:p>
          <a:p>
            <a:r>
              <a:rPr lang="en-US" dirty="0" smtClean="0"/>
              <a:t>Property Restrictions</a:t>
            </a:r>
          </a:p>
          <a:p>
            <a:r>
              <a:rPr lang="en-US" dirty="0" smtClean="0"/>
              <a:t>Open Containers</a:t>
            </a:r>
          </a:p>
          <a:p>
            <a:r>
              <a:rPr lang="en-US" dirty="0" smtClean="0"/>
              <a:t>Additional </a:t>
            </a:r>
            <a:r>
              <a:rPr lang="en-US" dirty="0"/>
              <a:t>Information in </a:t>
            </a:r>
            <a:r>
              <a:rPr lang="en-US" dirty="0" smtClean="0"/>
              <a:t>RDFS</a:t>
            </a:r>
          </a:p>
          <a:p>
            <a:r>
              <a:rPr lang="en-US" dirty="0" smtClean="0"/>
              <a:t>Simple </a:t>
            </a:r>
            <a:r>
              <a:rPr lang="en-US" dirty="0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766213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1-XML</Template>
  <TotalTime>35378</TotalTime>
  <Words>1401</Words>
  <Application>Microsoft Macintosh PowerPoint</Application>
  <PresentationFormat>On-screen Show (4:3)</PresentationFormat>
  <Paragraphs>504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1_Thème Office</vt:lpstr>
      <vt:lpstr>RDF Schema – Syntax and Intuition</vt:lpstr>
      <vt:lpstr>Acknowledgment</vt:lpstr>
      <vt:lpstr>PowerPoint Presentation</vt:lpstr>
      <vt:lpstr>PowerPoint Presentation</vt:lpstr>
      <vt:lpstr>Schema Knowledge with RDFS</vt:lpstr>
      <vt:lpstr>Schema Knowledge with RDFS/2</vt:lpstr>
      <vt:lpstr>Schema Knowledge with RDFS/3</vt:lpstr>
      <vt:lpstr>RDF Schema (RDFS)</vt:lpstr>
      <vt:lpstr>PowerPoint Presentation</vt:lpstr>
      <vt:lpstr>Classes and Instances</vt:lpstr>
      <vt:lpstr>Classes and Instances/2</vt:lpstr>
      <vt:lpstr>The Class of all Classes</vt:lpstr>
      <vt:lpstr>Subclasses – Motivation</vt:lpstr>
      <vt:lpstr>Subclasses</vt:lpstr>
      <vt:lpstr>rdfs:subClassOf</vt:lpstr>
      <vt:lpstr>Class Hierarchies</vt:lpstr>
      <vt:lpstr>Class Hierarchies/2</vt:lpstr>
      <vt:lpstr>Classes</vt:lpstr>
      <vt:lpstr>Set “intersection”</vt:lpstr>
      <vt:lpstr>Set “intersection”</vt:lpstr>
      <vt:lpstr>Set “intersection”</vt:lpstr>
      <vt:lpstr>Set “union”</vt:lpstr>
      <vt:lpstr>Set “union”</vt:lpstr>
      <vt:lpstr>Classes in RDF/XML Syntax</vt:lpstr>
      <vt:lpstr>Predefined Class URIs</vt:lpstr>
      <vt:lpstr>Predefined Class URIs/2</vt:lpstr>
      <vt:lpstr>PowerPoint Presentation</vt:lpstr>
      <vt:lpstr>Properties</vt:lpstr>
      <vt:lpstr>Subproperties</vt:lpstr>
      <vt:lpstr>PowerPoint Presentation</vt:lpstr>
      <vt:lpstr>Property Restrictions</vt:lpstr>
      <vt:lpstr>Property Restrictions/2</vt:lpstr>
      <vt:lpstr>PowerPoint Presentation</vt:lpstr>
      <vt:lpstr>Open Containers </vt:lpstr>
      <vt:lpstr>Open Containers/2 </vt:lpstr>
      <vt:lpstr>Open Containers/3</vt:lpstr>
      <vt:lpstr>PowerPoint Presentation</vt:lpstr>
      <vt:lpstr>Additional Information in RDFS</vt:lpstr>
      <vt:lpstr>Additional Information/2</vt:lpstr>
      <vt:lpstr>Additional Information/3</vt:lpstr>
      <vt:lpstr>Additional Information/4</vt:lpstr>
      <vt:lpstr>PowerPoint Presentation</vt:lpstr>
      <vt:lpstr>Simple Ontologies</vt:lpstr>
      <vt:lpstr>Exercise</vt:lpstr>
      <vt:lpstr>Simple Ontology – Example</vt:lpstr>
      <vt:lpstr>Simple Ontology – Example</vt:lpstr>
      <vt:lpstr>One Document –  Three Interpretations</vt:lpstr>
      <vt:lpstr>One Document –  Three Interpretations</vt:lpstr>
      <vt:lpstr>One Document –  Three Interpretations</vt:lpstr>
      <vt:lpstr>RDFS Exercise</vt:lpstr>
      <vt:lpstr>RDFS Inferences</vt:lpstr>
      <vt:lpstr>Interactions</vt:lpstr>
    </vt:vector>
  </TitlesOfParts>
  <Company>Univ.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and Beyond</dc:title>
  <dc:creator>Preferred Customer</dc:creator>
  <cp:lastModifiedBy>Werner Nutt</cp:lastModifiedBy>
  <cp:revision>1350</cp:revision>
  <cp:lastPrinted>2013-02-25T08:52:36Z</cp:lastPrinted>
  <dcterms:created xsi:type="dcterms:W3CDTF">1999-04-22T00:48:06Z</dcterms:created>
  <dcterms:modified xsi:type="dcterms:W3CDTF">2014-11-19T21:34:47Z</dcterms:modified>
</cp:coreProperties>
</file>