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81"/>
  </p:notesMasterIdLst>
  <p:handoutMasterIdLst>
    <p:handoutMasterId r:id="rId82"/>
  </p:handoutMasterIdLst>
  <p:sldIdLst>
    <p:sldId id="577" r:id="rId2"/>
    <p:sldId id="770" r:id="rId3"/>
    <p:sldId id="819" r:id="rId4"/>
    <p:sldId id="814" r:id="rId5"/>
    <p:sldId id="771" r:id="rId6"/>
    <p:sldId id="772" r:id="rId7"/>
    <p:sldId id="773" r:id="rId8"/>
    <p:sldId id="774" r:id="rId9"/>
    <p:sldId id="775" r:id="rId10"/>
    <p:sldId id="776" r:id="rId11"/>
    <p:sldId id="816" r:id="rId12"/>
    <p:sldId id="777" r:id="rId13"/>
    <p:sldId id="778" r:id="rId14"/>
    <p:sldId id="779" r:id="rId15"/>
    <p:sldId id="780" r:id="rId16"/>
    <p:sldId id="781" r:id="rId17"/>
    <p:sldId id="821" r:id="rId18"/>
    <p:sldId id="782" r:id="rId19"/>
    <p:sldId id="783" r:id="rId20"/>
    <p:sldId id="789" r:id="rId21"/>
    <p:sldId id="785" r:id="rId22"/>
    <p:sldId id="788" r:id="rId23"/>
    <p:sldId id="786" r:id="rId24"/>
    <p:sldId id="787" r:id="rId25"/>
    <p:sldId id="790" r:id="rId26"/>
    <p:sldId id="791" r:id="rId27"/>
    <p:sldId id="792" r:id="rId28"/>
    <p:sldId id="793" r:id="rId29"/>
    <p:sldId id="795" r:id="rId30"/>
    <p:sldId id="797" r:id="rId31"/>
    <p:sldId id="794" r:id="rId32"/>
    <p:sldId id="796" r:id="rId33"/>
    <p:sldId id="820" r:id="rId34"/>
    <p:sldId id="798" r:id="rId35"/>
    <p:sldId id="802" r:id="rId36"/>
    <p:sldId id="803" r:id="rId37"/>
    <p:sldId id="805" r:id="rId38"/>
    <p:sldId id="804" r:id="rId39"/>
    <p:sldId id="807" r:id="rId40"/>
    <p:sldId id="808" r:id="rId41"/>
    <p:sldId id="809" r:id="rId42"/>
    <p:sldId id="811" r:id="rId43"/>
    <p:sldId id="812" r:id="rId44"/>
    <p:sldId id="813" r:id="rId45"/>
    <p:sldId id="822" r:id="rId46"/>
    <p:sldId id="827" r:id="rId47"/>
    <p:sldId id="828" r:id="rId48"/>
    <p:sldId id="829" r:id="rId49"/>
    <p:sldId id="823" r:id="rId50"/>
    <p:sldId id="824" r:id="rId51"/>
    <p:sldId id="825" r:id="rId52"/>
    <p:sldId id="830" r:id="rId53"/>
    <p:sldId id="831" r:id="rId54"/>
    <p:sldId id="832" r:id="rId55"/>
    <p:sldId id="833" r:id="rId56"/>
    <p:sldId id="834" r:id="rId57"/>
    <p:sldId id="835" r:id="rId58"/>
    <p:sldId id="837" r:id="rId59"/>
    <p:sldId id="838" r:id="rId60"/>
    <p:sldId id="839" r:id="rId61"/>
    <p:sldId id="840" r:id="rId62"/>
    <p:sldId id="841" r:id="rId63"/>
    <p:sldId id="844" r:id="rId64"/>
    <p:sldId id="845" r:id="rId65"/>
    <p:sldId id="846" r:id="rId66"/>
    <p:sldId id="847" r:id="rId67"/>
    <p:sldId id="848" r:id="rId68"/>
    <p:sldId id="849" r:id="rId69"/>
    <p:sldId id="850" r:id="rId70"/>
    <p:sldId id="859" r:id="rId71"/>
    <p:sldId id="851" r:id="rId72"/>
    <p:sldId id="861" r:id="rId73"/>
    <p:sldId id="862" r:id="rId74"/>
    <p:sldId id="863" r:id="rId75"/>
    <p:sldId id="854" r:id="rId76"/>
    <p:sldId id="855" r:id="rId77"/>
    <p:sldId id="858" r:id="rId78"/>
    <p:sldId id="856" r:id="rId79"/>
    <p:sldId id="857" r:id="rId80"/>
  </p:sldIdLst>
  <p:sldSz cx="9144000" cy="6858000" type="screen4x3"/>
  <p:notesSz cx="6642100" cy="96535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993300"/>
    <a:srgbClr val="9900CC"/>
    <a:srgbClr val="CC00CC"/>
    <a:srgbClr val="FF5050"/>
    <a:srgbClr val="B2B2B2"/>
    <a:srgbClr val="96969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45" autoAdjust="0"/>
  </p:normalViewPr>
  <p:slideViewPr>
    <p:cSldViewPr>
      <p:cViewPr>
        <p:scale>
          <a:sx n="100" d="100"/>
          <a:sy n="100" d="100"/>
        </p:scale>
        <p:origin x="-1784" y="-72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6" d="100"/>
        <a:sy n="106" d="100"/>
      </p:scale>
      <p:origin x="0" y="14392"/>
    </p:cViewPr>
  </p:sorterViewPr>
  <p:notesViewPr>
    <p:cSldViewPr>
      <p:cViewPr varScale="1">
        <p:scale>
          <a:sx n="50" d="100"/>
          <a:sy n="50" d="100"/>
        </p:scale>
        <p:origin x="-1320" y="-84"/>
      </p:cViewPr>
      <p:guideLst>
        <p:guide orient="horz" pos="3041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notesMaster" Target="notesMasters/notesMaster1.xml"/><Relationship Id="rId82" Type="http://schemas.openxmlformats.org/officeDocument/2006/relationships/handoutMaster" Target="handoutMasters/handoutMaster1.xml"/><Relationship Id="rId83" Type="http://schemas.openxmlformats.org/officeDocument/2006/relationships/printerSettings" Target="printerSettings/printerSettings1.bin"/><Relationship Id="rId84" Type="http://schemas.openxmlformats.org/officeDocument/2006/relationships/presProps" Target="presProps.xml"/><Relationship Id="rId85" Type="http://schemas.openxmlformats.org/officeDocument/2006/relationships/viewProps" Target="viewProps.xml"/><Relationship Id="rId86" Type="http://schemas.openxmlformats.org/officeDocument/2006/relationships/theme" Target="theme/theme1.xml"/><Relationship Id="rId8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46A966D6-FFA2-DC48-BBC8-61E9F0A5F364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092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723900"/>
            <a:ext cx="4827588" cy="3621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584700"/>
            <a:ext cx="4870450" cy="434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6FD8CD8B-7545-2B41-ADDA-65D9E438BEEE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070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99695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3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7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0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068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6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5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1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38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158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313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43250" y="6643688"/>
            <a:ext cx="3143250" cy="214312"/>
          </a:xfrm>
          <a:prstGeom prst="rect">
            <a:avLst/>
          </a:prstGeom>
          <a:solidFill>
            <a:srgbClr val="B889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6500" y="6643688"/>
            <a:ext cx="2857500" cy="214312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643688"/>
            <a:ext cx="3143250" cy="2143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572000" cy="21431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0" y="0"/>
            <a:ext cx="4572000" cy="214313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Espace réservé de la date 3"/>
          <p:cNvSpPr txBox="1">
            <a:spLocks/>
          </p:cNvSpPr>
          <p:nvPr/>
        </p:nvSpPr>
        <p:spPr>
          <a:xfrm>
            <a:off x="428625" y="6643688"/>
            <a:ext cx="2143125" cy="214312"/>
          </a:xfrm>
          <a:prstGeom prst="rect">
            <a:avLst/>
          </a:prstGeom>
        </p:spPr>
        <p:txBody>
          <a:bodyPr/>
          <a:lstStyle>
            <a:lvl1pPr>
              <a:defRPr sz="1600" b="1" u="none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 sz="1100" dirty="0" smtClean="0">
                <a:latin typeface="Arial" pitchFamily="34" charset="0"/>
                <a:ea typeface="+mn-ea"/>
                <a:cs typeface="Arial" pitchFamily="34" charset="0"/>
              </a:rPr>
              <a:t>Master Informatique</a:t>
            </a:r>
            <a:endParaRPr lang="en-US" sz="1100" dirty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6286500" y="6643688"/>
            <a:ext cx="2857500" cy="21431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0033CC"/>
                </a:solidFill>
                <a:latin typeface="Calibri" charset="0"/>
              </a:rPr>
              <a:t>                                  </a:t>
            </a:r>
            <a:fld id="{F3F06385-7BD5-EF40-8FCC-C466B6D11F70}" type="slidenum">
              <a:rPr lang="en-US" altLang="zh-CN" sz="1400">
                <a:solidFill>
                  <a:srgbClr val="0033CC"/>
                </a:solidFill>
                <a:latin typeface="Calibri" charset="0"/>
              </a:rPr>
              <a:pPr algn="ctr"/>
              <a:t>‹#›</a:t>
            </a:fld>
            <a:endParaRPr lang="zh-CN" altLang="en-US" sz="1400">
              <a:solidFill>
                <a:srgbClr val="0033CC"/>
              </a:solidFill>
              <a:latin typeface="Calibri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6643688"/>
            <a:ext cx="3143250" cy="214312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altLang="zh-CN" sz="1400">
              <a:solidFill>
                <a:srgbClr val="FFFFFF"/>
              </a:solidFill>
            </a:endParaRPr>
          </a:p>
        </p:txBody>
      </p:sp>
      <p:sp>
        <p:nvSpPr>
          <p:cNvPr id="1034" name="Rectangle 15"/>
          <p:cNvSpPr>
            <a:spLocks noChangeArrowheads="1"/>
          </p:cNvSpPr>
          <p:nvPr/>
        </p:nvSpPr>
        <p:spPr bwMode="auto">
          <a:xfrm>
            <a:off x="3143250" y="6643688"/>
            <a:ext cx="3143250" cy="214312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FFFFFF"/>
                </a:solidFill>
              </a:rPr>
              <a:t>Semantic Technologies</a:t>
            </a:r>
          </a:p>
        </p:txBody>
      </p:sp>
      <p:sp>
        <p:nvSpPr>
          <p:cNvPr id="1035" name="Rectangle 16"/>
          <p:cNvSpPr>
            <a:spLocks noChangeArrowheads="1"/>
          </p:cNvSpPr>
          <p:nvPr/>
        </p:nvSpPr>
        <p:spPr bwMode="auto">
          <a:xfrm>
            <a:off x="-17034" y="0"/>
            <a:ext cx="4572000" cy="214313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dirty="0">
                <a:solidFill>
                  <a:srgbClr val="FFFFFF"/>
                </a:solidFill>
                <a:latin typeface="Calibri" charset="0"/>
              </a:rPr>
              <a:t>Part </a:t>
            </a:r>
            <a:r>
              <a:rPr lang="en-US" altLang="zh-CN" dirty="0" smtClean="0">
                <a:solidFill>
                  <a:srgbClr val="FFFFFF"/>
                </a:solidFill>
                <a:latin typeface="Calibri" charset="0"/>
              </a:rPr>
              <a:t>6</a:t>
            </a:r>
          </a:p>
        </p:txBody>
      </p:sp>
      <p:sp>
        <p:nvSpPr>
          <p:cNvPr id="1036" name="Rectangle 17"/>
          <p:cNvSpPr>
            <a:spLocks noChangeArrowheads="1"/>
          </p:cNvSpPr>
          <p:nvPr/>
        </p:nvSpPr>
        <p:spPr bwMode="auto">
          <a:xfrm>
            <a:off x="4572000" y="0"/>
            <a:ext cx="4572000" cy="214313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dirty="0" smtClean="0">
                <a:solidFill>
                  <a:srgbClr val="FFFFFF"/>
                </a:solidFill>
                <a:latin typeface="Calibri" charset="0"/>
              </a:rPr>
              <a:t>Semantics of SPARQL</a:t>
            </a:r>
            <a:endParaRPr lang="en-US" altLang="zh-CN" dirty="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3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altLang="zh-CN"/>
          </a:p>
        </p:txBody>
      </p:sp>
      <p:sp>
        <p:nvSpPr>
          <p:cNvPr id="103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3.org/2001/sw/DataAccess/rq23/rq24-algebra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parql.org/query-validator.html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/>
          </p:cNvSpPr>
          <p:nvPr>
            <p:ph type="ctrTitle"/>
          </p:nvPr>
        </p:nvSpPr>
        <p:spPr>
          <a:xfrm>
            <a:off x="827088" y="3573463"/>
            <a:ext cx="7772400" cy="2087562"/>
          </a:xfrm>
        </p:spPr>
        <p:txBody>
          <a:bodyPr/>
          <a:lstStyle/>
          <a:p>
            <a:r>
              <a:rPr lang="en-US" altLang="zh-CN" dirty="0" smtClean="0">
                <a:latin typeface="Arial" charset="0"/>
                <a:ea typeface="ＭＳ Ｐゴシック" charset="0"/>
              </a:rPr>
              <a:t>Semantics of SPARQL</a:t>
            </a:r>
            <a:endParaRPr lang="en-US" altLang="zh-CN" dirty="0">
              <a:latin typeface="Arial" charset="0"/>
              <a:ea typeface="ＭＳ Ｐゴシック" charset="0"/>
            </a:endParaRPr>
          </a:p>
        </p:txBody>
      </p:sp>
      <p:sp>
        <p:nvSpPr>
          <p:cNvPr id="4098" name="Rectangle 3"/>
          <p:cNvSpPr>
            <a:spLocks noGrp="1"/>
          </p:cNvSpPr>
          <p:nvPr>
            <p:ph type="subTitle" idx="1"/>
          </p:nvPr>
        </p:nvSpPr>
        <p:spPr>
          <a:xfrm>
            <a:off x="908050" y="4652963"/>
            <a:ext cx="6400800" cy="1752600"/>
          </a:xfrm>
        </p:spPr>
        <p:txBody>
          <a:bodyPr/>
          <a:lstStyle/>
          <a:p>
            <a:endParaRPr lang="en-US" altLang="zh-CN">
              <a:latin typeface="Arial" charset="0"/>
              <a:ea typeface="ＭＳ Ｐゴシック" charset="0"/>
            </a:endParaRPr>
          </a:p>
          <a:p>
            <a:endParaRPr lang="en-US" altLang="zh-CN">
              <a:latin typeface="Arial" charset="0"/>
              <a:ea typeface="ＭＳ Ｐゴシック" charset="0"/>
            </a:endParaRPr>
          </a:p>
          <a:p>
            <a:pPr algn="l"/>
            <a:r>
              <a:rPr lang="en-US" altLang="zh-CN">
                <a:latin typeface="Arial" charset="0"/>
                <a:ea typeface="ＭＳ Ｐゴシック" charset="0"/>
              </a:rPr>
              <a:t>Werner Nutt</a:t>
            </a:r>
          </a:p>
          <a:p>
            <a:endParaRPr lang="en-US" altLang="zh-CN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</a:t>
            </a:r>
            <a:r>
              <a:rPr lang="en-US" sz="3200" dirty="0" smtClean="0"/>
              <a:t>(just the beginning …)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784725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@prefix </a:t>
            </a:r>
            <a:r>
              <a:rPr lang="en-US" sz="1600" dirty="0" err="1">
                <a:latin typeface="American Typewriter"/>
                <a:cs typeface="American Typewriter"/>
              </a:rPr>
              <a:t>dbpprop</a:t>
            </a:r>
            <a:r>
              <a:rPr lang="en-US" sz="1600" dirty="0">
                <a:latin typeface="American Typewriter"/>
                <a:cs typeface="American Typewriter"/>
              </a:rPr>
              <a:t>:	&lt;http://</a:t>
            </a:r>
            <a:r>
              <a:rPr lang="en-US" sz="1600" dirty="0" err="1">
                <a:latin typeface="American Typewriter"/>
                <a:cs typeface="American Typewriter"/>
              </a:rPr>
              <a:t>dbpedia.org</a:t>
            </a:r>
            <a:r>
              <a:rPr lang="en-US" sz="1600" dirty="0">
                <a:latin typeface="American Typewriter"/>
                <a:cs typeface="American Typewriter"/>
              </a:rPr>
              <a:t>/property/&gt; .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@prefix </a:t>
            </a:r>
            <a:r>
              <a:rPr lang="en-US" sz="1600" dirty="0" err="1">
                <a:latin typeface="American Typewriter"/>
                <a:cs typeface="American Typewriter"/>
              </a:rPr>
              <a:t>dbpedia</a:t>
            </a:r>
            <a:r>
              <a:rPr lang="en-US" sz="1600" dirty="0">
                <a:latin typeface="American Typewriter"/>
                <a:cs typeface="American Typewriter"/>
              </a:rPr>
              <a:t>:	&lt;http://</a:t>
            </a:r>
            <a:r>
              <a:rPr lang="en-US" sz="1600" dirty="0" err="1">
                <a:latin typeface="American Typewriter"/>
                <a:cs typeface="American Typewriter"/>
              </a:rPr>
              <a:t>dbpedia.org</a:t>
            </a:r>
            <a:r>
              <a:rPr lang="en-US" sz="1600" dirty="0">
                <a:latin typeface="American Typewriter"/>
                <a:cs typeface="American Typewriter"/>
              </a:rPr>
              <a:t>/resource/&gt; .</a:t>
            </a:r>
          </a:p>
          <a:p>
            <a:pPr marL="0" indent="0">
              <a:buNone/>
            </a:pPr>
            <a:r>
              <a:rPr lang="en-US" sz="1600" dirty="0" err="1">
                <a:latin typeface="American Typewriter"/>
                <a:cs typeface="American Typewriter"/>
              </a:rPr>
              <a:t>dbpedia:Emanuela_Da_Ros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dbpprop:birthPlace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;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dbpprop:placeOfBirth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.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@prefix </a:t>
            </a:r>
            <a:r>
              <a:rPr lang="en-US" sz="1600" dirty="0" err="1">
                <a:latin typeface="American Typewriter"/>
                <a:cs typeface="American Typewriter"/>
              </a:rPr>
              <a:t>dbpedia</a:t>
            </a:r>
            <a:r>
              <a:rPr lang="en-US" sz="1600" dirty="0">
                <a:latin typeface="American Typewriter"/>
                <a:cs typeface="American Typewriter"/>
              </a:rPr>
              <a:t>-owl:	&lt;http://</a:t>
            </a:r>
            <a:r>
              <a:rPr lang="en-US" sz="1600" dirty="0" err="1">
                <a:latin typeface="American Typewriter"/>
                <a:cs typeface="American Typewriter"/>
              </a:rPr>
              <a:t>dbpedia.org</a:t>
            </a:r>
            <a:r>
              <a:rPr lang="en-US" sz="1600" dirty="0">
                <a:latin typeface="American Typewriter"/>
                <a:cs typeface="American Typewriter"/>
              </a:rPr>
              <a:t>/ontology/&gt; .</a:t>
            </a:r>
          </a:p>
          <a:p>
            <a:pPr marL="0" indent="0">
              <a:buNone/>
            </a:pPr>
            <a:r>
              <a:rPr lang="en-US" sz="1600" dirty="0" err="1">
                <a:latin typeface="American Typewriter"/>
                <a:cs typeface="American Typewriter"/>
              </a:rPr>
              <a:t>dbpedia:Emanuela_Da_Ros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dbpedia-owl:birthPlace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.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dbpedia:European_route_E66	</a:t>
            </a:r>
            <a:r>
              <a:rPr lang="en-US" sz="1600" dirty="0" err="1">
                <a:latin typeface="American Typewriter"/>
                <a:cs typeface="American Typewriter"/>
              </a:rPr>
              <a:t>dbpprop:countries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.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&lt;http://</a:t>
            </a:r>
            <a:r>
              <a:rPr lang="en-US" sz="1600" dirty="0" err="1">
                <a:latin typeface="American Typewriter"/>
                <a:cs typeface="American Typewriter"/>
              </a:rPr>
              <a:t>dbpedia.org</a:t>
            </a:r>
            <a:r>
              <a:rPr lang="en-US" sz="1600" dirty="0">
                <a:latin typeface="American Typewriter"/>
                <a:cs typeface="American Typewriter"/>
              </a:rPr>
              <a:t>/resource/</a:t>
            </a:r>
            <a:r>
              <a:rPr lang="en-US" sz="1600" dirty="0" err="1">
                <a:latin typeface="American Typewriter"/>
                <a:cs typeface="American Typewriter"/>
              </a:rPr>
              <a:t>Fiori</a:t>
            </a:r>
            <a:r>
              <a:rPr lang="en-US" sz="1600" dirty="0">
                <a:latin typeface="American Typewriter"/>
                <a:cs typeface="American Typewriter"/>
              </a:rPr>
              <a:t>_(pasta)&gt;	</a:t>
            </a:r>
            <a:r>
              <a:rPr lang="en-US" sz="1600" dirty="0" err="1">
                <a:latin typeface="American Typewriter"/>
                <a:cs typeface="American Typewriter"/>
              </a:rPr>
              <a:t>dbpprop:country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;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dbpedia-owl:origin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.</a:t>
            </a:r>
          </a:p>
          <a:p>
            <a:pPr marL="0" indent="0">
              <a:buNone/>
            </a:pPr>
            <a:r>
              <a:rPr lang="en-US" sz="1600" dirty="0" err="1">
                <a:latin typeface="American Typewriter"/>
                <a:cs typeface="American Typewriter"/>
              </a:rPr>
              <a:t>dbpedia:Gianni_Da_Ros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dbpprop:birthPlace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;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dbpedia-owl:birthPlace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.</a:t>
            </a:r>
          </a:p>
          <a:p>
            <a:pPr marL="0" indent="0">
              <a:buNone/>
            </a:pPr>
            <a:r>
              <a:rPr lang="en-US" sz="1600" dirty="0" err="1">
                <a:latin typeface="American Typewriter"/>
                <a:cs typeface="American Typewriter"/>
              </a:rPr>
              <a:t>dbpedia:Luigi_Cadorna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dbpprop:deathPlace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;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dbpprop:placeOfBirth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;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dbpprop:placeOfDeath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;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dbpedia-owl:birthPlace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;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dbpedia-owl:deathPlace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.</a:t>
            </a:r>
          </a:p>
          <a:p>
            <a:pPr marL="0" indent="0">
              <a:buNone/>
            </a:pPr>
            <a:r>
              <a:rPr lang="en-US" sz="1600" dirty="0" err="1">
                <a:latin typeface="American Typewriter"/>
                <a:cs typeface="American Typewriter"/>
              </a:rPr>
              <a:t>dbpedia:Matteo_Abbate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dbpprop:birthPlace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;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dbpprop:placeOfBirth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;</a:t>
            </a:r>
          </a:p>
          <a:p>
            <a:pPr marL="0" indent="0">
              <a:buNone/>
            </a:pP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dbpedia-owl:birthPlace</a:t>
            </a:r>
            <a:r>
              <a:rPr lang="en-US" sz="1600" dirty="0">
                <a:latin typeface="American Typewriter"/>
                <a:cs typeface="American Typewriter"/>
              </a:rPr>
              <a:t>	</a:t>
            </a:r>
            <a:r>
              <a:rPr lang="en-US" sz="1600" dirty="0" err="1">
                <a:latin typeface="American Typewriter"/>
                <a:cs typeface="American Typewriter"/>
              </a:rPr>
              <a:t>dbpedia:Italy</a:t>
            </a:r>
            <a:r>
              <a:rPr lang="en-US" sz="1600" dirty="0">
                <a:latin typeface="American Typewriter"/>
                <a:cs typeface="American Typewriter"/>
              </a:rPr>
              <a:t> </a:t>
            </a:r>
            <a:r>
              <a:rPr lang="en-US" sz="1600" dirty="0" smtClean="0">
                <a:latin typeface="American Typewriter"/>
                <a:cs typeface="American Typewriter"/>
              </a:rPr>
              <a:t>.</a:t>
            </a:r>
            <a:endParaRPr lang="en-US" sz="1600" dirty="0">
              <a:latin typeface="American Typewriter"/>
              <a:cs typeface="American Typewrit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3284984"/>
            <a:ext cx="6552728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cs typeface="American Typewriter"/>
              </a:rPr>
              <a:t>The answer depends on the implementation</a:t>
            </a:r>
            <a:br>
              <a:rPr lang="en-US" sz="2400" dirty="0" smtClean="0">
                <a:cs typeface="American Typewriter"/>
              </a:rPr>
            </a:br>
            <a:r>
              <a:rPr lang="en-US" sz="2400" dirty="0" smtClean="0">
                <a:cs typeface="American Typewriter"/>
              </a:rPr>
              <a:t>and is not defined by the standard</a:t>
            </a:r>
            <a:endParaRPr lang="en-US" sz="2400" dirty="0"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457237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Output Formats</a:t>
            </a:r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SPARQL Semantics</a:t>
            </a:r>
          </a:p>
          <a:p>
            <a:pPr>
              <a:lnSpc>
                <a:spcPct val="130000"/>
              </a:lnSpc>
            </a:pPr>
            <a:r>
              <a:rPr lang="en-US" dirty="0" smtClean="0">
                <a:latin typeface="Arial" charset="0"/>
                <a:ea typeface="ＭＳ Ｐゴシック" charset="0"/>
              </a:rPr>
              <a:t>Transformation </a:t>
            </a:r>
            <a:r>
              <a:rPr lang="en-US" dirty="0">
                <a:latin typeface="Arial" charset="0"/>
                <a:ea typeface="ＭＳ Ｐゴシック" charset="0"/>
              </a:rPr>
              <a:t>of Queries into Algebra </a:t>
            </a:r>
            <a:r>
              <a:rPr lang="en-US" dirty="0" smtClean="0">
                <a:latin typeface="Arial" charset="0"/>
                <a:ea typeface="ＭＳ Ｐゴシック" charset="0"/>
              </a:rPr>
              <a:t>Expressions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 smtClean="0">
                <a:latin typeface="Arial" charset="0"/>
                <a:ea typeface="ＭＳ Ｐゴシック" charset="0"/>
              </a:rPr>
              <a:t>Evaluation </a:t>
            </a:r>
            <a:r>
              <a:rPr lang="en-US" dirty="0">
                <a:latin typeface="Arial" charset="0"/>
                <a:ea typeface="ＭＳ Ｐゴシック" charset="0"/>
              </a:rPr>
              <a:t>of the SPARQL Algebra</a:t>
            </a:r>
          </a:p>
        </p:txBody>
      </p:sp>
    </p:spTree>
    <p:extLst>
      <p:ext uri="{BB962C8B-B14F-4D97-AF65-F5344CB8AC3E}">
        <p14:creationId xmlns:p14="http://schemas.microsoft.com/office/powerpoint/2010/main" val="139404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Semantics of Query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/>
              <a:t>So far only informal presentation of SPARQL features</a:t>
            </a:r>
          </a:p>
          <a:p>
            <a:endParaRPr lang="en-US" sz="2200" dirty="0" smtClean="0"/>
          </a:p>
          <a:p>
            <a:r>
              <a:rPr lang="en-US" sz="2200" dirty="0" smtClean="0"/>
              <a:t>User</a:t>
            </a:r>
            <a:r>
              <a:rPr lang="en-US" sz="2200" dirty="0"/>
              <a:t>: “Which answers can I expect for my query?”</a:t>
            </a:r>
          </a:p>
          <a:p>
            <a:r>
              <a:rPr lang="en-US" sz="2200" dirty="0" smtClean="0"/>
              <a:t>Developer</a:t>
            </a:r>
            <a:r>
              <a:rPr lang="en-US" sz="2200" dirty="0"/>
              <a:t>: “Which </a:t>
            </a:r>
            <a:r>
              <a:rPr lang="en-US" sz="2200" dirty="0" err="1"/>
              <a:t>behaviour</a:t>
            </a:r>
            <a:r>
              <a:rPr lang="en-US" sz="2200" dirty="0"/>
              <a:t> is expected from my SPARQL implementation?”</a:t>
            </a:r>
          </a:p>
          <a:p>
            <a:r>
              <a:rPr lang="en-US" sz="2200" dirty="0" smtClean="0"/>
              <a:t>Marketing</a:t>
            </a:r>
            <a:r>
              <a:rPr lang="en-US" sz="2200" dirty="0"/>
              <a:t>: “Is our product already conformant with the SPARQL standard?”</a:t>
            </a:r>
          </a:p>
          <a:p>
            <a:pPr marL="0" indent="0">
              <a:buNone/>
            </a:pPr>
            <a:endParaRPr lang="en-US" sz="2200" dirty="0" smtClean="0">
              <a:sym typeface="Wingdings"/>
            </a:endParaRPr>
          </a:p>
          <a:p>
            <a:pPr marL="0" indent="0">
              <a:buNone/>
            </a:pPr>
            <a:r>
              <a:rPr lang="en-US" sz="2200" dirty="0" smtClean="0">
                <a:sym typeface="Wingdings"/>
              </a:rPr>
              <a:t> </a:t>
            </a:r>
            <a:r>
              <a:rPr lang="en-US" sz="2200" dirty="0" smtClean="0"/>
              <a:t>Formal </a:t>
            </a:r>
            <a:r>
              <a:rPr lang="en-US" sz="2200" dirty="0"/>
              <a:t>semantics should clarify these questions </a:t>
            </a:r>
            <a:r>
              <a:rPr lang="en-US" sz="2200" dirty="0" smtClean="0"/>
              <a:t>…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63187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Logic-based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Semantics of formal </a:t>
            </a:r>
            <a:r>
              <a:rPr lang="en-US" dirty="0" smtClean="0"/>
              <a:t>logics:</a:t>
            </a: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Model</a:t>
            </a:r>
            <a:r>
              <a:rPr lang="en-US" dirty="0">
                <a:solidFill>
                  <a:srgbClr val="0000FF"/>
                </a:solidFill>
              </a:rPr>
              <a:t>-theoretic semantics: </a:t>
            </a:r>
            <a:r>
              <a:rPr lang="en-US" dirty="0"/>
              <a:t>Which interpretations do satisfy my </a:t>
            </a:r>
            <a:r>
              <a:rPr lang="en-US" dirty="0" smtClean="0"/>
              <a:t>given formulas?</a:t>
            </a: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Proof</a:t>
            </a:r>
            <a:r>
              <a:rPr lang="en-US" dirty="0">
                <a:solidFill>
                  <a:srgbClr val="0000FF"/>
                </a:solidFill>
              </a:rPr>
              <a:t>-theoretic semantics: </a:t>
            </a:r>
            <a:r>
              <a:rPr lang="en-US" dirty="0"/>
              <a:t>Which </a:t>
            </a:r>
            <a:r>
              <a:rPr lang="en-US" dirty="0" smtClean="0"/>
              <a:t>new formulas can be derived from </a:t>
            </a:r>
            <a:r>
              <a:rPr lang="en-US" dirty="0"/>
              <a:t>my given formulas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…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751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922337"/>
          </a:xfrm>
        </p:spPr>
        <p:txBody>
          <a:bodyPr/>
          <a:lstStyle/>
          <a:p>
            <a:r>
              <a:rPr lang="en-US" sz="3200" dirty="0"/>
              <a:t>Semantics of Programming </a:t>
            </a:r>
            <a:r>
              <a:rPr lang="en-US" sz="3200" dirty="0" smtClean="0"/>
              <a:t>Languages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200" dirty="0" smtClean="0">
              <a:solidFill>
                <a:srgbClr val="0000FF"/>
              </a:solidFill>
            </a:endParaRPr>
          </a:p>
          <a:p>
            <a:r>
              <a:rPr lang="en-US" sz="2200" dirty="0" smtClean="0">
                <a:solidFill>
                  <a:srgbClr val="0000FF"/>
                </a:solidFill>
              </a:rPr>
              <a:t>Axiomatic </a:t>
            </a:r>
            <a:r>
              <a:rPr lang="en-US" sz="2200" dirty="0">
                <a:solidFill>
                  <a:srgbClr val="0000FF"/>
                </a:solidFill>
              </a:rPr>
              <a:t>semantics: </a:t>
            </a:r>
            <a:r>
              <a:rPr lang="en-US" sz="2200" dirty="0" smtClean="0">
                <a:solidFill>
                  <a:srgbClr val="0000FF"/>
                </a:solidFill>
              </a:rPr>
              <a:t/>
            </a:r>
            <a:br>
              <a:rPr lang="en-US" sz="2200" dirty="0" smtClean="0">
                <a:solidFill>
                  <a:srgbClr val="0000FF"/>
                </a:solidFill>
              </a:rPr>
            </a:br>
            <a:r>
              <a:rPr lang="en-US" sz="2200" dirty="0" smtClean="0">
                <a:solidFill>
                  <a:srgbClr val="0000FF"/>
                </a:solidFill>
              </a:rPr>
              <a:t>	</a:t>
            </a:r>
            <a:r>
              <a:rPr lang="en-US" sz="2200" dirty="0" smtClean="0"/>
              <a:t>Which </a:t>
            </a:r>
            <a:r>
              <a:rPr lang="en-US" sz="2200" dirty="0"/>
              <a:t>logical statements hold for my program?</a:t>
            </a:r>
          </a:p>
          <a:p>
            <a:r>
              <a:rPr lang="en-US" sz="2200" dirty="0" smtClean="0">
                <a:solidFill>
                  <a:srgbClr val="0000FF"/>
                </a:solidFill>
              </a:rPr>
              <a:t>Operational </a:t>
            </a:r>
            <a:r>
              <a:rPr lang="en-US" sz="2200" dirty="0">
                <a:solidFill>
                  <a:srgbClr val="0000FF"/>
                </a:solidFill>
              </a:rPr>
              <a:t>semantics</a:t>
            </a:r>
            <a:r>
              <a:rPr lang="en-US" sz="2200" dirty="0"/>
              <a:t>: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	What </a:t>
            </a:r>
            <a:r>
              <a:rPr lang="en-US" sz="2200" dirty="0"/>
              <a:t>happens during the processing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	of my program</a:t>
            </a:r>
            <a:r>
              <a:rPr lang="en-US" sz="2200" dirty="0"/>
              <a:t>?</a:t>
            </a:r>
          </a:p>
          <a:p>
            <a:r>
              <a:rPr lang="en-US" sz="2200" dirty="0" err="1" smtClean="0">
                <a:solidFill>
                  <a:srgbClr val="0000FF"/>
                </a:solidFill>
              </a:rPr>
              <a:t>Denotational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>
                <a:solidFill>
                  <a:srgbClr val="0000FF"/>
                </a:solidFill>
              </a:rPr>
              <a:t>semantics: </a:t>
            </a:r>
            <a:r>
              <a:rPr lang="en-US" sz="2200" dirty="0" smtClean="0">
                <a:solidFill>
                  <a:srgbClr val="0000FF"/>
                </a:solidFill>
              </a:rPr>
              <a:t/>
            </a:r>
            <a:br>
              <a:rPr lang="en-US" sz="2200" dirty="0" smtClean="0">
                <a:solidFill>
                  <a:srgbClr val="0000FF"/>
                </a:solidFill>
              </a:rPr>
            </a:br>
            <a:r>
              <a:rPr lang="en-US" sz="2200" dirty="0" smtClean="0">
                <a:solidFill>
                  <a:srgbClr val="0000FF"/>
                </a:solidFill>
              </a:rPr>
              <a:t>	</a:t>
            </a:r>
            <a:r>
              <a:rPr lang="en-US" sz="2200" dirty="0" smtClean="0"/>
              <a:t>How </a:t>
            </a:r>
            <a:r>
              <a:rPr lang="en-US" sz="2200" dirty="0"/>
              <a:t>can we describe the input/output </a:t>
            </a:r>
            <a:r>
              <a:rPr lang="en-US" sz="2200" dirty="0" smtClean="0"/>
              <a:t>function</a:t>
            </a:r>
            <a:br>
              <a:rPr lang="en-US" sz="2200" dirty="0" smtClean="0"/>
            </a:br>
            <a:r>
              <a:rPr lang="en-US" sz="2200" dirty="0" smtClean="0"/>
              <a:t>	of </a:t>
            </a:r>
            <a:r>
              <a:rPr lang="en-US" sz="2200" dirty="0"/>
              <a:t>the program in an abstract way?</a:t>
            </a:r>
          </a:p>
        </p:txBody>
      </p:sp>
    </p:spTree>
    <p:extLst>
      <p:ext uri="{BB962C8B-B14F-4D97-AF65-F5344CB8AC3E}">
        <p14:creationId xmlns:p14="http://schemas.microsoft.com/office/powerpoint/2010/main" val="3890223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Semantics of Query Languages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Query </a:t>
            </a:r>
            <a:r>
              <a:rPr lang="en-US" dirty="0" smtClean="0">
                <a:solidFill>
                  <a:srgbClr val="0000FF"/>
                </a:solidFill>
              </a:rPr>
              <a:t>Entailment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Logical view of queries and databases</a:t>
            </a:r>
            <a:endParaRPr lang="en-US" sz="2200" dirty="0"/>
          </a:p>
          <a:p>
            <a:pPr lvl="1"/>
            <a:r>
              <a:rPr lang="en-US" sz="2200" dirty="0" smtClean="0"/>
              <a:t>Query </a:t>
            </a:r>
            <a:r>
              <a:rPr lang="en-US" sz="2200" dirty="0"/>
              <a:t>as description of allowed results</a:t>
            </a:r>
          </a:p>
          <a:p>
            <a:pPr lvl="1"/>
            <a:r>
              <a:rPr lang="en-US" sz="2200" dirty="0" smtClean="0"/>
              <a:t>Data </a:t>
            </a:r>
            <a:r>
              <a:rPr lang="en-US" sz="2200" dirty="0"/>
              <a:t>as set of logical assumptions (axiom set/theory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 smtClean="0"/>
              <a:t>Results </a:t>
            </a:r>
            <a:r>
              <a:rPr lang="en-US" sz="2200" dirty="0"/>
              <a:t>as logical entailment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OWL DL and RDF</a:t>
            </a:r>
            <a:r>
              <a:rPr lang="en-US" sz="2200" dirty="0"/>
              <a:t>(S</a:t>
            </a:r>
            <a:r>
              <a:rPr lang="en-US" sz="2200" dirty="0" smtClean="0"/>
              <a:t>) as query languages</a:t>
            </a:r>
          </a:p>
          <a:p>
            <a:endParaRPr lang="en-US" sz="2200" dirty="0"/>
          </a:p>
          <a:p>
            <a:r>
              <a:rPr lang="en-US" sz="2200" dirty="0" smtClean="0"/>
              <a:t>Also logic programming view …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448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Semantics of Query Languages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Query </a:t>
            </a:r>
            <a:r>
              <a:rPr lang="en-US" dirty="0" smtClean="0">
                <a:solidFill>
                  <a:srgbClr val="0000FF"/>
                </a:solidFill>
              </a:rPr>
              <a:t>Algebra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 smtClean="0"/>
              <a:t>Query </a:t>
            </a:r>
            <a:r>
              <a:rPr lang="en-US" dirty="0"/>
              <a:t>as instruction for computing the </a:t>
            </a:r>
            <a:r>
              <a:rPr lang="en-US" dirty="0" smtClean="0"/>
              <a:t>results</a:t>
            </a:r>
          </a:p>
          <a:p>
            <a:r>
              <a:rPr lang="en-US" dirty="0" smtClean="0"/>
              <a:t>Queried </a:t>
            </a:r>
            <a:r>
              <a:rPr lang="en-US" dirty="0"/>
              <a:t>data as </a:t>
            </a:r>
            <a:r>
              <a:rPr lang="en-US" dirty="0" smtClean="0"/>
              <a:t>input</a:t>
            </a:r>
          </a:p>
          <a:p>
            <a:r>
              <a:rPr lang="en-US" dirty="0" smtClean="0"/>
              <a:t>Results </a:t>
            </a:r>
            <a:r>
              <a:rPr lang="en-US" dirty="0"/>
              <a:t>as output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charset="0"/>
              <a:buChar char="è"/>
            </a:pPr>
            <a:r>
              <a:rPr lang="en-US" dirty="0" smtClean="0"/>
              <a:t>Relational algebra for SQL </a:t>
            </a:r>
          </a:p>
          <a:p>
            <a:pPr>
              <a:buFont typeface="Wingdings" charset="0"/>
              <a:buChar char="è"/>
            </a:pPr>
            <a:r>
              <a:rPr lang="en-US" dirty="0" smtClean="0"/>
              <a:t>SPARQL algebra</a:t>
            </a:r>
          </a:p>
          <a:p>
            <a:pPr>
              <a:buFont typeface="Wingdings" charset="0"/>
              <a:buChar char="è"/>
            </a:pPr>
            <a:endParaRPr lang="en-US" dirty="0"/>
          </a:p>
          <a:p>
            <a:pPr marL="0" indent="0">
              <a:buNone/>
            </a:pPr>
            <a:r>
              <a:rPr lang="en-US" sz="1800" dirty="0" smtClean="0"/>
              <a:t>	See </a:t>
            </a:r>
            <a:r>
              <a:rPr lang="en-US" sz="1800" dirty="0">
                <a:hlinkClick r:id="rId2"/>
              </a:rPr>
              <a:t>http://www.w3.org/2001/sw/DataAccess/rq23/rq24-</a:t>
            </a:r>
            <a:r>
              <a:rPr lang="en-US" sz="1800" dirty="0" smtClean="0">
                <a:hlinkClick r:id="rId2"/>
              </a:rPr>
              <a:t>algebra</a:t>
            </a:r>
            <a:r>
              <a:rPr lang="en-US" sz="1800" dirty="0" smtClean="0"/>
              <a:t>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62940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Output </a:t>
            </a:r>
            <a:r>
              <a:rPr lang="en-US" dirty="0" smtClean="0">
                <a:latin typeface="Arial" charset="0"/>
                <a:ea typeface="ＭＳ Ｐゴシック" charset="0"/>
              </a:rPr>
              <a:t>Formats</a:t>
            </a: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SPARQL </a:t>
            </a:r>
            <a:r>
              <a:rPr lang="en-US" dirty="0" smtClean="0">
                <a:latin typeface="Arial" charset="0"/>
                <a:ea typeface="ＭＳ Ｐゴシック" charset="0"/>
              </a:rPr>
              <a:t>Semantics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Transformation of Queries into Algebra 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Expressions</a:t>
            </a:r>
            <a:endParaRPr lang="en-US" dirty="0">
              <a:solidFill>
                <a:srgbClr val="0000FF"/>
              </a:solidFill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 smtClean="0">
                <a:latin typeface="Arial" charset="0"/>
                <a:ea typeface="ＭＳ Ｐゴシック" charset="0"/>
              </a:rPr>
              <a:t>Evaluation </a:t>
            </a:r>
            <a:r>
              <a:rPr lang="en-US" dirty="0">
                <a:latin typeface="Arial" charset="0"/>
                <a:ea typeface="ＭＳ Ｐゴシック" charset="0"/>
              </a:rPr>
              <a:t>of the SPARQL Algebra</a:t>
            </a:r>
          </a:p>
        </p:txBody>
      </p:sp>
    </p:spTree>
    <p:extLst>
      <p:ext uri="{BB962C8B-B14F-4D97-AF65-F5344CB8AC3E}">
        <p14:creationId xmlns:p14="http://schemas.microsoft.com/office/powerpoint/2010/main" val="3377026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Semantics of a SPARQL query</a:t>
            </a:r>
            <a:r>
              <a:rPr lang="en-US" dirty="0" smtClean="0"/>
              <a:t>: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Transformation </a:t>
            </a:r>
            <a:r>
              <a:rPr lang="en-US" dirty="0"/>
              <a:t>of the query into an algebra </a:t>
            </a:r>
            <a:r>
              <a:rPr lang="en-US" dirty="0" smtClean="0"/>
              <a:t>expression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Evaluation </a:t>
            </a:r>
            <a:r>
              <a:rPr lang="en-US" dirty="0"/>
              <a:t>of the algebra expression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175432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{ ?book </a:t>
            </a:r>
            <a:r>
              <a:rPr lang="en-US" dirty="0" err="1">
                <a:latin typeface="Courier"/>
                <a:cs typeface="Courier"/>
              </a:rPr>
              <a:t>ex:price</a:t>
            </a:r>
            <a:r>
              <a:rPr lang="en-US" dirty="0">
                <a:latin typeface="Courier"/>
                <a:cs typeface="Courier"/>
              </a:rPr>
              <a:t> ?price .</a:t>
            </a:r>
          </a:p>
          <a:p>
            <a:r>
              <a:rPr lang="en-US" dirty="0">
                <a:latin typeface="Courier"/>
                <a:cs typeface="Courier"/>
              </a:rPr>
              <a:t>  FILTER (?price &lt; 15)</a:t>
            </a:r>
          </a:p>
          <a:p>
            <a:r>
              <a:rPr lang="en-US" dirty="0">
                <a:latin typeface="Courier"/>
                <a:cs typeface="Courier"/>
              </a:rPr>
              <a:t>  OPTIONAL { ?book </a:t>
            </a:r>
            <a:r>
              <a:rPr lang="en-US" dirty="0" err="1">
                <a:latin typeface="Courier"/>
                <a:cs typeface="Courier"/>
              </a:rPr>
              <a:t>ex:title</a:t>
            </a:r>
            <a:r>
              <a:rPr lang="en-US" dirty="0">
                <a:latin typeface="Courier"/>
                <a:cs typeface="Courier"/>
              </a:rPr>
              <a:t> ?title }</a:t>
            </a:r>
          </a:p>
          <a:p>
            <a:r>
              <a:rPr lang="en-US" dirty="0">
                <a:latin typeface="Courier"/>
                <a:cs typeface="Courier"/>
              </a:rPr>
              <a:t>  { ?book </a:t>
            </a:r>
            <a:r>
              <a:rPr lang="en-US" dirty="0" err="1">
                <a:latin typeface="Courier"/>
                <a:cs typeface="Courier"/>
              </a:rPr>
              <a:t>ex:author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ex:Shakespeare</a:t>
            </a:r>
            <a:r>
              <a:rPr lang="en-US" dirty="0">
                <a:latin typeface="Courier"/>
                <a:cs typeface="Courier"/>
              </a:rPr>
              <a:t> } UNION</a:t>
            </a:r>
          </a:p>
          <a:p>
            <a:r>
              <a:rPr lang="en-US" dirty="0">
                <a:latin typeface="Courier"/>
                <a:cs typeface="Courier"/>
              </a:rPr>
              <a:t>  { ?book </a:t>
            </a:r>
            <a:r>
              <a:rPr lang="en-US" dirty="0" err="1">
                <a:latin typeface="Courier"/>
                <a:cs typeface="Courier"/>
              </a:rPr>
              <a:t>ex:author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ex:Marlowe</a:t>
            </a:r>
            <a:r>
              <a:rPr lang="en-US" dirty="0">
                <a:latin typeface="Courier"/>
                <a:cs typeface="Courier"/>
              </a:rPr>
              <a:t> }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29592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3645024"/>
            <a:ext cx="8229600" cy="154503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Attention: Filters apply to the whole group in which they occur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175432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{ ?book </a:t>
            </a:r>
            <a:r>
              <a:rPr lang="en-US" dirty="0" err="1">
                <a:latin typeface="Courier"/>
                <a:cs typeface="Courier"/>
              </a:rPr>
              <a:t>ex:price</a:t>
            </a:r>
            <a:r>
              <a:rPr lang="en-US" dirty="0">
                <a:latin typeface="Courier"/>
                <a:cs typeface="Courier"/>
              </a:rPr>
              <a:t> ?price .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FILTER (?price &lt; 15)</a:t>
            </a:r>
          </a:p>
          <a:p>
            <a:r>
              <a:rPr lang="en-US" dirty="0">
                <a:latin typeface="Courier"/>
                <a:cs typeface="Courier"/>
              </a:rPr>
              <a:t>  OPTIONAL { ?book </a:t>
            </a:r>
            <a:r>
              <a:rPr lang="en-US" dirty="0" err="1">
                <a:latin typeface="Courier"/>
                <a:cs typeface="Courier"/>
              </a:rPr>
              <a:t>ex:title</a:t>
            </a:r>
            <a:r>
              <a:rPr lang="en-US" dirty="0">
                <a:latin typeface="Courier"/>
                <a:cs typeface="Courier"/>
              </a:rPr>
              <a:t> ?title }</a:t>
            </a:r>
          </a:p>
          <a:p>
            <a:r>
              <a:rPr lang="en-US" dirty="0">
                <a:latin typeface="Courier"/>
                <a:cs typeface="Courier"/>
              </a:rPr>
              <a:t>  { ?book </a:t>
            </a:r>
            <a:r>
              <a:rPr lang="en-US" dirty="0" err="1">
                <a:latin typeface="Courier"/>
                <a:cs typeface="Courier"/>
              </a:rPr>
              <a:t>ex:author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ex:Shakespeare</a:t>
            </a:r>
            <a:r>
              <a:rPr lang="en-US" dirty="0">
                <a:latin typeface="Courier"/>
                <a:cs typeface="Courier"/>
              </a:rPr>
              <a:t> } UNION</a:t>
            </a:r>
          </a:p>
          <a:p>
            <a:r>
              <a:rPr lang="en-US" dirty="0">
                <a:latin typeface="Courier"/>
                <a:cs typeface="Courier"/>
              </a:rPr>
              <a:t>  { ?book </a:t>
            </a:r>
            <a:r>
              <a:rPr lang="en-US" dirty="0" err="1">
                <a:latin typeface="Courier"/>
                <a:cs typeface="Courier"/>
              </a:rPr>
              <a:t>ex:author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ex:Marlowe</a:t>
            </a:r>
            <a:r>
              <a:rPr lang="en-US" dirty="0">
                <a:latin typeface="Courier"/>
                <a:cs typeface="Courier"/>
              </a:rPr>
              <a:t> }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28282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These slides are essentially identical with those by Sebastian Rudolph for his course on Semantic Web Technologies at TU Dresden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915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3645024"/>
            <a:ext cx="8229600" cy="1545035"/>
          </a:xfrm>
        </p:spPr>
        <p:txBody>
          <a:bodyPr/>
          <a:lstStyle/>
          <a:p>
            <a:pPr marL="457200" indent="-457200">
              <a:buFont typeface="+mj-ea"/>
              <a:buAutoNum type="circleNumDbPlain"/>
            </a:pPr>
            <a:r>
              <a:rPr lang="en-US" sz="2000" dirty="0" smtClean="0">
                <a:solidFill>
                  <a:srgbClr val="000000"/>
                </a:solidFill>
              </a:rPr>
              <a:t>Expand </a:t>
            </a:r>
            <a:r>
              <a:rPr lang="en-US" sz="2000" dirty="0">
                <a:solidFill>
                  <a:srgbClr val="000000"/>
                </a:solidFill>
              </a:rPr>
              <a:t>abbreviated IRIs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175432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{ ?book </a:t>
            </a:r>
            <a:r>
              <a:rPr lang="en-US" dirty="0" err="1">
                <a:latin typeface="Courier"/>
                <a:cs typeface="Courier"/>
              </a:rPr>
              <a:t>ex:price</a:t>
            </a:r>
            <a:r>
              <a:rPr lang="en-US" dirty="0">
                <a:latin typeface="Courier"/>
                <a:cs typeface="Courier"/>
              </a:rPr>
              <a:t> ?price .</a:t>
            </a:r>
          </a:p>
          <a:p>
            <a:r>
              <a:rPr lang="en-US" dirty="0" smtClean="0">
                <a:latin typeface="Courier"/>
                <a:cs typeface="Courier"/>
              </a:rPr>
              <a:t>  OPTIONAL </a:t>
            </a:r>
            <a:r>
              <a:rPr lang="en-US" dirty="0">
                <a:latin typeface="Courier"/>
                <a:cs typeface="Courier"/>
              </a:rPr>
              <a:t>{ ?book </a:t>
            </a:r>
            <a:r>
              <a:rPr lang="en-US" dirty="0" err="1">
                <a:latin typeface="Courier"/>
                <a:cs typeface="Courier"/>
              </a:rPr>
              <a:t>ex:title</a:t>
            </a:r>
            <a:r>
              <a:rPr lang="en-US" dirty="0">
                <a:latin typeface="Courier"/>
                <a:cs typeface="Courier"/>
              </a:rPr>
              <a:t> ?title }</a:t>
            </a:r>
          </a:p>
          <a:p>
            <a:r>
              <a:rPr lang="en-US" dirty="0">
                <a:latin typeface="Courier"/>
                <a:cs typeface="Courier"/>
              </a:rPr>
              <a:t>  { ?book </a:t>
            </a:r>
            <a:r>
              <a:rPr lang="en-US" dirty="0" err="1">
                <a:latin typeface="Courier"/>
                <a:cs typeface="Courier"/>
              </a:rPr>
              <a:t>ex:author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ex:Shakespeare</a:t>
            </a:r>
            <a:r>
              <a:rPr lang="en-US" dirty="0">
                <a:latin typeface="Courier"/>
                <a:cs typeface="Courier"/>
              </a:rPr>
              <a:t> } UNION</a:t>
            </a:r>
          </a:p>
          <a:p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{ ?book 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ex:author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ex:Marlowe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FILTER 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(?price &lt; 15)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6324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188221"/>
            <a:ext cx="8229600" cy="154503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{ ?</a:t>
            </a:r>
            <a:r>
              <a:rPr lang="en-US" dirty="0">
                <a:latin typeface="Courier"/>
                <a:cs typeface="Courier"/>
              </a:rPr>
              <a:t>book 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&lt;http://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/price&gt; </a:t>
            </a:r>
            <a:r>
              <a:rPr lang="en-US" dirty="0">
                <a:latin typeface="Courier"/>
                <a:cs typeface="Courier"/>
              </a:rPr>
              <a:t>?price</a:t>
            </a:r>
          </a:p>
          <a:p>
            <a:r>
              <a:rPr lang="en-US" dirty="0">
                <a:latin typeface="Courier"/>
                <a:cs typeface="Courier"/>
              </a:rPr>
              <a:t>  OPTIONAL { ?book 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&lt;http://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/title&gt; </a:t>
            </a:r>
            <a:r>
              <a:rPr lang="en-US" dirty="0">
                <a:latin typeface="Courier"/>
                <a:cs typeface="Courier"/>
              </a:rPr>
              <a:t>?title }</a:t>
            </a:r>
          </a:p>
          <a:p>
            <a:r>
              <a:rPr lang="en-US" dirty="0">
                <a:latin typeface="Courier"/>
                <a:cs typeface="Courier"/>
              </a:rPr>
              <a:t>  { ?book &lt;http://</a:t>
            </a:r>
            <a:r>
              <a:rPr lang="en-US" dirty="0" err="1">
                <a:latin typeface="Courier"/>
                <a:cs typeface="Courier"/>
              </a:rPr>
              <a:t>ex.org</a:t>
            </a:r>
            <a:r>
              <a:rPr lang="en-US" dirty="0">
                <a:latin typeface="Courier"/>
                <a:cs typeface="Courier"/>
              </a:rPr>
              <a:t>/author&gt;</a:t>
            </a:r>
          </a:p>
          <a:p>
            <a:r>
              <a:rPr lang="en-US" dirty="0">
                <a:latin typeface="Courier"/>
                <a:cs typeface="Courier"/>
              </a:rPr>
              <a:t>                  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&lt;http://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/Shakespeare&gt; </a:t>
            </a:r>
            <a:r>
              <a:rPr lang="en-US" dirty="0">
                <a:latin typeface="Courier"/>
                <a:cs typeface="Courier"/>
              </a:rPr>
              <a:t>} UNION</a:t>
            </a:r>
          </a:p>
          <a:p>
            <a:r>
              <a:rPr lang="en-US" dirty="0">
                <a:latin typeface="Courier"/>
                <a:cs typeface="Courier"/>
              </a:rPr>
              <a:t>  { ?book &lt;http://</a:t>
            </a:r>
            <a:r>
              <a:rPr lang="en-US" dirty="0" err="1">
                <a:latin typeface="Courier"/>
                <a:cs typeface="Courier"/>
              </a:rPr>
              <a:t>ex.org</a:t>
            </a:r>
            <a:r>
              <a:rPr lang="en-US" dirty="0">
                <a:latin typeface="Courier"/>
                <a:cs typeface="Courier"/>
              </a:rPr>
              <a:t>/author&gt;</a:t>
            </a:r>
          </a:p>
          <a:p>
            <a:r>
              <a:rPr lang="en-US" dirty="0">
                <a:latin typeface="Courier"/>
                <a:cs typeface="Courier"/>
              </a:rPr>
              <a:t>                  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&lt;http://</a:t>
            </a:r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/Marlowe&gt; </a:t>
            </a:r>
            <a:r>
              <a:rPr lang="en-US" dirty="0">
                <a:latin typeface="Courier"/>
                <a:cs typeface="Courier"/>
              </a:rPr>
              <a:t>}</a:t>
            </a:r>
          </a:p>
          <a:p>
            <a:r>
              <a:rPr lang="en-US" dirty="0">
                <a:latin typeface="Courier"/>
                <a:cs typeface="Courier"/>
              </a:rPr>
              <a:t>  FILTER (?price &lt; 15</a:t>
            </a:r>
            <a:r>
              <a:rPr lang="en-US" dirty="0" smtClean="0">
                <a:latin typeface="Courier"/>
                <a:cs typeface="Courier"/>
              </a:rPr>
              <a:t>)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37314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188221"/>
            <a:ext cx="8229600" cy="1545035"/>
          </a:xfrm>
        </p:spPr>
        <p:txBody>
          <a:bodyPr/>
          <a:lstStyle/>
          <a:p>
            <a:pPr marL="457200" indent="-457200">
              <a:buFont typeface="+mj-ea"/>
              <a:buAutoNum type="circleNumDbPlain" startAt="2"/>
            </a:pPr>
            <a:r>
              <a:rPr lang="en-US" sz="2000" dirty="0">
                <a:solidFill>
                  <a:srgbClr val="000000"/>
                </a:solidFill>
              </a:rPr>
              <a:t>Replace triple patterns (= basic graph patterns)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					with operator </a:t>
            </a:r>
            <a:r>
              <a:rPr lang="en-US" sz="2000" dirty="0" err="1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00"/>
                </a:solidFill>
              </a:rPr>
              <a:t>(·)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{ ?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book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/price&gt; ?price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OPTIONAL { ?book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/title&gt; ?title }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{ ?book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         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/Shakespeare&gt; } UNION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{ ?book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         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/Marlowe&gt; }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FILTER (?price &lt; 15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73284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188221"/>
            <a:ext cx="8229600" cy="154503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43143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{ </a:t>
            </a:r>
            <a:r>
              <a:rPr lang="en-US" sz="2000" dirty="0" err="1">
                <a:solidFill>
                  <a:srgbClr val="0000FF"/>
                </a:solidFill>
                <a:cs typeface="Courier"/>
              </a:rPr>
              <a:t>Bgp</a:t>
            </a:r>
            <a:r>
              <a:rPr lang="en-US" dirty="0">
                <a:latin typeface="Courier"/>
                <a:cs typeface="Courier"/>
              </a:rPr>
              <a:t>(?book &lt;http://</a:t>
            </a:r>
            <a:r>
              <a:rPr lang="en-US" dirty="0" err="1">
                <a:latin typeface="Courier"/>
                <a:cs typeface="Courier"/>
              </a:rPr>
              <a:t>ex.org</a:t>
            </a:r>
            <a:r>
              <a:rPr lang="en-US" dirty="0">
                <a:latin typeface="Courier"/>
                <a:cs typeface="Courier"/>
              </a:rPr>
              <a:t>/price&gt; ?price)</a:t>
            </a:r>
          </a:p>
          <a:p>
            <a:r>
              <a:rPr lang="en-US" dirty="0" smtClean="0">
                <a:latin typeface="Courier"/>
                <a:cs typeface="Courier"/>
              </a:rPr>
              <a:t>  OPTIONAL {</a:t>
            </a:r>
            <a:r>
              <a:rPr lang="en-US" sz="2000" dirty="0" err="1">
                <a:solidFill>
                  <a:srgbClr val="0000FF"/>
                </a:solidFill>
                <a:cs typeface="Courier"/>
              </a:rPr>
              <a:t>Bgp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>
                <a:latin typeface="Courier"/>
                <a:cs typeface="Courier"/>
              </a:rPr>
              <a:t>?book &lt;http://</a:t>
            </a:r>
            <a:r>
              <a:rPr lang="en-US" dirty="0" err="1">
                <a:latin typeface="Courier"/>
                <a:cs typeface="Courier"/>
              </a:rPr>
              <a:t>ex.org</a:t>
            </a:r>
            <a:r>
              <a:rPr lang="en-US" dirty="0">
                <a:latin typeface="Courier"/>
                <a:cs typeface="Courier"/>
              </a:rPr>
              <a:t>/title&gt; ?title)} </a:t>
            </a:r>
            <a:r>
              <a:rPr lang="en-US" dirty="0" smtClean="0">
                <a:latin typeface="Courier"/>
                <a:cs typeface="Courier"/>
              </a:rPr>
              <a:t>  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  {</a:t>
            </a:r>
            <a:r>
              <a:rPr lang="en-US" sz="2000" dirty="0" err="1">
                <a:solidFill>
                  <a:srgbClr val="0000FF"/>
                </a:solidFill>
                <a:cs typeface="Courier"/>
              </a:rPr>
              <a:t>Bgp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>
                <a:latin typeface="Courier"/>
                <a:cs typeface="Courier"/>
              </a:rPr>
              <a:t>?book &lt;http://</a:t>
            </a:r>
            <a:r>
              <a:rPr lang="en-US" dirty="0" err="1">
                <a:latin typeface="Courier"/>
                <a:cs typeface="Courier"/>
              </a:rPr>
              <a:t>ex.org</a:t>
            </a:r>
            <a:r>
              <a:rPr lang="en-US" dirty="0"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latin typeface="Courier"/>
                <a:cs typeface="Courier"/>
              </a:rPr>
              <a:t>		&lt;</a:t>
            </a:r>
            <a:r>
              <a:rPr lang="en-US" dirty="0">
                <a:latin typeface="Courier"/>
                <a:cs typeface="Courier"/>
              </a:rPr>
              <a:t>http://</a:t>
            </a:r>
            <a:r>
              <a:rPr lang="en-US" dirty="0" err="1">
                <a:latin typeface="Courier"/>
                <a:cs typeface="Courier"/>
              </a:rPr>
              <a:t>ex.org</a:t>
            </a:r>
            <a:r>
              <a:rPr lang="en-US" dirty="0">
                <a:latin typeface="Courier"/>
                <a:cs typeface="Courier"/>
              </a:rPr>
              <a:t>/Shakespeare&gt;)} UNION </a:t>
            </a:r>
            <a:r>
              <a:rPr lang="en-US" dirty="0" smtClean="0">
                <a:latin typeface="Courier"/>
                <a:cs typeface="Courier"/>
              </a:rPr>
              <a:t/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  {</a:t>
            </a:r>
            <a:r>
              <a:rPr lang="en-US" sz="2000" dirty="0" err="1">
                <a:solidFill>
                  <a:srgbClr val="0000FF"/>
                </a:solidFill>
                <a:cs typeface="Courier"/>
              </a:rPr>
              <a:t>Bgp</a:t>
            </a:r>
            <a:r>
              <a:rPr lang="en-US" dirty="0" smtClean="0">
                <a:latin typeface="Courier"/>
                <a:cs typeface="Courier"/>
              </a:rPr>
              <a:t>(</a:t>
            </a:r>
            <a:r>
              <a:rPr lang="en-US" dirty="0">
                <a:latin typeface="Courier"/>
                <a:cs typeface="Courier"/>
              </a:rPr>
              <a:t>?book &lt;http://</a:t>
            </a:r>
            <a:r>
              <a:rPr lang="en-US" dirty="0" err="1">
                <a:latin typeface="Courier"/>
                <a:cs typeface="Courier"/>
              </a:rPr>
              <a:t>ex.org</a:t>
            </a:r>
            <a:r>
              <a:rPr lang="en-US" dirty="0"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latin typeface="Courier"/>
                <a:cs typeface="Courier"/>
              </a:rPr>
              <a:t>		&lt;</a:t>
            </a:r>
            <a:r>
              <a:rPr lang="en-US" dirty="0">
                <a:latin typeface="Courier"/>
                <a:cs typeface="Courier"/>
              </a:rPr>
              <a:t>http://</a:t>
            </a:r>
            <a:r>
              <a:rPr lang="en-US" dirty="0" err="1">
                <a:latin typeface="Courier"/>
                <a:cs typeface="Courier"/>
              </a:rPr>
              <a:t>ex.org</a:t>
            </a:r>
            <a:r>
              <a:rPr lang="en-US" dirty="0">
                <a:latin typeface="Courier"/>
                <a:cs typeface="Courier"/>
              </a:rPr>
              <a:t>/Marlowe&gt;)} 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FILTER </a:t>
            </a:r>
            <a:r>
              <a:rPr lang="en-US" dirty="0">
                <a:latin typeface="Courier"/>
                <a:cs typeface="Courier"/>
              </a:rPr>
              <a:t>(?price &lt; 15)</a:t>
            </a:r>
          </a:p>
          <a:p>
            <a:r>
              <a:rPr lang="en-US" dirty="0">
                <a:latin typeface="Courier"/>
                <a:cs typeface="Courier"/>
              </a:rPr>
              <a:t>}</a:t>
            </a:r>
            <a:endParaRPr lang="en-US" dirty="0">
              <a:solidFill>
                <a:schemeClr val="tx1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440535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188221"/>
            <a:ext cx="8229600" cy="1545035"/>
          </a:xfrm>
        </p:spPr>
        <p:txBody>
          <a:bodyPr/>
          <a:lstStyle/>
          <a:p>
            <a:pPr marL="457200" indent="-457200">
              <a:buFont typeface="+mj-ea"/>
              <a:buAutoNum type="circleNumDbPlain" startAt="3"/>
            </a:pPr>
            <a:r>
              <a:rPr lang="en-US" sz="2000" dirty="0" smtClean="0">
                <a:solidFill>
                  <a:srgbClr val="000000"/>
                </a:solidFill>
              </a:rPr>
              <a:t>Introduce the </a:t>
            </a:r>
            <a:r>
              <a:rPr lang="en-US" sz="2000" dirty="0" err="1" smtClean="0">
                <a:solidFill>
                  <a:srgbClr val="000000"/>
                </a:solidFill>
              </a:rPr>
              <a:t>LeftJoin</a:t>
            </a:r>
            <a:r>
              <a:rPr lang="en-US" sz="2000" dirty="0">
                <a:solidFill>
                  <a:srgbClr val="000000"/>
                </a:solidFill>
              </a:rPr>
              <a:t>(·</a:t>
            </a:r>
            <a:r>
              <a:rPr lang="en-US" sz="2000" dirty="0" smtClean="0">
                <a:solidFill>
                  <a:srgbClr val="000000"/>
                </a:solidFill>
              </a:rPr>
              <a:t>) operator for optional parts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43143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{ 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Bgp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(?book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/price&gt; ?price)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OPTIONAL 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Bgp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/title&gt; ?title)}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Bgp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&lt;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/Shakespeare&gt;)} UNION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Bgp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&lt;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/Marlowe&gt;)} </a:t>
            </a:r>
            <a:endParaRPr lang="en-US" dirty="0" smtClean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FILTER 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(?price &lt; 15)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39708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404245"/>
            <a:ext cx="8229600" cy="1545035"/>
          </a:xfrm>
        </p:spPr>
        <p:txBody>
          <a:bodyPr/>
          <a:lstStyle/>
          <a:p>
            <a:pPr marL="457200" indent="-457200">
              <a:buFont typeface="+mj-ea"/>
              <a:buAutoNum type="circleNumDbPlain" startAt="3"/>
            </a:pPr>
            <a:r>
              <a:rPr lang="en-US" sz="2000" dirty="0" smtClean="0">
                <a:solidFill>
                  <a:srgbClr val="000000"/>
                </a:solidFill>
              </a:rPr>
              <a:t>Introduce the </a:t>
            </a:r>
            <a:r>
              <a:rPr lang="en-US" sz="2000" dirty="0" err="1" smtClean="0">
                <a:solidFill>
                  <a:srgbClr val="0000FF"/>
                </a:solidFill>
              </a:rPr>
              <a:t>LeftJoin</a:t>
            </a:r>
            <a:r>
              <a:rPr lang="en-US" sz="2000" dirty="0">
                <a:solidFill>
                  <a:srgbClr val="000000"/>
                </a:solidFill>
              </a:rPr>
              <a:t>(·</a:t>
            </a:r>
            <a:r>
              <a:rPr lang="en-US" sz="2000" dirty="0" smtClean="0">
                <a:solidFill>
                  <a:srgbClr val="000000"/>
                </a:solidFill>
              </a:rPr>
              <a:t>) operator for optional parts</a:t>
            </a:r>
            <a:br>
              <a:rPr lang="en-US" sz="20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/>
            </a:r>
            <a:br>
              <a:rPr lang="en-US" sz="20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>Note: </a:t>
            </a:r>
            <a:r>
              <a:rPr lang="en-US" sz="2000" dirty="0" err="1" smtClean="0">
                <a:solidFill>
                  <a:srgbClr val="000000"/>
                </a:solidFill>
              </a:rPr>
              <a:t>LeftJoin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>
                <a:solidFill>
                  <a:srgbClr val="000000"/>
                </a:solidFill>
              </a:rPr>
              <a:t>·</a:t>
            </a:r>
            <a:r>
              <a:rPr lang="en-US" sz="2000" dirty="0" smtClean="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rgbClr val="000000"/>
                </a:solidFill>
              </a:rPr>
              <a:t>·</a:t>
            </a:r>
            <a:r>
              <a:rPr lang="en-US" sz="2000" dirty="0" smtClean="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rgbClr val="000000"/>
                </a:solidFill>
              </a:rPr>
              <a:t>·</a:t>
            </a:r>
            <a:r>
              <a:rPr lang="en-US" sz="2000" dirty="0" smtClean="0">
                <a:solidFill>
                  <a:srgbClr val="000000"/>
                </a:solidFill>
              </a:rPr>
              <a:t>) is a ternary operator</a:t>
            </a:r>
          </a:p>
          <a:p>
            <a:pPr marL="857250" lvl="1" indent="-457200"/>
            <a:r>
              <a:rPr lang="en-US" sz="2000" dirty="0" smtClean="0">
                <a:solidFill>
                  <a:srgbClr val="000000"/>
                </a:solidFill>
              </a:rPr>
              <a:t>1</a:t>
            </a:r>
            <a:r>
              <a:rPr lang="en-US" sz="2000" baseline="30000" dirty="0" smtClean="0">
                <a:solidFill>
                  <a:srgbClr val="000000"/>
                </a:solidFill>
              </a:rPr>
              <a:t>st</a:t>
            </a:r>
            <a:r>
              <a:rPr lang="en-US" sz="2000" dirty="0" smtClean="0">
                <a:solidFill>
                  <a:srgbClr val="000000"/>
                </a:solidFill>
              </a:rPr>
              <a:t> argument: mandatory part</a:t>
            </a:r>
          </a:p>
          <a:p>
            <a:pPr marL="857250" lvl="1" indent="-457200"/>
            <a:r>
              <a:rPr lang="en-US" sz="2000" dirty="0" smtClean="0">
                <a:solidFill>
                  <a:srgbClr val="000000"/>
                </a:solidFill>
              </a:rPr>
              <a:t>2</a:t>
            </a:r>
            <a:r>
              <a:rPr lang="en-US" sz="2000" baseline="30000" dirty="0" smtClean="0">
                <a:solidFill>
                  <a:srgbClr val="000000"/>
                </a:solidFill>
              </a:rPr>
              <a:t>nd</a:t>
            </a:r>
            <a:r>
              <a:rPr lang="en-US" sz="2000" dirty="0" smtClean="0">
                <a:solidFill>
                  <a:srgbClr val="000000"/>
                </a:solidFill>
              </a:rPr>
              <a:t> argument: </a:t>
            </a:r>
            <a:r>
              <a:rPr lang="en-US" sz="2000" dirty="0" err="1" smtClean="0">
                <a:solidFill>
                  <a:srgbClr val="000000"/>
                </a:solidFill>
              </a:rPr>
              <a:t>Bgps</a:t>
            </a:r>
            <a:r>
              <a:rPr lang="en-US" sz="2000" dirty="0" smtClean="0">
                <a:solidFill>
                  <a:srgbClr val="000000"/>
                </a:solidFill>
              </a:rPr>
              <a:t> of optional part</a:t>
            </a:r>
          </a:p>
          <a:p>
            <a:pPr marL="857250" lvl="1" indent="-457200"/>
            <a:r>
              <a:rPr lang="en-US" sz="2000" dirty="0" smtClean="0">
                <a:solidFill>
                  <a:srgbClr val="000000"/>
                </a:solidFill>
              </a:rPr>
              <a:t>3</a:t>
            </a:r>
            <a:r>
              <a:rPr lang="en-US" sz="2000" baseline="30000" dirty="0" smtClean="0">
                <a:solidFill>
                  <a:srgbClr val="000000"/>
                </a:solidFill>
              </a:rPr>
              <a:t>rd</a:t>
            </a:r>
            <a:r>
              <a:rPr lang="en-US" sz="2000" dirty="0" smtClean="0">
                <a:solidFill>
                  <a:srgbClr val="000000"/>
                </a:solidFill>
              </a:rPr>
              <a:t> argument: the filters of the optional group</a:t>
            </a:r>
          </a:p>
          <a:p>
            <a:pPr marL="857250" lvl="1" indent="-457200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76998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{</a:t>
            </a:r>
            <a:r>
              <a:rPr lang="en-US" sz="2000" dirty="0" err="1">
                <a:solidFill>
                  <a:srgbClr val="0000FF"/>
                </a:solidFill>
                <a:cs typeface="Courier"/>
              </a:rPr>
              <a:t>LeftJoin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/price&gt; ?price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,</a:t>
            </a:r>
            <a:endParaRPr lang="en-US" sz="200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	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/title&gt; ?title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,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  true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)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  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&lt;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/Shakespeare&gt;)} UNION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&lt;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/Marlowe&gt;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 </a:t>
            </a:r>
            <a:endParaRPr lang="en-US" dirty="0" smtClean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FILTER 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(?price &lt; 15)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3478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404245"/>
            <a:ext cx="8229600" cy="1545035"/>
          </a:xfrm>
        </p:spPr>
        <p:txBody>
          <a:bodyPr/>
          <a:lstStyle/>
          <a:p>
            <a:pPr marL="457200" indent="-457200">
              <a:buFont typeface="+mj-ea"/>
              <a:buAutoNum type="circleNumDbPlain" startAt="4"/>
            </a:pPr>
            <a:r>
              <a:rPr lang="en-US" sz="2000" dirty="0" smtClean="0">
                <a:solidFill>
                  <a:srgbClr val="000000"/>
                </a:solidFill>
              </a:rPr>
              <a:t>Combine alternative graph patterns with the Union</a:t>
            </a: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 smtClean="0">
                <a:solidFill>
                  <a:srgbClr val="000000"/>
                </a:solidFill>
              </a:rPr>
              <a:t>·,</a:t>
            </a:r>
            <a:r>
              <a:rPr lang="en-US" sz="2000" dirty="0">
                <a:solidFill>
                  <a:srgbClr val="000000"/>
                </a:solidFill>
              </a:rPr>
              <a:t> ·</a:t>
            </a:r>
            <a:r>
              <a:rPr lang="en-US" sz="2000" dirty="0" smtClean="0">
                <a:solidFill>
                  <a:srgbClr val="000000"/>
                </a:solidFill>
              </a:rPr>
              <a:t>) operator</a:t>
            </a: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   </a:t>
            </a:r>
            <a:r>
              <a:rPr lang="en-US" sz="2000" dirty="0" smtClean="0">
                <a:solidFill>
                  <a:srgbClr val="000000"/>
                </a:solidFill>
              </a:rPr>
              <a:t>Refers to </a:t>
            </a:r>
            <a:r>
              <a:rPr lang="en-US" sz="2000" dirty="0" err="1" smtClean="0">
                <a:solidFill>
                  <a:srgbClr val="000000"/>
                </a:solidFill>
              </a:rPr>
              <a:t>neighbouring</a:t>
            </a:r>
            <a:r>
              <a:rPr lang="en-US" sz="2000" dirty="0" smtClean="0">
                <a:solidFill>
                  <a:srgbClr val="000000"/>
                </a:solidFill>
              </a:rPr>
              <a:t> patterns and has higher precedence </a:t>
            </a:r>
            <a:br>
              <a:rPr lang="en-US" sz="20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>       </a:t>
            </a:r>
            <a:r>
              <a:rPr lang="en-US" sz="2000" dirty="0">
                <a:solidFill>
                  <a:srgbClr val="000000"/>
                </a:solidFill>
              </a:rPr>
              <a:t>than </a:t>
            </a:r>
            <a:r>
              <a:rPr lang="en-US" sz="2000" dirty="0" smtClean="0">
                <a:solidFill>
                  <a:srgbClr val="000000"/>
                </a:solidFill>
              </a:rPr>
              <a:t>conjunction </a:t>
            </a:r>
            <a:r>
              <a:rPr lang="en-US" sz="2000" dirty="0">
                <a:solidFill>
                  <a:srgbClr val="000000"/>
                </a:solidFill>
              </a:rPr>
              <a:t>(left associative)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76998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LeftJoin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/price&gt; ?price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),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	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/title&gt; ?title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,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  true)  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&lt;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/Shakespeare&gt;)} UNION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&lt;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/Marlowe&gt;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 </a:t>
            </a:r>
            <a:endParaRPr lang="en-US" dirty="0" smtClean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FILTER 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(?price &lt; 15)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59969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404245"/>
            <a:ext cx="8229600" cy="154503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76998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LeftJoin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/price&gt; ?price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),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	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/title&gt; ?title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,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  true)  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Union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Shakespeare)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,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	</a:t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Marlowe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)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FILTER 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(?price &lt; 15)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85615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404245"/>
            <a:ext cx="8229600" cy="1545035"/>
          </a:xfrm>
        </p:spPr>
        <p:txBody>
          <a:bodyPr/>
          <a:lstStyle/>
          <a:p>
            <a:pPr marL="457200" indent="-457200">
              <a:buFont typeface="+mj-ea"/>
              <a:buAutoNum type="circleNumDbPlain" startAt="5"/>
            </a:pPr>
            <a:r>
              <a:rPr lang="en-US" sz="2000" dirty="0" smtClean="0">
                <a:solidFill>
                  <a:srgbClr val="000000"/>
                </a:solidFill>
              </a:rPr>
              <a:t>Apply </a:t>
            </a:r>
            <a:r>
              <a:rPr lang="en-US" sz="2000" dirty="0" smtClean="0">
                <a:solidFill>
                  <a:srgbClr val="0000FF"/>
                </a:solidFill>
              </a:rPr>
              <a:t>Join</a:t>
            </a:r>
            <a:r>
              <a:rPr lang="en-US" sz="2000" dirty="0">
                <a:solidFill>
                  <a:srgbClr val="0000FF"/>
                </a:solidFill>
              </a:rPr>
              <a:t>(</a:t>
            </a:r>
            <a:r>
              <a:rPr lang="en-US" sz="2000" dirty="0" smtClean="0">
                <a:solidFill>
                  <a:srgbClr val="0000FF"/>
                </a:solidFill>
              </a:rPr>
              <a:t>·,·</a:t>
            </a:r>
            <a:r>
              <a:rPr lang="en-US" sz="2000" dirty="0">
                <a:solidFill>
                  <a:srgbClr val="0000FF"/>
                </a:solidFill>
              </a:rPr>
              <a:t>) </a:t>
            </a:r>
            <a:r>
              <a:rPr lang="en-US" sz="2000" dirty="0" smtClean="0">
                <a:solidFill>
                  <a:srgbClr val="000000"/>
                </a:solidFill>
              </a:rPr>
              <a:t>operator to join non</a:t>
            </a:r>
            <a:r>
              <a:rPr lang="en-US" sz="2000" dirty="0">
                <a:solidFill>
                  <a:srgbClr val="000000"/>
                </a:solidFill>
              </a:rPr>
              <a:t>-</a:t>
            </a:r>
            <a:r>
              <a:rPr lang="en-US" sz="2000" dirty="0" smtClean="0">
                <a:solidFill>
                  <a:srgbClr val="000000"/>
                </a:solidFill>
              </a:rPr>
              <a:t>filter elements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76998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{</a:t>
            </a:r>
            <a:r>
              <a:rPr lang="en-US" sz="2000" dirty="0" err="1">
                <a:solidFill>
                  <a:schemeClr val="tx1"/>
                </a:solidFill>
                <a:cs typeface="Courier"/>
              </a:rPr>
              <a:t>LeftJoin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/price&gt; ?price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),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	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/title&gt; ?title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,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  true)  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Union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Shakespeare), 	</a:t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   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Marlowe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))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FILTER 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(?price &lt; 15)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15613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307776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{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Join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(</a:t>
            </a:r>
            <a:br>
              <a:rPr lang="en-US" sz="2000" dirty="0" smtClean="0">
                <a:solidFill>
                  <a:srgbClr val="0000FF"/>
                </a:solidFill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LeftJoin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/price&gt; ?price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),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	 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/title&gt; ?title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,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    true) 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,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Union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Shakespeare), 	</a:t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Marlowe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))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)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FILTER 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(?price &lt; 15)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28615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Output </a:t>
            </a:r>
            <a:r>
              <a:rPr lang="en-US" dirty="0" smtClean="0">
                <a:latin typeface="Arial" charset="0"/>
                <a:ea typeface="ＭＳ Ｐゴシック" charset="0"/>
              </a:rPr>
              <a:t>Formats</a:t>
            </a: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SPARQL </a:t>
            </a:r>
            <a:r>
              <a:rPr lang="en-US" dirty="0" smtClean="0">
                <a:latin typeface="Arial" charset="0"/>
                <a:ea typeface="ＭＳ Ｐゴシック" charset="0"/>
              </a:rPr>
              <a:t>Semantics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Transformation of Queries into Algebra </a:t>
            </a:r>
            <a:r>
              <a:rPr lang="en-US" dirty="0" smtClean="0">
                <a:latin typeface="Arial" charset="0"/>
                <a:ea typeface="ＭＳ Ｐゴシック" charset="0"/>
              </a:rPr>
              <a:t>Expressions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 smtClean="0">
                <a:latin typeface="Arial" charset="0"/>
                <a:ea typeface="ＭＳ Ｐゴシック" charset="0"/>
              </a:rPr>
              <a:t>Evaluation </a:t>
            </a:r>
            <a:r>
              <a:rPr lang="en-US" dirty="0">
                <a:latin typeface="Arial" charset="0"/>
                <a:ea typeface="ＭＳ Ｐゴシック" charset="0"/>
              </a:rPr>
              <a:t>of the SPARQL Algebra</a:t>
            </a:r>
          </a:p>
        </p:txBody>
      </p:sp>
    </p:spTree>
    <p:extLst>
      <p:ext uri="{BB962C8B-B14F-4D97-AF65-F5344CB8AC3E}">
        <p14:creationId xmlns:p14="http://schemas.microsoft.com/office/powerpoint/2010/main" val="1802554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307776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{</a:t>
            </a:r>
            <a:r>
              <a:rPr lang="en-US" sz="2000" dirty="0">
                <a:solidFill>
                  <a:schemeClr val="tx1"/>
                </a:solidFill>
                <a:cs typeface="Courier"/>
              </a:rPr>
              <a:t>Join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(</a:t>
            </a:r>
            <a:br>
              <a:rPr lang="en-US" sz="2000" dirty="0" smtClean="0">
                <a:solidFill>
                  <a:schemeClr val="tx1"/>
                </a:solidFill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LeftJoin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/price&gt; ?price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),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	 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/title&gt; ?title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,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    true) ,  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Union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Shakespeare), 	</a:t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    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Marlowe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)))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FILTER 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(?price &lt; 15)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11560" y="4797152"/>
            <a:ext cx="8229600" cy="1545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 marL="457200" indent="-457200">
              <a:buFont typeface="+mj-ea"/>
              <a:buAutoNum type="circleNumDbPlain" startAt="6"/>
            </a:pPr>
            <a:r>
              <a:rPr lang="en-US" sz="2000" dirty="0" smtClean="0">
                <a:solidFill>
                  <a:srgbClr val="000000"/>
                </a:solidFill>
              </a:rPr>
              <a:t>Translate a group with filters with the </a:t>
            </a:r>
            <a:r>
              <a:rPr lang="en-US" sz="2000" dirty="0" smtClean="0">
                <a:solidFill>
                  <a:srgbClr val="0000FF"/>
                </a:solidFill>
              </a:rPr>
              <a:t>Filter(·,·</a:t>
            </a:r>
            <a:r>
              <a:rPr lang="en-US" sz="2000" dirty="0">
                <a:solidFill>
                  <a:srgbClr val="0000FF"/>
                </a:solidFill>
              </a:rPr>
              <a:t>)</a:t>
            </a:r>
            <a:r>
              <a:rPr lang="en-US" sz="2000" dirty="0" smtClean="0">
                <a:solidFill>
                  <a:srgbClr val="000000"/>
                </a:solidFill>
              </a:rPr>
              <a:t> operator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087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764285"/>
            <a:ext cx="8229600" cy="1545035"/>
          </a:xfrm>
        </p:spPr>
        <p:txBody>
          <a:bodyPr/>
          <a:lstStyle/>
          <a:p>
            <a:pPr marL="457200" indent="-457200">
              <a:buFont typeface="+mj-ea"/>
              <a:buAutoNum type="circleNumDbPlain" startAt="6"/>
            </a:pPr>
            <a:r>
              <a:rPr lang="en-US" sz="2000" dirty="0" smtClean="0">
                <a:solidFill>
                  <a:srgbClr val="000000"/>
                </a:solidFill>
              </a:rPr>
              <a:t>Translate a group with filters with the </a:t>
            </a:r>
            <a:r>
              <a:rPr lang="en-US" sz="2000" dirty="0" smtClean="0">
                <a:solidFill>
                  <a:srgbClr val="0000FF"/>
                </a:solidFill>
              </a:rPr>
              <a:t>Filter</a:t>
            </a:r>
            <a:r>
              <a:rPr lang="en-US" sz="2000" dirty="0">
                <a:solidFill>
                  <a:srgbClr val="0000FF"/>
                </a:solidFill>
              </a:rPr>
              <a:t>(·</a:t>
            </a:r>
            <a:r>
              <a:rPr lang="en-US" sz="2000" dirty="0" smtClean="0">
                <a:solidFill>
                  <a:srgbClr val="0000FF"/>
                </a:solidFill>
              </a:rPr>
              <a:t>,·</a:t>
            </a:r>
            <a:r>
              <a:rPr lang="en-US" sz="2000" dirty="0">
                <a:solidFill>
                  <a:srgbClr val="0000FF"/>
                </a:solidFill>
              </a:rPr>
              <a:t>)</a:t>
            </a:r>
            <a:r>
              <a:rPr lang="en-US" sz="2000" dirty="0" smtClean="0">
                <a:solidFill>
                  <a:srgbClr val="000000"/>
                </a:solidFill>
              </a:rPr>
              <a:t> operator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83154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cs typeface="Courier"/>
              </a:rPr>
              <a:t>Filter(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?price &lt;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15 </a:t>
            </a:r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,</a:t>
            </a:r>
          </a:p>
          <a:p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Join(</a:t>
            </a:r>
            <a:br>
              <a:rPr lang="en-US" sz="2000" dirty="0" smtClean="0">
                <a:solidFill>
                  <a:schemeClr val="tx1"/>
                </a:solidFill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LeftJoin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/price&gt; ?price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),</a:t>
            </a:r>
            <a:endParaRPr lang="en-US" sz="2000" dirty="0">
              <a:solidFill>
                <a:schemeClr val="tx1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   	   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/title&gt; ?title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,</a:t>
            </a:r>
          </a:p>
          <a:p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        true) ,   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  </a:t>
            </a:r>
            <a:r>
              <a:rPr lang="en-US" sz="2000" dirty="0" smtClean="0">
                <a:solidFill>
                  <a:schemeClr val="tx1"/>
                </a:solidFill>
                <a:cs typeface="Courier"/>
              </a:rPr>
              <a:t>Union</a:t>
            </a:r>
            <a:r>
              <a:rPr lang="en-US" sz="2000" dirty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Shakespeare), 	</a:t>
            </a:r>
            <a:b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solidFill>
                  <a:schemeClr val="tx1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chemeClr val="tx1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chemeClr val="tx1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chemeClr val="tx1"/>
                </a:solidFill>
                <a:latin typeface="Courier"/>
                <a:cs typeface="Courier"/>
              </a:rPr>
              <a:t>Marlowe</a:t>
            </a:r>
            <a:r>
              <a:rPr lang="en-US" sz="2000" dirty="0" smtClean="0">
                <a:solidFill>
                  <a:schemeClr val="tx1"/>
                </a:solidFill>
                <a:latin typeface="Courier"/>
                <a:cs typeface="Courier"/>
              </a:rPr>
              <a:t>)))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)</a:t>
            </a:r>
            <a:endParaRPr lang="en-US" sz="2000" dirty="0">
              <a:solidFill>
                <a:srgbClr val="0000FF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031947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into SPARQL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4764285"/>
            <a:ext cx="8229600" cy="154503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Online translation tool: </a:t>
            </a:r>
            <a:r>
              <a:rPr lang="en-US" sz="2000" dirty="0" smtClean="0">
                <a:solidFill>
                  <a:srgbClr val="000000"/>
                </a:solidFill>
              </a:rPr>
              <a:t/>
            </a:r>
            <a:br>
              <a:rPr lang="en-US" sz="2000" dirty="0" smtClean="0">
                <a:solidFill>
                  <a:srgbClr val="000000"/>
                </a:solidFill>
              </a:rPr>
            </a:b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hlinkClick r:id="rId2"/>
              </a:rPr>
              <a:t>http</a:t>
            </a:r>
            <a:r>
              <a:rPr lang="en-US" sz="2000" dirty="0">
                <a:solidFill>
                  <a:srgbClr val="000000"/>
                </a:solidFill>
                <a:hlinkClick r:id="rId2"/>
              </a:rPr>
              <a:t>://sparql.org/query</a:t>
            </a:r>
            <a:r>
              <a:rPr lang="en-US" sz="2000" dirty="0" smtClean="0">
                <a:solidFill>
                  <a:srgbClr val="000000"/>
                </a:solidFill>
                <a:hlinkClick r:id="rId2"/>
              </a:rPr>
              <a:t>-validator.html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283154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cs typeface="Courier"/>
              </a:rPr>
              <a:t>Filter(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?price &lt;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15 ,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cs typeface="Courier"/>
              </a:rPr>
              <a:t>Join(</a:t>
            </a:r>
            <a:br>
              <a:rPr lang="en-US" sz="2000" dirty="0" smtClean="0">
                <a:solidFill>
                  <a:srgbClr val="000000"/>
                </a:solidFill>
                <a:cs typeface="Courier"/>
              </a:rPr>
            </a:b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000" dirty="0" err="1" smtClean="0">
                <a:solidFill>
                  <a:srgbClr val="000000"/>
                </a:solidFill>
                <a:cs typeface="Courier"/>
              </a:rPr>
              <a:t>LeftJoin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/price&gt; ?price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),</a:t>
            </a:r>
            <a:endParaRPr lang="en-US" sz="2000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	     </a:t>
            </a:r>
            <a:r>
              <a:rPr lang="en-US" sz="2000" dirty="0" err="1" smtClean="0">
                <a:solidFill>
                  <a:srgbClr val="000000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/title&gt; ?title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)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cs typeface="Courier"/>
              </a:rPr>
              <a:t>        true) ,  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/>
            </a:r>
            <a:b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000" dirty="0" smtClean="0">
                <a:solidFill>
                  <a:srgbClr val="000000"/>
                </a:solidFill>
                <a:cs typeface="Courier"/>
              </a:rPr>
              <a:t>Union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Shakespeare), 	</a:t>
            </a:r>
            <a:b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</a:b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solidFill>
                  <a:srgbClr val="000000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?book &lt;http://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ex.org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/author&gt;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		http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://ex.org/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Marlowe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))))</a:t>
            </a:r>
            <a:endParaRPr lang="en-US" sz="20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547180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Output </a:t>
            </a:r>
            <a:r>
              <a:rPr lang="en-US" dirty="0" smtClean="0">
                <a:latin typeface="Arial" charset="0"/>
                <a:ea typeface="ＭＳ Ｐゴシック" charset="0"/>
              </a:rPr>
              <a:t>Formats</a:t>
            </a: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SPARQL </a:t>
            </a:r>
            <a:r>
              <a:rPr lang="en-US" dirty="0" smtClean="0">
                <a:latin typeface="Arial" charset="0"/>
                <a:ea typeface="ＭＳ Ｐゴシック" charset="0"/>
              </a:rPr>
              <a:t>Semantics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Transformation of Queries into Algebra </a:t>
            </a:r>
            <a:r>
              <a:rPr lang="en-US" dirty="0" smtClean="0">
                <a:latin typeface="Arial" charset="0"/>
                <a:ea typeface="ＭＳ Ｐゴシック" charset="0"/>
              </a:rPr>
              <a:t>Expressions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Evaluation </a:t>
            </a:r>
            <a:r>
              <a:rPr lang="en-US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of the SPARQL Algebra</a:t>
            </a:r>
          </a:p>
        </p:txBody>
      </p:sp>
    </p:spTree>
    <p:extLst>
      <p:ext uri="{BB962C8B-B14F-4D97-AF65-F5344CB8AC3E}">
        <p14:creationId xmlns:p14="http://schemas.microsoft.com/office/powerpoint/2010/main" val="1725420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Semantics of the SPARQL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Algebra </a:t>
            </a:r>
            <a:r>
              <a:rPr lang="en-US" sz="3200" dirty="0"/>
              <a:t>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25591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Now we have an algebra </a:t>
            </a:r>
            <a:r>
              <a:rPr lang="en-US" sz="2000" dirty="0" smtClean="0"/>
              <a:t>expression, </a:t>
            </a:r>
            <a:br>
              <a:rPr lang="en-US" sz="2000" dirty="0" smtClean="0"/>
            </a:br>
            <a:r>
              <a:rPr lang="en-US" sz="2000" dirty="0" smtClean="0"/>
              <a:t>	but </a:t>
            </a:r>
            <a:r>
              <a:rPr lang="en-US" sz="2000" dirty="0"/>
              <a:t>what do the algebra operations mean</a:t>
            </a:r>
            <a:r>
              <a:rPr lang="en-US" sz="2000" dirty="0" smtClean="0"/>
              <a:t>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Only </a:t>
            </a:r>
            <a:r>
              <a:rPr lang="en-US" sz="2000" dirty="0" err="1"/>
              <a:t>Bgp</a:t>
            </a:r>
            <a:r>
              <a:rPr lang="en-US" sz="2000" dirty="0"/>
              <a:t>(·) matches or evaluates </a:t>
            </a:r>
            <a:r>
              <a:rPr lang="en-US" sz="2000" dirty="0" smtClean="0"/>
              <a:t>graph fragments …</a:t>
            </a:r>
            <a:endParaRPr lang="en-US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334110"/>
              </p:ext>
            </p:extLst>
          </p:nvPr>
        </p:nvGraphicFramePr>
        <p:xfrm>
          <a:off x="611560" y="2204864"/>
          <a:ext cx="7776864" cy="3676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4824536"/>
              </a:tblGrid>
              <a:tr h="64784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Algebra Operator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+mn-lt"/>
                        </a:rPr>
                        <a:t>Intuitive</a:t>
                      </a:r>
                      <a:r>
                        <a:rPr lang="en-US" baseline="0" dirty="0" smtClean="0">
                          <a:latin typeface="+mn-lt"/>
                        </a:rPr>
                        <a:t> Semantics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4655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Bgp</a:t>
                      </a: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(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P</a:t>
                      </a: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 smtClean="0"/>
                        <a:t>match/evaluate pattern </a:t>
                      </a:r>
                      <a:r>
                        <a:rPr lang="en-US" sz="2000" i="1" dirty="0" smtClean="0"/>
                        <a:t>P</a:t>
                      </a:r>
                      <a:endParaRPr lang="en-US" sz="2000" i="1" dirty="0"/>
                    </a:p>
                  </a:txBody>
                  <a:tcPr anchor="b"/>
                </a:tc>
              </a:tr>
              <a:tr h="4655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Join(</a:t>
                      </a:r>
                      <a:r>
                        <a:rPr kumimoji="0" lang="fi-FI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fi-FI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1</a:t>
                      </a: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, </a:t>
                      </a:r>
                      <a:r>
                        <a:rPr kumimoji="0" lang="fi-FI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fi-FI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2</a:t>
                      </a: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)</a:t>
                      </a:r>
                      <a:endParaRPr kumimoji="0" lang="en-US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ＭＳ Ｐゴシック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conjunctive join of solutions 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en-US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1</a:t>
                      </a: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 and 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en-US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2</a:t>
                      </a:r>
                      <a:endParaRPr kumimoji="0" lang="en-US" sz="2000" b="0" i="0" u="none" strike="noStrike" kern="0" cap="none" spc="0" normalizeH="0" baseline="-2500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ＭＳ Ｐゴシック" charset="0"/>
                      </a:endParaRPr>
                    </a:p>
                  </a:txBody>
                  <a:tcPr anchor="b"/>
                </a:tc>
              </a:tr>
              <a:tr h="4655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Union(</a:t>
                      </a:r>
                      <a:r>
                        <a:rPr kumimoji="0" lang="fi-FI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fi-FI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1</a:t>
                      </a: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, </a:t>
                      </a:r>
                      <a:r>
                        <a:rPr kumimoji="0" lang="fi-FI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fi-FI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2</a:t>
                      </a: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union of solutions 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en-US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1</a:t>
                      </a: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 with 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en-US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2</a:t>
                      </a:r>
                      <a:endParaRPr kumimoji="0" lang="en-US" sz="2000" b="0" i="0" u="none" strike="noStrike" kern="0" cap="none" spc="0" normalizeH="0" baseline="-2500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ＭＳ Ｐゴシック" charset="0"/>
                      </a:endParaRPr>
                    </a:p>
                  </a:txBody>
                  <a:tcPr anchor="b"/>
                </a:tc>
              </a:tr>
              <a:tr h="62494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LeftJoin(</a:t>
                      </a:r>
                      <a:r>
                        <a:rPr kumimoji="0" lang="fi-FI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fi-FI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1</a:t>
                      </a: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, </a:t>
                      </a:r>
                      <a:r>
                        <a:rPr kumimoji="0" lang="fi-FI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fi-FI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2</a:t>
                      </a: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, </a:t>
                      </a:r>
                      <a:r>
                        <a:rPr kumimoji="0" lang="fi-FI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F</a:t>
                      </a: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optional join of 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en-US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1</a:t>
                      </a: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 with 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en-US" sz="2000" b="0" i="0" u="none" strike="noStrike" kern="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2</a:t>
                      </a: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 with filter constraint 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F</a:t>
                      </a: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 (true if no filter given)</a:t>
                      </a:r>
                      <a:endParaRPr kumimoji="0" lang="en-US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ＭＳ Ｐゴシック" charset="0"/>
                      </a:endParaRPr>
                    </a:p>
                  </a:txBody>
                  <a:tcPr/>
                </a:tc>
              </a:tr>
              <a:tr h="4655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fi-FI" sz="20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Filter(</a:t>
                      </a:r>
                      <a:r>
                        <a:rPr kumimoji="0" lang="fi-FI" sz="2000" b="0" i="1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F</a:t>
                      </a: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, </a:t>
                      </a:r>
                      <a:r>
                        <a:rPr kumimoji="0" lang="fi-FI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fi-FI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)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filter solutions 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M</a:t>
                      </a: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 with constraint </a:t>
                      </a:r>
                      <a:r>
                        <a:rPr kumimoji="0" lang="en-US" sz="20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F</a:t>
                      </a:r>
                      <a:endParaRPr kumimoji="0" lang="en-US" sz="2000" b="0" i="1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ＭＳ Ｐゴシック" charset="0"/>
                      </a:endParaRPr>
                    </a:p>
                  </a:txBody>
                  <a:tcPr anchor="b"/>
                </a:tc>
              </a:tr>
              <a:tr h="465523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fi-FI" sz="2000" i="1" dirty="0" smtClean="0">
                          <a:solidFill>
                            <a:prstClr val="black"/>
                          </a:solidFill>
                        </a:rPr>
                        <a:t>Z</a:t>
                      </a:r>
                      <a:endParaRPr lang="fi-FI" sz="2000" i="1" dirty="0">
                        <a:solidFill>
                          <a:prstClr val="black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ＭＳ Ｐゴシック" charset="0"/>
                        </a:rPr>
                        <a:t>empty pattern (identity for join)</a:t>
                      </a:r>
                      <a:endParaRPr kumimoji="0" lang="en-US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ＭＳ Ｐゴシック" charset="0"/>
                      </a:endParaRPr>
                    </a:p>
                  </a:txBody>
                  <a:tcPr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65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Semantics of the SPARQL </a:t>
            </a:r>
            <a:br>
              <a:rPr lang="en-US" sz="3200" dirty="0"/>
            </a:br>
            <a:r>
              <a:rPr lang="en-US" sz="3200" dirty="0"/>
              <a:t>Algebra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smtClean="0"/>
              <a:t>How </a:t>
            </a:r>
            <a:r>
              <a:rPr lang="en-US" sz="2200" dirty="0"/>
              <a:t>can we define that more formally?</a:t>
            </a:r>
          </a:p>
          <a:p>
            <a:pPr marL="0" indent="0">
              <a:buNone/>
            </a:pP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>
                <a:solidFill>
                  <a:srgbClr val="3366FF"/>
                </a:solidFill>
              </a:rPr>
              <a:t>Output</a:t>
            </a:r>
            <a:r>
              <a:rPr lang="en-US" sz="2200" dirty="0">
                <a:solidFill>
                  <a:srgbClr val="3366FF"/>
                </a:solidFill>
              </a:rPr>
              <a:t>:</a:t>
            </a:r>
          </a:p>
          <a:p>
            <a:r>
              <a:rPr lang="en-US" sz="2200" dirty="0"/>
              <a:t>“solution set” (formatting irrelevant)</a:t>
            </a:r>
          </a:p>
          <a:p>
            <a:pPr marL="0" indent="0">
              <a:buNone/>
            </a:pP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>
                <a:solidFill>
                  <a:srgbClr val="3366FF"/>
                </a:solidFill>
              </a:rPr>
              <a:t>Input</a:t>
            </a:r>
            <a:r>
              <a:rPr lang="en-US" sz="2200" dirty="0">
                <a:solidFill>
                  <a:srgbClr val="3366FF"/>
                </a:solidFill>
              </a:rPr>
              <a:t>:</a:t>
            </a:r>
          </a:p>
          <a:p>
            <a:r>
              <a:rPr lang="en-US" sz="2200" dirty="0"/>
              <a:t>Queried (active) graph</a:t>
            </a:r>
          </a:p>
          <a:p>
            <a:r>
              <a:rPr lang="en-US" sz="2200" dirty="0"/>
              <a:t>Partial results from previous evaluation steps</a:t>
            </a:r>
          </a:p>
          <a:p>
            <a:r>
              <a:rPr lang="en-US" sz="2200" dirty="0"/>
              <a:t>Different parameters according to the operation</a:t>
            </a:r>
          </a:p>
          <a:p>
            <a:pPr marL="0" indent="0">
              <a:buNone/>
            </a:pP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>
                <a:sym typeface="Wingdings"/>
              </a:rPr>
              <a:t> </a:t>
            </a:r>
            <a:r>
              <a:rPr lang="en-US" sz="2200" dirty="0" smtClean="0"/>
              <a:t>How </a:t>
            </a:r>
            <a:r>
              <a:rPr lang="en-US" sz="2200" dirty="0"/>
              <a:t>can we formally describe the “results”?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4255908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SPARQL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Intuition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Results are as for relational queries: </a:t>
            </a:r>
            <a:br>
              <a:rPr lang="en-US" dirty="0" smtClean="0"/>
            </a:br>
            <a:r>
              <a:rPr lang="en-US" dirty="0" smtClean="0"/>
              <a:t>tables </a:t>
            </a:r>
            <a:r>
              <a:rPr lang="en-US" dirty="0"/>
              <a:t>of variable assignments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Result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smtClean="0"/>
              <a:t>	List </a:t>
            </a:r>
            <a:r>
              <a:rPr lang="en-US" dirty="0"/>
              <a:t>of solutions (solution sequence)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	 </a:t>
            </a:r>
            <a:r>
              <a:rPr lang="en-US" dirty="0" smtClean="0"/>
              <a:t>each </a:t>
            </a:r>
            <a:r>
              <a:rPr lang="en-US" dirty="0"/>
              <a:t>solution corresponds to one table row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544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SPARQL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79296" cy="47847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Formally: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solution is a </a:t>
            </a:r>
            <a:r>
              <a:rPr lang="en-US" dirty="0" smtClean="0">
                <a:solidFill>
                  <a:srgbClr val="3366FF"/>
                </a:solidFill>
              </a:rPr>
              <a:t>partial function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/>
              <a:t>(also called “mapping”) with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Domain</a:t>
            </a:r>
            <a:r>
              <a:rPr lang="en-US" dirty="0" smtClean="0"/>
              <a:t>: relevant variables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Range</a:t>
            </a:r>
            <a:r>
              <a:rPr lang="en-US" dirty="0" smtClean="0"/>
              <a:t>: </a:t>
            </a:r>
            <a:r>
              <a:rPr lang="en-US" dirty="0"/>
              <a:t>IRIs ∪ </a:t>
            </a:r>
            <a:r>
              <a:rPr lang="en-US" dirty="0" smtClean="0"/>
              <a:t>blank nodes ∪ RDF literals</a:t>
            </a:r>
          </a:p>
          <a:p>
            <a:endParaRPr lang="en-US" dirty="0"/>
          </a:p>
          <a:p>
            <a:pPr>
              <a:buFont typeface="Wingdings" charset="0"/>
              <a:buChar char="è"/>
            </a:pPr>
            <a:r>
              <a:rPr lang="en-US" dirty="0" smtClean="0"/>
              <a:t>Unbound </a:t>
            </a:r>
            <a:r>
              <a:rPr lang="en-US" dirty="0"/>
              <a:t>variables are those </a:t>
            </a:r>
            <a:r>
              <a:rPr lang="en-US" dirty="0" smtClean="0"/>
              <a:t>that </a:t>
            </a:r>
            <a:r>
              <a:rPr lang="en-US" dirty="0"/>
              <a:t>have no assigned </a:t>
            </a:r>
            <a:r>
              <a:rPr lang="en-US" dirty="0" smtClean="0"/>
              <a:t>value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(</a:t>
            </a:r>
            <a:r>
              <a:rPr lang="en-US" dirty="0"/>
              <a:t>partial function</a:t>
            </a:r>
            <a:r>
              <a:rPr lang="en-US" dirty="0" smtClean="0"/>
              <a:t>)</a:t>
            </a:r>
          </a:p>
          <a:p>
            <a:pPr>
              <a:buFont typeface="Wingdings" charset="0"/>
              <a:buChar char="è"/>
            </a:pPr>
            <a:r>
              <a:rPr lang="en-US" dirty="0" smtClean="0"/>
              <a:t>Mappings are denoted by the </a:t>
            </a:r>
            <a:r>
              <a:rPr lang="en-US" dirty="0" err="1" smtClean="0"/>
              <a:t>greek</a:t>
            </a:r>
            <a:r>
              <a:rPr lang="en-US" dirty="0" smtClean="0"/>
              <a:t> letter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endParaRPr lang="en-US" i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395536" y="2204864"/>
            <a:ext cx="8352928" cy="1512168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918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Basic Graph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Definition (Solution of a BGP)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Let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/>
              <a:t> be a basic graph pattern.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partial </a:t>
            </a:r>
            <a:r>
              <a:rPr lang="en-US" dirty="0" smtClean="0"/>
              <a:t>function/mapping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dirty="0"/>
              <a:t> is a </a:t>
            </a:r>
            <a:r>
              <a:rPr lang="en-US" dirty="0">
                <a:solidFill>
                  <a:srgbClr val="FF5050"/>
                </a:solidFill>
              </a:rPr>
              <a:t>solution</a:t>
            </a:r>
            <a:r>
              <a:rPr lang="en-US" dirty="0"/>
              <a:t> for </a:t>
            </a:r>
            <a:r>
              <a:rPr lang="en-US" dirty="0" err="1">
                <a:solidFill>
                  <a:srgbClr val="0000FF"/>
                </a:solidFill>
              </a:rPr>
              <a:t>Bgp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 smtClean="0"/>
              <a:t>) </a:t>
            </a:r>
            <a:br>
              <a:rPr lang="en-US" dirty="0" smtClean="0"/>
            </a:br>
            <a:r>
              <a:rPr lang="en-US" dirty="0" smtClean="0"/>
              <a:t>over </a:t>
            </a:r>
            <a:r>
              <a:rPr lang="en-US" dirty="0"/>
              <a:t>the queried (active) graph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 smtClean="0"/>
              <a:t> </a:t>
            </a:r>
            <a:r>
              <a:rPr lang="en-US" dirty="0"/>
              <a:t>if: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the </a:t>
            </a:r>
            <a:r>
              <a:rPr lang="en-US" dirty="0"/>
              <a:t>domain of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dirty="0"/>
              <a:t> is exactly the set of variables in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 smtClean="0"/>
              <a:t>,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there </a:t>
            </a:r>
            <a:r>
              <a:rPr lang="en-US" dirty="0"/>
              <a:t>exists an assignment </a:t>
            </a:r>
            <a:r>
              <a:rPr lang="en-US" dirty="0" err="1">
                <a:solidFill>
                  <a:srgbClr val="0000FF"/>
                </a:solidFill>
              </a:rPr>
              <a:t>σ</a:t>
            </a:r>
            <a:r>
              <a:rPr lang="en-US" dirty="0"/>
              <a:t> from blank nodes in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IRIs, blank nodes</a:t>
            </a:r>
            <a:r>
              <a:rPr lang="en-US" dirty="0" smtClean="0"/>
              <a:t>, or </a:t>
            </a:r>
            <a:r>
              <a:rPr lang="en-US" dirty="0"/>
              <a:t>RDF literals such </a:t>
            </a:r>
            <a:r>
              <a:rPr lang="en-US" dirty="0" smtClean="0"/>
              <a:t>that: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the </a:t>
            </a:r>
            <a:r>
              <a:rPr lang="en-US" dirty="0"/>
              <a:t>RDF graph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 err="1">
                <a:solidFill>
                  <a:srgbClr val="0000FF"/>
                </a:solidFill>
              </a:rPr>
              <a:t>σ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is a </a:t>
            </a:r>
            <a:r>
              <a:rPr lang="en-US" dirty="0" err="1"/>
              <a:t>subgraph</a:t>
            </a:r>
            <a:r>
              <a:rPr lang="en-US" dirty="0"/>
              <a:t> of </a:t>
            </a:r>
            <a:r>
              <a:rPr lang="en-US" i="1" dirty="0"/>
              <a:t>G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179512" y="1988840"/>
            <a:ext cx="8784976" cy="3816424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160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Remarks on the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If there were only variables, we would only talk about </a:t>
            </a:r>
            <a:r>
              <a:rPr lang="en-US" sz="2200" i="1" dirty="0" smtClean="0">
                <a:solidFill>
                  <a:srgbClr val="0000FF"/>
                </a:solidFill>
              </a:rPr>
              <a:t>μ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Since also the blank nodes need to be interpreted, </a:t>
            </a:r>
            <a:br>
              <a:rPr lang="en-US" sz="2200" dirty="0" smtClean="0"/>
            </a:br>
            <a:r>
              <a:rPr lang="en-US" sz="2200" dirty="0" smtClean="0"/>
              <a:t>there is also </a:t>
            </a:r>
            <a:r>
              <a:rPr lang="en-US" sz="2000" i="1" dirty="0" err="1" smtClean="0">
                <a:solidFill>
                  <a:srgbClr val="0000FF"/>
                </a:solidFill>
              </a:rPr>
              <a:t>σ</a:t>
            </a:r>
            <a:r>
              <a:rPr lang="en-US" sz="2200" dirty="0" smtClean="0"/>
              <a:t>.</a:t>
            </a:r>
          </a:p>
          <a:p>
            <a:r>
              <a:rPr lang="en-US" sz="2200" dirty="0" smtClean="0"/>
              <a:t>It is first </a:t>
            </a:r>
            <a:r>
              <a:rPr lang="en-US" sz="2000" i="1" dirty="0" err="1" smtClean="0">
                <a:solidFill>
                  <a:srgbClr val="0000FF"/>
                </a:solidFill>
              </a:rPr>
              <a:t>σ</a:t>
            </a:r>
            <a:r>
              <a:rPr lang="en-US" sz="2000" i="1" dirty="0" smtClean="0">
                <a:solidFill>
                  <a:srgbClr val="0000FF"/>
                </a:solidFill>
              </a:rPr>
              <a:t> </a:t>
            </a:r>
            <a:r>
              <a:rPr lang="en-US" sz="2200" dirty="0" smtClean="0"/>
              <a:t>and then </a:t>
            </a:r>
            <a:r>
              <a:rPr lang="en-US" sz="2200" i="1" dirty="0">
                <a:solidFill>
                  <a:srgbClr val="0000FF"/>
                </a:solidFill>
              </a:rPr>
              <a:t>μ</a:t>
            </a:r>
            <a:r>
              <a:rPr lang="en-US" sz="2200" dirty="0" smtClean="0"/>
              <a:t> because we want</a:t>
            </a:r>
          </a:p>
          <a:p>
            <a:pPr lvl="1"/>
            <a:r>
              <a:rPr lang="en-US" sz="2000" dirty="0"/>
              <a:t>that </a:t>
            </a:r>
            <a:r>
              <a:rPr lang="en-US" sz="2000" i="1" dirty="0" err="1" smtClean="0">
                <a:solidFill>
                  <a:srgbClr val="0000FF"/>
                </a:solidFill>
              </a:rPr>
              <a:t>σ</a:t>
            </a:r>
            <a:r>
              <a:rPr lang="en-US" sz="2200" dirty="0" smtClean="0"/>
              <a:t> only binds blank nodes in </a:t>
            </a:r>
            <a:r>
              <a:rPr lang="en-US" sz="2200" i="1" dirty="0" smtClean="0">
                <a:solidFill>
                  <a:srgbClr val="0000FF"/>
                </a:solidFill>
              </a:rPr>
              <a:t>P</a:t>
            </a:r>
            <a:r>
              <a:rPr lang="en-US" sz="2200" dirty="0" smtClean="0"/>
              <a:t>, </a:t>
            </a:r>
            <a:endParaRPr lang="en-US" sz="2200" dirty="0"/>
          </a:p>
          <a:p>
            <a:pPr lvl="1"/>
            <a:r>
              <a:rPr lang="en-US" sz="2200" dirty="0" smtClean="0"/>
              <a:t>not the blank nodes introduced by </a:t>
            </a:r>
            <a:r>
              <a:rPr lang="en-US" sz="2200" i="1" dirty="0">
                <a:solidFill>
                  <a:srgbClr val="0000FF"/>
                </a:solidFill>
              </a:rPr>
              <a:t>μ</a:t>
            </a:r>
            <a:r>
              <a:rPr lang="en-US" sz="2200" dirty="0" smtClean="0"/>
              <a:t>.</a:t>
            </a:r>
          </a:p>
          <a:p>
            <a:r>
              <a:rPr lang="en-US" sz="2200" dirty="0"/>
              <a:t>The result of evaluating </a:t>
            </a:r>
            <a:r>
              <a:rPr lang="en-US" sz="2200" dirty="0" err="1">
                <a:solidFill>
                  <a:srgbClr val="0000FF"/>
                </a:solidFill>
              </a:rPr>
              <a:t>Bgp</a:t>
            </a:r>
            <a:r>
              <a:rPr lang="en-US" sz="2200" dirty="0">
                <a:solidFill>
                  <a:srgbClr val="0000FF"/>
                </a:solidFill>
              </a:rPr>
              <a:t>(</a:t>
            </a:r>
            <a:r>
              <a:rPr lang="en-US" sz="2200" i="1" dirty="0">
                <a:solidFill>
                  <a:srgbClr val="0000FF"/>
                </a:solidFill>
              </a:rPr>
              <a:t>P</a:t>
            </a:r>
            <a:r>
              <a:rPr lang="en-US" sz="2200" dirty="0">
                <a:solidFill>
                  <a:srgbClr val="0000FF"/>
                </a:solidFill>
              </a:rPr>
              <a:t>)</a:t>
            </a:r>
            <a:r>
              <a:rPr lang="en-US" sz="2200" dirty="0"/>
              <a:t> over </a:t>
            </a:r>
            <a:r>
              <a:rPr lang="en-US" sz="2200" i="1" dirty="0">
                <a:solidFill>
                  <a:srgbClr val="0000FF"/>
                </a:solidFill>
              </a:rPr>
              <a:t>G</a:t>
            </a:r>
            <a:r>
              <a:rPr lang="en-US" sz="2200" dirty="0"/>
              <a:t> is written </a:t>
            </a:r>
            <a:endParaRPr lang="en-US" sz="2200" dirty="0" smtClean="0"/>
          </a:p>
          <a:p>
            <a:endParaRPr lang="en-US" sz="800" dirty="0"/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/>
              <a:t>	</a:t>
            </a:r>
            <a:r>
              <a:rPr lang="en-US" sz="2200" dirty="0">
                <a:solidFill>
                  <a:srgbClr val="0000FF"/>
                </a:solidFill>
              </a:rPr>
              <a:t>[[</a:t>
            </a:r>
            <a:r>
              <a:rPr lang="en-US" sz="2200" dirty="0" err="1">
                <a:solidFill>
                  <a:srgbClr val="0000FF"/>
                </a:solidFill>
              </a:rPr>
              <a:t>Bgp</a:t>
            </a:r>
            <a:r>
              <a:rPr lang="en-US" sz="2200" dirty="0">
                <a:solidFill>
                  <a:srgbClr val="0000FF"/>
                </a:solidFill>
              </a:rPr>
              <a:t>(</a:t>
            </a:r>
            <a:r>
              <a:rPr lang="en-US" sz="2200" i="1" dirty="0">
                <a:solidFill>
                  <a:srgbClr val="0000FF"/>
                </a:solidFill>
              </a:rPr>
              <a:t>P</a:t>
            </a:r>
            <a:r>
              <a:rPr lang="en-US" sz="2200" dirty="0">
                <a:solidFill>
                  <a:srgbClr val="0000FF"/>
                </a:solidFill>
              </a:rPr>
              <a:t>)]</a:t>
            </a:r>
            <a:r>
              <a:rPr lang="en-US" sz="2200" dirty="0" smtClean="0">
                <a:solidFill>
                  <a:srgbClr val="0000FF"/>
                </a:solidFill>
              </a:rPr>
              <a:t>]</a:t>
            </a:r>
            <a:r>
              <a:rPr lang="en-US" sz="2200" i="1" baseline="-25000" dirty="0" smtClean="0">
                <a:solidFill>
                  <a:srgbClr val="0000FF"/>
                </a:solidFill>
              </a:rPr>
              <a:t>G</a:t>
            </a:r>
            <a:endParaRPr lang="en-US" sz="2200" i="1" baseline="-25000" dirty="0">
              <a:solidFill>
                <a:srgbClr val="0000FF"/>
              </a:solidFill>
            </a:endParaRPr>
          </a:p>
          <a:p>
            <a:endParaRPr lang="en-US" sz="2200" dirty="0"/>
          </a:p>
          <a:p>
            <a:r>
              <a:rPr lang="en-US" sz="2200" dirty="0"/>
              <a:t>The result is a </a:t>
            </a:r>
            <a:r>
              <a:rPr lang="en-US" sz="2200" dirty="0" err="1"/>
              <a:t>multiset</a:t>
            </a:r>
            <a:r>
              <a:rPr lang="en-US" sz="2200" dirty="0"/>
              <a:t> of solutions </a:t>
            </a:r>
            <a:r>
              <a:rPr lang="en-US" sz="2200" i="1" dirty="0" smtClean="0">
                <a:solidFill>
                  <a:srgbClr val="0000FF"/>
                </a:solidFill>
              </a:rPr>
              <a:t>μ</a:t>
            </a:r>
            <a:r>
              <a:rPr lang="en-US" sz="2200" dirty="0" smtClean="0"/>
              <a:t>.</a:t>
            </a:r>
            <a:endParaRPr lang="en-US" sz="2200" dirty="0"/>
          </a:p>
          <a:p>
            <a:r>
              <a:rPr lang="en-US" sz="2200" dirty="0"/>
              <a:t>The multiplicity of each solution </a:t>
            </a:r>
            <a:r>
              <a:rPr lang="en-US" sz="2200" i="1" dirty="0">
                <a:solidFill>
                  <a:srgbClr val="0000FF"/>
                </a:solidFill>
              </a:rPr>
              <a:t>μ</a:t>
            </a:r>
            <a:r>
              <a:rPr lang="en-US" sz="2200" dirty="0" smtClean="0"/>
              <a:t> </a:t>
            </a:r>
            <a:r>
              <a:rPr lang="en-US" sz="2200" dirty="0"/>
              <a:t>corresponds </a:t>
            </a:r>
            <a:br>
              <a:rPr lang="en-US" sz="2200" dirty="0"/>
            </a:br>
            <a:r>
              <a:rPr lang="en-US" sz="2200" dirty="0"/>
              <a:t>to the number of different assignments </a:t>
            </a:r>
            <a:r>
              <a:rPr lang="en-US" sz="2200" dirty="0" err="1">
                <a:solidFill>
                  <a:srgbClr val="0000FF"/>
                </a:solidFill>
              </a:rPr>
              <a:t>σ</a:t>
            </a:r>
            <a:endParaRPr lang="en-US" sz="2200" dirty="0">
              <a:solidFill>
                <a:srgbClr val="0000FF"/>
              </a:solidFill>
            </a:endParaRPr>
          </a:p>
          <a:p>
            <a:endParaRPr lang="en-US" sz="22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96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endParaRPr lang="en-US" sz="2800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Output 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Formats</a:t>
            </a: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SPARQL </a:t>
            </a:r>
            <a:r>
              <a:rPr lang="en-US" dirty="0" smtClean="0">
                <a:latin typeface="Arial" charset="0"/>
                <a:ea typeface="ＭＳ Ｐゴシック" charset="0"/>
              </a:rPr>
              <a:t>Semantics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>
                <a:latin typeface="Arial" charset="0"/>
                <a:ea typeface="ＭＳ Ｐゴシック" charset="0"/>
              </a:rPr>
              <a:t>Transformation of Queries into Algebra </a:t>
            </a:r>
            <a:r>
              <a:rPr lang="en-US" dirty="0" smtClean="0">
                <a:latin typeface="Arial" charset="0"/>
                <a:ea typeface="ＭＳ Ｐゴシック" charset="0"/>
              </a:rPr>
              <a:t>Expressions</a:t>
            </a:r>
            <a:endParaRPr lang="en-US" dirty="0">
              <a:latin typeface="Arial" charset="0"/>
              <a:ea typeface="ＭＳ Ｐゴシック" charset="0"/>
            </a:endParaRPr>
          </a:p>
          <a:p>
            <a:pPr>
              <a:lnSpc>
                <a:spcPct val="130000"/>
              </a:lnSpc>
            </a:pPr>
            <a:r>
              <a:rPr lang="en-US" dirty="0" smtClean="0">
                <a:latin typeface="Arial" charset="0"/>
                <a:ea typeface="ＭＳ Ｐゴシック" charset="0"/>
              </a:rPr>
              <a:t>Evaluation </a:t>
            </a:r>
            <a:r>
              <a:rPr lang="en-US" dirty="0">
                <a:latin typeface="Arial" charset="0"/>
                <a:ea typeface="ＭＳ Ｐゴシック" charset="0"/>
              </a:rPr>
              <a:t>of the SPARQL Algebra</a:t>
            </a:r>
          </a:p>
        </p:txBody>
      </p:sp>
    </p:spTree>
    <p:extLst>
      <p:ext uri="{BB962C8B-B14F-4D97-AF65-F5344CB8AC3E}">
        <p14:creationId xmlns:p14="http://schemas.microsoft.com/office/powerpoint/2010/main" val="4094050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Definition (Multi Set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 </a:t>
            </a:r>
            <a:r>
              <a:rPr lang="en-US" dirty="0" err="1" smtClean="0">
                <a:solidFill>
                  <a:srgbClr val="FF5050"/>
                </a:solidFill>
              </a:rPr>
              <a:t>multiset</a:t>
            </a:r>
            <a:r>
              <a:rPr lang="en-US" dirty="0" smtClean="0">
                <a:solidFill>
                  <a:srgbClr val="FF5050"/>
                </a:solidFill>
              </a:rPr>
              <a:t> </a:t>
            </a:r>
            <a:r>
              <a:rPr lang="en-US" dirty="0" smtClean="0"/>
              <a:t>over a set </a:t>
            </a:r>
            <a:r>
              <a:rPr lang="en-US" dirty="0" smtClean="0">
                <a:solidFill>
                  <a:srgbClr val="0000FF"/>
                </a:solidFill>
              </a:rPr>
              <a:t>S</a:t>
            </a:r>
            <a:r>
              <a:rPr lang="en-US" dirty="0" smtClean="0"/>
              <a:t> is a </a:t>
            </a:r>
            <a:r>
              <a:rPr lang="en-US" dirty="0" smtClean="0">
                <a:solidFill>
                  <a:srgbClr val="0000FF"/>
                </a:solidFill>
              </a:rPr>
              <a:t>function M</a:t>
            </a:r>
            <a:r>
              <a:rPr lang="en-US" dirty="0" smtClean="0"/>
              <a:t> that assigns to every element s of S </a:t>
            </a:r>
          </a:p>
          <a:p>
            <a:pPr lvl="1"/>
            <a:r>
              <a:rPr lang="en-US" dirty="0" smtClean="0"/>
              <a:t>a natural number M(s) such that </a:t>
            </a:r>
            <a:br>
              <a:rPr lang="en-US" dirty="0" smtClean="0"/>
            </a:br>
            <a:r>
              <a:rPr lang="en-US" dirty="0" smtClean="0"/>
              <a:t>M(s) ≥ </a:t>
            </a:r>
            <a:r>
              <a:rPr lang="en-US" dirty="0"/>
              <a:t>0 </a:t>
            </a:r>
            <a:r>
              <a:rPr lang="en-US" dirty="0" smtClean="0"/>
              <a:t> or  </a:t>
            </a:r>
            <a:r>
              <a:rPr lang="en-US" dirty="0"/>
              <a:t>M(s) </a:t>
            </a:r>
            <a:r>
              <a:rPr lang="en-US" dirty="0" smtClean="0"/>
              <a:t>= ∞ (infinity)</a:t>
            </a:r>
          </a:p>
          <a:p>
            <a:r>
              <a:rPr lang="en-US" dirty="0" smtClean="0"/>
              <a:t>M(s) is the </a:t>
            </a:r>
            <a:r>
              <a:rPr lang="en-US" dirty="0" smtClean="0">
                <a:solidFill>
                  <a:srgbClr val="0000FF"/>
                </a:solidFill>
              </a:rPr>
              <a:t>multiplicity</a:t>
            </a:r>
            <a:r>
              <a:rPr lang="en-US" dirty="0" smtClean="0"/>
              <a:t> of s in M.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Alternative notation: {{ a, b, b }} corresponds to the </a:t>
            </a:r>
            <a:r>
              <a:rPr lang="en-US" dirty="0" err="1" smtClean="0"/>
              <a:t>multiset</a:t>
            </a:r>
            <a:r>
              <a:rPr lang="en-US" dirty="0"/>
              <a:t> </a:t>
            </a:r>
            <a:r>
              <a:rPr lang="en-US" dirty="0" smtClean="0"/>
              <a:t>M over {a, b, c} with M(a) = 1, M(b) = 2, and M(c) = 0.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179512" y="1988840"/>
            <a:ext cx="8784976" cy="2448272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303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</a:t>
            </a:r>
            <a:r>
              <a:rPr lang="en-US" dirty="0" smtClean="0"/>
              <a:t>Mappings: </a:t>
            </a:r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429000"/>
            <a:ext cx="8229600" cy="302366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Bgp</a:t>
            </a:r>
            <a:r>
              <a:rPr lang="en-US" sz="2000" dirty="0" smtClean="0"/>
              <a:t>( </a:t>
            </a:r>
            <a:r>
              <a:rPr lang="en-US" sz="1800" dirty="0" smtClean="0">
                <a:latin typeface="Courier"/>
                <a:cs typeface="Courier"/>
              </a:rPr>
              <a:t>?</a:t>
            </a:r>
            <a:r>
              <a:rPr lang="en-US" sz="1800" dirty="0">
                <a:latin typeface="Courier"/>
                <a:cs typeface="Courier"/>
              </a:rPr>
              <a:t>who </a:t>
            </a:r>
            <a:r>
              <a:rPr lang="en-US" sz="1800" dirty="0" err="1" smtClean="0">
                <a:latin typeface="Courier"/>
                <a:cs typeface="Courier"/>
              </a:rPr>
              <a:t>ex:gives</a:t>
            </a:r>
            <a:r>
              <a:rPr lang="en-US" sz="1800" dirty="0" smtClean="0">
                <a:latin typeface="Courier"/>
                <a:cs typeface="Courier"/>
              </a:rPr>
              <a:t> _:</a:t>
            </a:r>
            <a:r>
              <a:rPr lang="en-US" sz="1800" dirty="0">
                <a:latin typeface="Courier"/>
                <a:cs typeface="Courier"/>
              </a:rPr>
              <a:t>x . </a:t>
            </a:r>
            <a:r>
              <a:rPr lang="en-US" sz="1800" dirty="0" smtClean="0">
                <a:latin typeface="Courier"/>
                <a:cs typeface="Courier"/>
              </a:rPr>
              <a:t>_:</a:t>
            </a:r>
            <a:r>
              <a:rPr lang="en-US" sz="1800" dirty="0">
                <a:latin typeface="Courier"/>
                <a:cs typeface="Courier"/>
              </a:rPr>
              <a:t>x </a:t>
            </a:r>
            <a:r>
              <a:rPr lang="en-US" sz="1800" dirty="0" err="1">
                <a:latin typeface="Courier"/>
                <a:cs typeface="Courier"/>
              </a:rPr>
              <a:t>ex:hasTopic</a:t>
            </a:r>
            <a:r>
              <a:rPr lang="en-US" sz="1800" dirty="0">
                <a:latin typeface="Courier"/>
                <a:cs typeface="Courier"/>
              </a:rPr>
              <a:t> ?</a:t>
            </a:r>
            <a:r>
              <a:rPr lang="en-US" sz="1800" dirty="0" smtClean="0">
                <a:latin typeface="Courier"/>
                <a:cs typeface="Courier"/>
              </a:rPr>
              <a:t>what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Question:</a:t>
            </a:r>
            <a:endParaRPr lang="en-US" sz="2000" dirty="0"/>
          </a:p>
          <a:p>
            <a:r>
              <a:rPr lang="en-US" sz="2000" dirty="0" smtClean="0"/>
              <a:t>What are the </a:t>
            </a:r>
            <a:r>
              <a:rPr lang="en-US" sz="1800" dirty="0" err="1" smtClean="0">
                <a:solidFill>
                  <a:srgbClr val="0000FF"/>
                </a:solidFill>
              </a:rPr>
              <a:t>σ</a:t>
            </a:r>
            <a:r>
              <a:rPr lang="en-US" sz="2000" dirty="0" err="1" smtClean="0"/>
              <a:t>s</a:t>
            </a:r>
            <a:r>
              <a:rPr lang="en-US" sz="2000" dirty="0" smtClean="0"/>
              <a:t> and the </a:t>
            </a:r>
            <a:r>
              <a:rPr lang="en-US" sz="2000" dirty="0" err="1" smtClean="0">
                <a:solidFill>
                  <a:srgbClr val="0000FF"/>
                </a:solidFill>
              </a:rPr>
              <a:t>μ</a:t>
            </a:r>
            <a:r>
              <a:rPr lang="en-US" sz="2000" dirty="0" err="1" smtClean="0"/>
              <a:t>s</a:t>
            </a:r>
            <a:r>
              <a:rPr lang="en-US" sz="2000" dirty="0" smtClean="0"/>
              <a:t>?</a:t>
            </a:r>
          </a:p>
          <a:p>
            <a:r>
              <a:rPr lang="en-US" sz="2000" dirty="0" smtClean="0"/>
              <a:t>What are the solutions? And what is their multiplicity?</a:t>
            </a:r>
          </a:p>
          <a:p>
            <a:endParaRPr lang="en-US" sz="2000" i="1" dirty="0"/>
          </a:p>
          <a:p>
            <a:pPr marL="0" indent="0">
              <a:buNone/>
            </a:pPr>
            <a:r>
              <a:rPr lang="en-US" sz="2000" i="1" dirty="0" smtClean="0"/>
              <a:t>Hint: As a first step, write the data as a set of triples.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340768"/>
            <a:ext cx="7961958" cy="175432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ex:Werner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ex:gives</a:t>
            </a:r>
            <a:r>
              <a:rPr lang="en-US" dirty="0">
                <a:latin typeface="Courier"/>
                <a:cs typeface="Courier"/>
              </a:rPr>
              <a:t> [</a:t>
            </a:r>
          </a:p>
          <a:p>
            <a:r>
              <a:rPr lang="en-US" dirty="0" smtClean="0">
                <a:latin typeface="Courier"/>
                <a:cs typeface="Courier"/>
              </a:rPr>
              <a:t>       a 		</a:t>
            </a:r>
            <a:r>
              <a:rPr lang="en-US" dirty="0" err="1" smtClean="0">
                <a:latin typeface="Courier"/>
                <a:cs typeface="Courier"/>
              </a:rPr>
              <a:t>ex:Lecture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; 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     </a:t>
            </a:r>
            <a:r>
              <a:rPr lang="en-US" dirty="0" err="1" smtClean="0">
                <a:latin typeface="Courier"/>
                <a:cs typeface="Courier"/>
              </a:rPr>
              <a:t>ex:hasTopic</a:t>
            </a:r>
            <a:r>
              <a:rPr lang="en-US" dirty="0" smtClean="0">
                <a:latin typeface="Courier"/>
                <a:cs typeface="Courier"/>
              </a:rPr>
              <a:t>  </a:t>
            </a:r>
            <a:r>
              <a:rPr lang="en-US" dirty="0">
                <a:latin typeface="Courier"/>
                <a:cs typeface="Courier"/>
              </a:rPr>
              <a:t>"</a:t>
            </a:r>
            <a:r>
              <a:rPr lang="en-US" dirty="0" smtClean="0">
                <a:latin typeface="Courier"/>
                <a:cs typeface="Courier"/>
              </a:rPr>
              <a:t>SPARQL" </a:t>
            </a:r>
            <a:r>
              <a:rPr lang="en-US" dirty="0">
                <a:latin typeface="Courier"/>
                <a:cs typeface="Courier"/>
              </a:rPr>
              <a:t>] .</a:t>
            </a:r>
          </a:p>
          <a:p>
            <a:r>
              <a:rPr lang="en-US" dirty="0" err="1" smtClean="0">
                <a:latin typeface="Courier"/>
                <a:cs typeface="Courier"/>
              </a:rPr>
              <a:t>ex:Fariz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ex:gives</a:t>
            </a:r>
            <a:r>
              <a:rPr lang="en-US" dirty="0">
                <a:latin typeface="Courier"/>
                <a:cs typeface="Courier"/>
              </a:rPr>
              <a:t> [</a:t>
            </a:r>
          </a:p>
          <a:p>
            <a:r>
              <a:rPr lang="en-US" dirty="0" smtClean="0">
                <a:latin typeface="Courier"/>
                <a:cs typeface="Courier"/>
              </a:rPr>
              <a:t>	a 		</a:t>
            </a:r>
            <a:r>
              <a:rPr lang="en-US" dirty="0" err="1" smtClean="0">
                <a:latin typeface="Courier"/>
                <a:cs typeface="Courier"/>
              </a:rPr>
              <a:t>ex:Lab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latin typeface="Courier"/>
                <a:cs typeface="Courier"/>
              </a:rPr>
              <a:t>	</a:t>
            </a:r>
            <a:r>
              <a:rPr lang="en-US" dirty="0" err="1" smtClean="0">
                <a:latin typeface="Courier"/>
                <a:cs typeface="Courier"/>
              </a:rPr>
              <a:t>ex:hasTopic</a:t>
            </a:r>
            <a:r>
              <a:rPr lang="en-US" dirty="0" smtClean="0">
                <a:latin typeface="Courier"/>
                <a:cs typeface="Courier"/>
              </a:rPr>
              <a:t> 	</a:t>
            </a:r>
            <a:r>
              <a:rPr lang="en-US" dirty="0">
                <a:latin typeface="Courier"/>
                <a:cs typeface="Courier"/>
              </a:rPr>
              <a:t>"</a:t>
            </a:r>
            <a:r>
              <a:rPr lang="en-US" dirty="0" smtClean="0">
                <a:latin typeface="Courier"/>
                <a:cs typeface="Courier"/>
              </a:rPr>
              <a:t>Jena" </a:t>
            </a:r>
            <a:r>
              <a:rPr lang="en-US" dirty="0">
                <a:latin typeface="Courier"/>
                <a:cs typeface="Courier"/>
              </a:rPr>
              <a:t>] .</a:t>
            </a:r>
          </a:p>
        </p:txBody>
      </p:sp>
    </p:spTree>
    <p:extLst>
      <p:ext uri="{BB962C8B-B14F-4D97-AF65-F5344CB8AC3E}">
        <p14:creationId xmlns:p14="http://schemas.microsoft.com/office/powerpoint/2010/main" val="1881145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</a:t>
            </a:r>
            <a:r>
              <a:rPr lang="en-US" dirty="0" smtClean="0"/>
              <a:t>Mappings: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429000"/>
            <a:ext cx="8229600" cy="302366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Bgp</a:t>
            </a:r>
            <a:r>
              <a:rPr lang="en-US" sz="2000" dirty="0" smtClean="0"/>
              <a:t>( </a:t>
            </a:r>
            <a:r>
              <a:rPr lang="en-US" sz="1800" dirty="0" smtClean="0">
                <a:latin typeface="Courier"/>
                <a:cs typeface="Courier"/>
              </a:rPr>
              <a:t>?</a:t>
            </a:r>
            <a:r>
              <a:rPr lang="en-US" sz="1800" dirty="0">
                <a:latin typeface="Courier"/>
                <a:cs typeface="Courier"/>
              </a:rPr>
              <a:t>who </a:t>
            </a:r>
            <a:r>
              <a:rPr lang="en-US" sz="1800" dirty="0" err="1" smtClean="0">
                <a:latin typeface="Courier"/>
                <a:cs typeface="Courier"/>
              </a:rPr>
              <a:t>ex:gives</a:t>
            </a:r>
            <a:r>
              <a:rPr lang="en-US" sz="1800" dirty="0" smtClean="0">
                <a:latin typeface="Courier"/>
                <a:cs typeface="Courier"/>
              </a:rPr>
              <a:t> _:</a:t>
            </a:r>
            <a:r>
              <a:rPr lang="en-US" sz="1800" dirty="0">
                <a:latin typeface="Courier"/>
                <a:cs typeface="Courier"/>
              </a:rPr>
              <a:t>x . </a:t>
            </a:r>
            <a:r>
              <a:rPr lang="en-US" sz="1800" dirty="0" smtClean="0">
                <a:latin typeface="Courier"/>
                <a:cs typeface="Courier"/>
              </a:rPr>
              <a:t>_:</a:t>
            </a:r>
            <a:r>
              <a:rPr lang="en-US" sz="1800" dirty="0">
                <a:latin typeface="Courier"/>
                <a:cs typeface="Courier"/>
              </a:rPr>
              <a:t>x </a:t>
            </a:r>
            <a:r>
              <a:rPr lang="en-US" sz="1800" dirty="0" err="1">
                <a:latin typeface="Courier"/>
                <a:cs typeface="Courier"/>
              </a:rPr>
              <a:t>ex:hasTopic</a:t>
            </a:r>
            <a:r>
              <a:rPr lang="en-US" sz="1800" dirty="0">
                <a:latin typeface="Courier"/>
                <a:cs typeface="Courier"/>
              </a:rPr>
              <a:t> ?</a:t>
            </a:r>
            <a:r>
              <a:rPr lang="en-US" sz="1800" dirty="0" smtClean="0">
                <a:latin typeface="Courier"/>
                <a:cs typeface="Courier"/>
              </a:rPr>
              <a:t>what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Question:</a:t>
            </a:r>
            <a:endParaRPr lang="en-US" sz="2000" dirty="0"/>
          </a:p>
          <a:p>
            <a:r>
              <a:rPr lang="en-US" sz="2000" dirty="0" smtClean="0"/>
              <a:t>What are the </a:t>
            </a:r>
            <a:r>
              <a:rPr lang="en-US" sz="1800" dirty="0" err="1" smtClean="0">
                <a:solidFill>
                  <a:srgbClr val="0000FF"/>
                </a:solidFill>
              </a:rPr>
              <a:t>σ</a:t>
            </a:r>
            <a:r>
              <a:rPr lang="en-US" sz="2000" dirty="0" err="1" smtClean="0"/>
              <a:t>s</a:t>
            </a:r>
            <a:r>
              <a:rPr lang="en-US" sz="2000" dirty="0" smtClean="0"/>
              <a:t> and the </a:t>
            </a:r>
            <a:r>
              <a:rPr lang="en-US" sz="2000" dirty="0" err="1" smtClean="0">
                <a:solidFill>
                  <a:srgbClr val="0000FF"/>
                </a:solidFill>
              </a:rPr>
              <a:t>μ</a:t>
            </a:r>
            <a:r>
              <a:rPr lang="en-US" sz="2000" dirty="0" err="1" smtClean="0"/>
              <a:t>s</a:t>
            </a:r>
            <a:r>
              <a:rPr lang="en-US" sz="2000" dirty="0" smtClean="0"/>
              <a:t>?</a:t>
            </a:r>
          </a:p>
          <a:p>
            <a:r>
              <a:rPr lang="en-US" sz="2000" dirty="0" smtClean="0"/>
              <a:t>What are the solutions? And what is their multiplicity?</a:t>
            </a:r>
          </a:p>
          <a:p>
            <a:endParaRPr lang="en-US" sz="2000" i="1" dirty="0"/>
          </a:p>
          <a:p>
            <a:pPr marL="0" indent="0">
              <a:buNone/>
            </a:pPr>
            <a:r>
              <a:rPr lang="en-US" sz="2000" i="1" dirty="0" smtClean="0"/>
              <a:t>Hint: As a first step, write the data as a set of triples.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340768"/>
            <a:ext cx="7961958" cy="175432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ex:Fariz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ex:gives</a:t>
            </a:r>
            <a:r>
              <a:rPr lang="en-US" dirty="0">
                <a:latin typeface="Courier"/>
                <a:cs typeface="Courier"/>
              </a:rPr>
              <a:t> [</a:t>
            </a:r>
          </a:p>
          <a:p>
            <a:r>
              <a:rPr lang="en-US" dirty="0" smtClean="0">
                <a:latin typeface="Courier"/>
                <a:cs typeface="Courier"/>
              </a:rPr>
              <a:t>       a 		</a:t>
            </a:r>
            <a:r>
              <a:rPr lang="en-US" dirty="0" err="1" smtClean="0">
                <a:latin typeface="Courier"/>
                <a:cs typeface="Courier"/>
              </a:rPr>
              <a:t>ex:Lab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; 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      </a:t>
            </a:r>
            <a:r>
              <a:rPr lang="en-US" dirty="0" err="1" smtClean="0">
                <a:latin typeface="Courier"/>
                <a:cs typeface="Courier"/>
              </a:rPr>
              <a:t>ex:hasTopic</a:t>
            </a:r>
            <a:r>
              <a:rPr lang="en-US" dirty="0" smtClean="0">
                <a:latin typeface="Courier"/>
                <a:cs typeface="Courier"/>
              </a:rPr>
              <a:t>  ”RDF" </a:t>
            </a:r>
            <a:r>
              <a:rPr lang="en-US" dirty="0">
                <a:latin typeface="Courier"/>
                <a:cs typeface="Courier"/>
              </a:rPr>
              <a:t>] .</a:t>
            </a:r>
          </a:p>
          <a:p>
            <a:r>
              <a:rPr lang="en-US" dirty="0" err="1" smtClean="0">
                <a:latin typeface="Courier"/>
                <a:cs typeface="Courier"/>
              </a:rPr>
              <a:t>ex:Fariz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ex:gives</a:t>
            </a:r>
            <a:r>
              <a:rPr lang="en-US" dirty="0">
                <a:latin typeface="Courier"/>
                <a:cs typeface="Courier"/>
              </a:rPr>
              <a:t> [</a:t>
            </a:r>
          </a:p>
          <a:p>
            <a:r>
              <a:rPr lang="en-US" dirty="0" smtClean="0">
                <a:latin typeface="Courier"/>
                <a:cs typeface="Courier"/>
              </a:rPr>
              <a:t>	a 		</a:t>
            </a:r>
            <a:r>
              <a:rPr lang="en-US" dirty="0" err="1" smtClean="0">
                <a:latin typeface="Courier"/>
                <a:cs typeface="Courier"/>
              </a:rPr>
              <a:t>ex:Lab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;</a:t>
            </a:r>
          </a:p>
          <a:p>
            <a:r>
              <a:rPr lang="en-US" dirty="0" smtClean="0">
                <a:latin typeface="Courier"/>
                <a:cs typeface="Courier"/>
              </a:rPr>
              <a:t>	</a:t>
            </a:r>
            <a:r>
              <a:rPr lang="en-US" dirty="0" err="1" smtClean="0">
                <a:latin typeface="Courier"/>
                <a:cs typeface="Courier"/>
              </a:rPr>
              <a:t>ex:hasTopic</a:t>
            </a:r>
            <a:r>
              <a:rPr lang="en-US" dirty="0" smtClean="0">
                <a:latin typeface="Courier"/>
                <a:cs typeface="Courier"/>
              </a:rPr>
              <a:t> 	</a:t>
            </a:r>
            <a:r>
              <a:rPr lang="en-US" dirty="0">
                <a:latin typeface="Courier"/>
                <a:cs typeface="Courier"/>
              </a:rPr>
              <a:t>"</a:t>
            </a:r>
            <a:r>
              <a:rPr lang="en-US" dirty="0" smtClean="0">
                <a:latin typeface="Courier"/>
                <a:cs typeface="Courier"/>
              </a:rPr>
              <a:t>Jena" </a:t>
            </a:r>
            <a:r>
              <a:rPr lang="en-US" dirty="0">
                <a:latin typeface="Courier"/>
                <a:cs typeface="Courier"/>
              </a:rPr>
              <a:t>] .</a:t>
            </a:r>
          </a:p>
        </p:txBody>
      </p:sp>
    </p:spTree>
    <p:extLst>
      <p:ext uri="{BB962C8B-B14F-4D97-AF65-F5344CB8AC3E}">
        <p14:creationId xmlns:p14="http://schemas.microsoft.com/office/powerpoint/2010/main" val="3092773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 of Solutions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Definition (Compatibility)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Two solutions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/>
              <a:t> are </a:t>
            </a:r>
            <a:r>
              <a:rPr lang="en-US" dirty="0">
                <a:solidFill>
                  <a:srgbClr val="FF5050"/>
                </a:solidFill>
              </a:rPr>
              <a:t>compatible</a:t>
            </a:r>
            <a:r>
              <a:rPr lang="en-US" dirty="0"/>
              <a:t> if</a:t>
            </a:r>
          </a:p>
          <a:p>
            <a:pPr marL="0" indent="0">
              <a:buNone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rgbClr val="0000FF"/>
                </a:solidFill>
              </a:rPr>
              <a:t>μ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for all </a:t>
            </a:r>
            <a:r>
              <a:rPr lang="en-US" dirty="0" smtClean="0"/>
              <a:t>variables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/>
              <a:t>,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which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r>
              <a:rPr lang="en-US" dirty="0"/>
              <a:t>are </a:t>
            </a:r>
            <a:r>
              <a:rPr lang="en-US" dirty="0" smtClean="0"/>
              <a:t>defined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Exercise: Find examples of </a:t>
            </a:r>
            <a:r>
              <a:rPr lang="en-US" i="1" dirty="0" smtClean="0">
                <a:solidFill>
                  <a:srgbClr val="0000FF"/>
                </a:solidFill>
              </a:rPr>
              <a:t>μ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/>
              <a:t> </a:t>
            </a:r>
            <a:r>
              <a:rPr lang="en-US" dirty="0" smtClean="0"/>
              <a:t>that are compatible/not compatible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179512" y="2060848"/>
            <a:ext cx="8784976" cy="1800200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540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 of Solutions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Definition </a:t>
            </a:r>
            <a:r>
              <a:rPr lang="en-US" dirty="0" smtClean="0"/>
              <a:t>(Union)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union of two compatible solutions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/>
              <a:t> </a:t>
            </a:r>
            <a:r>
              <a:rPr lang="en-US" dirty="0" smtClean="0"/>
              <a:t>is a/the </a:t>
            </a:r>
            <a:r>
              <a:rPr lang="en-US" i="1" dirty="0" smtClean="0">
                <a:solidFill>
                  <a:srgbClr val="0000FF"/>
                </a:solidFill>
              </a:rPr>
              <a:t>μ </a:t>
            </a:r>
            <a:r>
              <a:rPr lang="en-US" dirty="0" smtClean="0"/>
              <a:t>such that </a:t>
            </a:r>
          </a:p>
          <a:p>
            <a:r>
              <a:rPr lang="en-US" i="1" dirty="0" smtClean="0">
                <a:solidFill>
                  <a:srgbClr val="0000FF"/>
                </a:solidFill>
              </a:rPr>
              <a:t>μ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 smtClean="0">
                <a:solidFill>
                  <a:srgbClr val="0000FF"/>
                </a:solidFill>
              </a:rPr>
              <a:t>μ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 smtClean="0"/>
              <a:t>if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 is in </a:t>
            </a:r>
            <a:r>
              <a:rPr lang="en-US" dirty="0" err="1" smtClean="0"/>
              <a:t>dom</a:t>
            </a:r>
            <a:r>
              <a:rPr lang="en-US" dirty="0" smtClean="0"/>
              <a:t>(</a:t>
            </a:r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i="1" dirty="0">
                <a:solidFill>
                  <a:srgbClr val="0000FF"/>
                </a:solidFill>
              </a:rPr>
              <a:t>μ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 smtClean="0">
                <a:solidFill>
                  <a:srgbClr val="0000FF"/>
                </a:solidFill>
              </a:rPr>
              <a:t>μ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if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/>
              <a:t> is in </a:t>
            </a:r>
            <a:r>
              <a:rPr lang="en-US" dirty="0" err="1"/>
              <a:t>dom</a:t>
            </a:r>
            <a:r>
              <a:rPr lang="en-US" dirty="0"/>
              <a:t>(</a:t>
            </a:r>
            <a:r>
              <a:rPr lang="en-US" i="1" dirty="0" smtClean="0">
                <a:solidFill>
                  <a:srgbClr val="0000FF"/>
                </a:solidFill>
              </a:rPr>
              <a:t>μ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 smtClean="0"/>
              <a:t>Where does the compatibility play a role?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179512" y="2060848"/>
            <a:ext cx="8784976" cy="2088232"/>
          </a:xfrm>
          <a:prstGeom prst="round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357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Join(</a:t>
            </a:r>
            <a:r>
              <a:rPr lang="en-US" dirty="0" smtClean="0"/>
              <a:t>·,·)   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8390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 define the evaluation of a join expression </a:t>
            </a:r>
            <a:r>
              <a:rPr lang="en-US" dirty="0">
                <a:solidFill>
                  <a:srgbClr val="0000FF"/>
                </a:solidFill>
              </a:rPr>
              <a:t>Join(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over a graph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/>
              <a:t> </a:t>
            </a:r>
            <a:r>
              <a:rPr lang="en-US" dirty="0" smtClean="0"/>
              <a:t>we proceed in two steps: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We define the </a:t>
            </a:r>
            <a:r>
              <a:rPr lang="en-US" dirty="0" smtClean="0">
                <a:solidFill>
                  <a:srgbClr val="FF5050"/>
                </a:solidFill>
              </a:rPr>
              <a:t>join</a:t>
            </a:r>
            <a:r>
              <a:rPr lang="en-US" dirty="0" smtClean="0"/>
              <a:t> </a:t>
            </a:r>
            <a:r>
              <a:rPr lang="en-US" dirty="0">
                <a:solidFill>
                  <a:srgbClr val="0000FF"/>
                </a:solidFill>
              </a:rPr>
              <a:t>Join(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 smtClean="0">
                <a:solidFill>
                  <a:srgbClr val="FF5050"/>
                </a:solidFill>
              </a:rPr>
              <a:t>of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>
                <a:solidFill>
                  <a:srgbClr val="FF5050"/>
                </a:solidFill>
              </a:rPr>
              <a:t>two </a:t>
            </a:r>
            <a:r>
              <a:rPr lang="en-US" dirty="0" err="1" smtClean="0">
                <a:solidFill>
                  <a:srgbClr val="FF5050"/>
                </a:solidFill>
              </a:rPr>
              <a:t>multisets</a:t>
            </a:r>
            <a:r>
              <a:rPr lang="en-US" dirty="0" smtClean="0">
                <a:solidFill>
                  <a:srgbClr val="FF5050"/>
                </a:solidFill>
              </a:rPr>
              <a:t> of mappings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We define the evaluation </a:t>
            </a:r>
            <a:r>
              <a:rPr lang="en-US" dirty="0">
                <a:solidFill>
                  <a:srgbClr val="0000FF"/>
                </a:solidFill>
              </a:rPr>
              <a:t>[[Join(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)]]</a:t>
            </a:r>
            <a:r>
              <a:rPr lang="en-US" i="1" baseline="-25000" dirty="0">
                <a:solidFill>
                  <a:srgbClr val="0000FF"/>
                </a:solidFill>
              </a:rPr>
              <a:t>G</a:t>
            </a:r>
            <a:r>
              <a:rPr lang="en-US" dirty="0"/>
              <a:t> </a:t>
            </a:r>
            <a:r>
              <a:rPr lang="en-US" dirty="0" smtClean="0"/>
              <a:t>of a </a:t>
            </a:r>
            <a:br>
              <a:rPr lang="en-US" dirty="0" smtClean="0"/>
            </a:br>
            <a:r>
              <a:rPr lang="en-US" dirty="0" smtClean="0">
                <a:solidFill>
                  <a:srgbClr val="FF5050"/>
                </a:solidFill>
              </a:rPr>
              <a:t>join expression </a:t>
            </a:r>
            <a:r>
              <a:rPr lang="en-US" dirty="0" smtClean="0"/>
              <a:t>as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>
                <a:solidFill>
                  <a:srgbClr val="FF5050"/>
                </a:solidFill>
              </a:rPr>
              <a:t>join of </a:t>
            </a:r>
            <a:r>
              <a:rPr lang="en-US" dirty="0" smtClean="0"/>
              <a:t>the evaluations </a:t>
            </a:r>
            <a:r>
              <a:rPr lang="en-US" dirty="0">
                <a:solidFill>
                  <a:srgbClr val="0000FF"/>
                </a:solidFill>
              </a:rPr>
              <a:t>[[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]]</a:t>
            </a:r>
            <a:r>
              <a:rPr lang="en-US" i="1" baseline="-25000" dirty="0">
                <a:solidFill>
                  <a:srgbClr val="0000FF"/>
                </a:solidFill>
              </a:rPr>
              <a:t>G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/>
              <a:t>and 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US" dirty="0">
                <a:solidFill>
                  <a:srgbClr val="0000FF"/>
                </a:solidFill>
              </a:rPr>
              <a:t>[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]]</a:t>
            </a:r>
            <a:r>
              <a:rPr lang="en-US" i="1" baseline="-25000" dirty="0">
                <a:solidFill>
                  <a:srgbClr val="0000FF"/>
                </a:solidFill>
              </a:rPr>
              <a:t>G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 smtClean="0"/>
              <a:t>of </a:t>
            </a:r>
            <a:br>
              <a:rPr lang="en-US" dirty="0" smtClean="0"/>
            </a:br>
            <a:r>
              <a:rPr lang="en-US" dirty="0" smtClean="0"/>
              <a:t>                </a:t>
            </a:r>
            <a:r>
              <a:rPr lang="en-US" dirty="0" smtClean="0">
                <a:solidFill>
                  <a:srgbClr val="FF5050"/>
                </a:solidFill>
              </a:rPr>
              <a:t>the arguments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56198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Join(</a:t>
            </a:r>
            <a:r>
              <a:rPr lang="en-US" dirty="0" smtClean="0"/>
              <a:t>·,·)   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435280" cy="5183906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dirty="0" smtClean="0"/>
              <a:t>For a mapping 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n-US" dirty="0" smtClean="0"/>
              <a:t> and </a:t>
            </a:r>
            <a:r>
              <a:rPr lang="en-US" dirty="0" err="1" smtClean="0"/>
              <a:t>multisets</a:t>
            </a:r>
            <a:r>
              <a:rPr lang="en-US" dirty="0" smtClean="0"/>
              <a:t> of mappings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M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we define the set of </a:t>
            </a:r>
            <a:r>
              <a:rPr lang="en-US" dirty="0" smtClean="0">
                <a:solidFill>
                  <a:srgbClr val="FF5050"/>
                </a:solidFill>
              </a:rPr>
              <a:t>join combinations </a:t>
            </a:r>
            <a:r>
              <a:rPr lang="en-US" dirty="0" smtClean="0"/>
              <a:t>of 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n-US" dirty="0"/>
              <a:t> </a:t>
            </a:r>
            <a:r>
              <a:rPr lang="en-US" dirty="0" smtClean="0"/>
              <a:t>as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>
                <a:solidFill>
                  <a:srgbClr val="0000FF"/>
                </a:solidFill>
              </a:rPr>
              <a:t>  </a:t>
            </a:r>
            <a:r>
              <a:rPr lang="el-GR" i="1" dirty="0" smtClean="0">
                <a:solidFill>
                  <a:srgbClr val="0000FF"/>
                </a:solidFill>
              </a:rPr>
              <a:t>J</a:t>
            </a:r>
            <a:r>
              <a:rPr lang="el-GR" dirty="0">
                <a:solidFill>
                  <a:srgbClr val="0000FF"/>
                </a:solidFill>
              </a:rPr>
              <a:t>(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l-GR" dirty="0" smtClean="0">
                <a:solidFill>
                  <a:srgbClr val="0000FF"/>
                </a:solidFill>
              </a:rPr>
              <a:t>)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dirty="0" smtClean="0">
                <a:solidFill>
                  <a:srgbClr val="0000FF"/>
                </a:solidFill>
              </a:rPr>
              <a:t>=</a:t>
            </a:r>
            <a:r>
              <a:rPr lang="en-US" dirty="0" smtClean="0">
                <a:solidFill>
                  <a:srgbClr val="0000FF"/>
                </a:solidFill>
              </a:rPr>
              <a:t> { </a:t>
            </a:r>
            <a:r>
              <a:rPr lang="el-GR" dirty="0" smtClean="0">
                <a:solidFill>
                  <a:srgbClr val="0000FF"/>
                </a:solidFill>
              </a:rPr>
              <a:t>(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l-GR" baseline="-25000" dirty="0">
                <a:solidFill>
                  <a:srgbClr val="0000FF"/>
                </a:solidFill>
              </a:rPr>
              <a:t>1</a:t>
            </a:r>
            <a:r>
              <a:rPr lang="el-GR" dirty="0" smtClean="0">
                <a:solidFill>
                  <a:srgbClr val="0000FF"/>
                </a:solidFill>
              </a:rPr>
              <a:t>,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i="1" dirty="0" smtClean="0">
                <a:solidFill>
                  <a:srgbClr val="0000FF"/>
                </a:solidFill>
              </a:rPr>
              <a:t>μ</a:t>
            </a:r>
            <a:r>
              <a:rPr lang="el-GR" baseline="-25000" dirty="0" smtClean="0">
                <a:solidFill>
                  <a:srgbClr val="0000FF"/>
                </a:solidFill>
              </a:rPr>
              <a:t>2</a:t>
            </a:r>
            <a:r>
              <a:rPr lang="el-GR" dirty="0" smtClean="0">
                <a:solidFill>
                  <a:srgbClr val="0000FF"/>
                </a:solidFill>
              </a:rPr>
              <a:t>)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dirty="0" smtClean="0">
                <a:solidFill>
                  <a:srgbClr val="0000FF"/>
                </a:solidFill>
              </a:rPr>
              <a:t>|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i="1" dirty="0" smtClean="0">
                <a:solidFill>
                  <a:srgbClr val="0000FF"/>
                </a:solidFill>
              </a:rPr>
              <a:t>M</a:t>
            </a:r>
            <a:r>
              <a:rPr lang="el-GR" baseline="-25000" dirty="0" smtClean="0">
                <a:solidFill>
                  <a:srgbClr val="0000FF"/>
                </a:solidFill>
              </a:rPr>
              <a:t>1</a:t>
            </a:r>
            <a:r>
              <a:rPr lang="el-GR" dirty="0">
                <a:solidFill>
                  <a:srgbClr val="0000FF"/>
                </a:solidFill>
              </a:rPr>
              <a:t>(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l-GR" baseline="-25000" dirty="0">
                <a:solidFill>
                  <a:srgbClr val="0000FF"/>
                </a:solidFill>
              </a:rPr>
              <a:t>1</a:t>
            </a:r>
            <a:r>
              <a:rPr lang="el-GR" dirty="0" smtClean="0">
                <a:solidFill>
                  <a:srgbClr val="0000FF"/>
                </a:solidFill>
              </a:rPr>
              <a:t>)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dirty="0" smtClean="0">
                <a:solidFill>
                  <a:srgbClr val="0000FF"/>
                </a:solidFill>
              </a:rPr>
              <a:t>&gt;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dirty="0" smtClean="0">
                <a:solidFill>
                  <a:srgbClr val="0000FF"/>
                </a:solidFill>
              </a:rPr>
              <a:t>0,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i="1" dirty="0" smtClean="0">
                <a:solidFill>
                  <a:srgbClr val="0000FF"/>
                </a:solidFill>
              </a:rPr>
              <a:t>M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l-GR" dirty="0" smtClean="0">
                <a:solidFill>
                  <a:srgbClr val="0000FF"/>
                </a:solidFill>
              </a:rPr>
              <a:t>(</a:t>
            </a:r>
            <a:r>
              <a:rPr lang="el-GR" i="1" dirty="0" smtClean="0">
                <a:solidFill>
                  <a:srgbClr val="0000FF"/>
                </a:solidFill>
              </a:rPr>
              <a:t>μ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l-GR" dirty="0" smtClean="0">
                <a:solidFill>
                  <a:srgbClr val="0000FF"/>
                </a:solidFill>
              </a:rPr>
              <a:t>)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dirty="0" smtClean="0">
                <a:solidFill>
                  <a:srgbClr val="0000FF"/>
                </a:solidFill>
              </a:rPr>
              <a:t>&gt;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dirty="0">
                <a:solidFill>
                  <a:srgbClr val="0000FF"/>
                </a:solidFill>
              </a:rPr>
              <a:t>0</a:t>
            </a:r>
            <a:r>
              <a:rPr lang="el-GR" dirty="0" smtClean="0">
                <a:solidFill>
                  <a:srgbClr val="0000FF"/>
                </a:solidFill>
              </a:rPr>
              <a:t>,</a:t>
            </a:r>
            <a:endParaRPr lang="en-US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         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l-GR" i="1" dirty="0" smtClean="0">
                <a:solidFill>
                  <a:srgbClr val="0000FF"/>
                </a:solidFill>
              </a:rPr>
              <a:t>μ</a:t>
            </a:r>
            <a:r>
              <a:rPr lang="el-GR" baseline="-25000" dirty="0" smtClean="0">
                <a:solidFill>
                  <a:srgbClr val="0000FF"/>
                </a:solidFill>
              </a:rPr>
              <a:t>1</a:t>
            </a:r>
            <a:r>
              <a:rPr lang="el-GR" dirty="0" smtClean="0">
                <a:solidFill>
                  <a:srgbClr val="0000FF"/>
                </a:solidFill>
              </a:rPr>
              <a:t> </a:t>
            </a:r>
            <a:r>
              <a:rPr lang="el-GR" dirty="0">
                <a:solidFill>
                  <a:srgbClr val="0000FF"/>
                </a:solidFill>
              </a:rPr>
              <a:t>and </a:t>
            </a:r>
            <a:r>
              <a:rPr lang="el-GR" i="1" dirty="0" smtClean="0">
                <a:solidFill>
                  <a:srgbClr val="0000FF"/>
                </a:solidFill>
              </a:rPr>
              <a:t>μ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l-GR" dirty="0" smtClean="0">
                <a:solidFill>
                  <a:srgbClr val="0000FF"/>
                </a:solidFill>
              </a:rPr>
              <a:t> </a:t>
            </a:r>
            <a:r>
              <a:rPr lang="el-GR" dirty="0">
                <a:solidFill>
                  <a:srgbClr val="0000FF"/>
                </a:solidFill>
              </a:rPr>
              <a:t>are compatible and 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l-GR" dirty="0" smtClean="0">
                <a:solidFill>
                  <a:srgbClr val="0000FF"/>
                </a:solidFill>
              </a:rPr>
              <a:t> </a:t>
            </a:r>
            <a:r>
              <a:rPr lang="el-GR" dirty="0">
                <a:solidFill>
                  <a:srgbClr val="0000FF"/>
                </a:solidFill>
              </a:rPr>
              <a:t>= 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l-GR" baseline="-25000" dirty="0">
                <a:solidFill>
                  <a:srgbClr val="0000FF"/>
                </a:solidFill>
              </a:rPr>
              <a:t>1</a:t>
            </a:r>
            <a:r>
              <a:rPr lang="el-GR" dirty="0" smtClean="0">
                <a:solidFill>
                  <a:srgbClr val="0000FF"/>
                </a:solidFill>
              </a:rPr>
              <a:t> </a:t>
            </a:r>
            <a:r>
              <a:rPr lang="el-GR" dirty="0">
                <a:solidFill>
                  <a:srgbClr val="0000FF"/>
                </a:solidFill>
              </a:rPr>
              <a:t>∪ </a:t>
            </a:r>
            <a:r>
              <a:rPr lang="el-GR" i="1" dirty="0" smtClean="0">
                <a:solidFill>
                  <a:srgbClr val="0000FF"/>
                </a:solidFill>
              </a:rPr>
              <a:t>μ</a:t>
            </a:r>
            <a:r>
              <a:rPr lang="en-US" baseline="-25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That is, </a:t>
            </a:r>
            <a:r>
              <a:rPr lang="el-GR" i="1" dirty="0">
                <a:solidFill>
                  <a:srgbClr val="0000FF"/>
                </a:solidFill>
              </a:rPr>
              <a:t>J</a:t>
            </a:r>
            <a:r>
              <a:rPr lang="el-GR" dirty="0">
                <a:solidFill>
                  <a:srgbClr val="0000FF"/>
                </a:solidFill>
              </a:rPr>
              <a:t>(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l-GR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/>
              <a:t>consists of all possible ways to obtain 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n-US" dirty="0" smtClean="0"/>
              <a:t> as a combination of mappings in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M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669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Join(</a:t>
            </a:r>
            <a:r>
              <a:rPr lang="en-US" dirty="0" smtClean="0"/>
              <a:t>·,·)  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For </a:t>
            </a:r>
            <a:r>
              <a:rPr lang="en-US" sz="2000" dirty="0" err="1" smtClean="0"/>
              <a:t>multisets</a:t>
            </a:r>
            <a:r>
              <a:rPr lang="en-US" sz="2000" dirty="0" smtClean="0"/>
              <a:t> </a:t>
            </a:r>
            <a:r>
              <a:rPr lang="en-US" sz="2000" dirty="0"/>
              <a:t>of mappings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,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we define 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    Join</a:t>
            </a:r>
            <a:r>
              <a:rPr lang="en-US" sz="2000" dirty="0">
                <a:solidFill>
                  <a:srgbClr val="0000FF"/>
                </a:solidFill>
              </a:rPr>
              <a:t>(</a:t>
            </a:r>
            <a:r>
              <a:rPr lang="el-GR" sz="2000" i="1" dirty="0">
                <a:solidFill>
                  <a:srgbClr val="0000FF"/>
                </a:solidFill>
              </a:rPr>
              <a:t>M</a:t>
            </a:r>
            <a:r>
              <a:rPr lang="el-GR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,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) </a:t>
            </a:r>
            <a:r>
              <a:rPr lang="en-US" sz="2000" dirty="0" smtClean="0">
                <a:solidFill>
                  <a:srgbClr val="0000FF"/>
                </a:solidFill>
              </a:rPr>
              <a:t> :=  </a:t>
            </a:r>
            <a:r>
              <a:rPr lang="en-US" dirty="0">
                <a:solidFill>
                  <a:srgbClr val="0000FF"/>
                </a:solidFill>
              </a:rPr>
              <a:t>{</a:t>
            </a:r>
            <a:r>
              <a:rPr lang="en-US" sz="2000" dirty="0">
                <a:solidFill>
                  <a:srgbClr val="0000FF"/>
                </a:solidFill>
              </a:rPr>
              <a:t> (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l-GR" sz="2000" dirty="0">
                <a:solidFill>
                  <a:srgbClr val="0000FF"/>
                </a:solidFill>
              </a:rPr>
              <a:t>,</a:t>
            </a:r>
            <a:r>
              <a:rPr lang="el-GR" sz="2000" i="1" dirty="0">
                <a:solidFill>
                  <a:srgbClr val="0000FF"/>
                </a:solidFill>
              </a:rPr>
              <a:t>n</a:t>
            </a:r>
            <a:r>
              <a:rPr lang="en-US" sz="2000" dirty="0">
                <a:solidFill>
                  <a:srgbClr val="0000FF"/>
                </a:solidFill>
              </a:rPr>
              <a:t>)</a:t>
            </a:r>
            <a:r>
              <a:rPr lang="el-GR" sz="2000" dirty="0">
                <a:solidFill>
                  <a:srgbClr val="0000FF"/>
                </a:solidFill>
              </a:rPr>
              <a:t> | </a:t>
            </a:r>
            <a:r>
              <a:rPr lang="el-GR" sz="2000" i="1" dirty="0">
                <a:solidFill>
                  <a:srgbClr val="0000FF"/>
                </a:solidFill>
              </a:rPr>
              <a:t>n</a:t>
            </a:r>
            <a:r>
              <a:rPr lang="el-GR" sz="2000" dirty="0">
                <a:solidFill>
                  <a:srgbClr val="0000FF"/>
                </a:solidFill>
              </a:rPr>
              <a:t> =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Σ</a:t>
            </a:r>
            <a:r>
              <a:rPr lang="el-GR" sz="2000" dirty="0">
                <a:solidFill>
                  <a:srgbClr val="0000FF"/>
                </a:solidFill>
              </a:rPr>
              <a:t> </a:t>
            </a:r>
            <a:r>
              <a:rPr lang="el-GR" sz="2000" baseline="-25000" dirty="0">
                <a:solidFill>
                  <a:srgbClr val="0000FF"/>
                </a:solidFill>
              </a:rPr>
              <a:t>(</a:t>
            </a:r>
            <a:r>
              <a:rPr lang="el-GR" sz="2000" i="1" baseline="-25000" dirty="0">
                <a:solidFill>
                  <a:srgbClr val="0000FF"/>
                </a:solidFill>
              </a:rPr>
              <a:t>μ</a:t>
            </a:r>
            <a:r>
              <a:rPr lang="el-GR" sz="2000" baseline="-25000" dirty="0">
                <a:solidFill>
                  <a:srgbClr val="0000FF"/>
                </a:solidFill>
              </a:rPr>
              <a:t>1,</a:t>
            </a:r>
            <a:r>
              <a:rPr lang="en-US" sz="2000" baseline="-25000" dirty="0">
                <a:solidFill>
                  <a:srgbClr val="0000FF"/>
                </a:solidFill>
              </a:rPr>
              <a:t> </a:t>
            </a:r>
            <a:r>
              <a:rPr lang="el-GR" sz="2000" i="1" baseline="-25000" dirty="0">
                <a:solidFill>
                  <a:srgbClr val="0000FF"/>
                </a:solidFill>
              </a:rPr>
              <a:t>μ</a:t>
            </a:r>
            <a:r>
              <a:rPr lang="el-GR" sz="2000" baseline="-25000" dirty="0">
                <a:solidFill>
                  <a:srgbClr val="0000FF"/>
                </a:solidFill>
              </a:rPr>
              <a:t>2)</a:t>
            </a:r>
            <a:r>
              <a:rPr lang="en-US" sz="2000" baseline="-25000" dirty="0">
                <a:solidFill>
                  <a:srgbClr val="0000FF"/>
                </a:solidFill>
              </a:rPr>
              <a:t> </a:t>
            </a:r>
            <a:r>
              <a:rPr lang="el-GR" sz="2000" baseline="-25000" dirty="0">
                <a:solidFill>
                  <a:srgbClr val="0000FF"/>
                </a:solidFill>
              </a:rPr>
              <a:t>∈</a:t>
            </a:r>
            <a:r>
              <a:rPr lang="el-GR" sz="2000" i="1" baseline="-25000" dirty="0">
                <a:solidFill>
                  <a:srgbClr val="0000FF"/>
                </a:solidFill>
              </a:rPr>
              <a:t>J</a:t>
            </a:r>
            <a:r>
              <a:rPr lang="el-GR" sz="2000" baseline="-25000" dirty="0">
                <a:solidFill>
                  <a:srgbClr val="0000FF"/>
                </a:solidFill>
              </a:rPr>
              <a:t>(</a:t>
            </a:r>
            <a:r>
              <a:rPr lang="el-GR" sz="2000" i="1" baseline="-25000" dirty="0">
                <a:solidFill>
                  <a:srgbClr val="0000FF"/>
                </a:solidFill>
              </a:rPr>
              <a:t>μ</a:t>
            </a:r>
            <a:r>
              <a:rPr lang="el-GR" sz="2000" baseline="-25000" dirty="0">
                <a:solidFill>
                  <a:srgbClr val="0000FF"/>
                </a:solidFill>
              </a:rPr>
              <a:t>)</a:t>
            </a:r>
            <a:r>
              <a:rPr lang="en-US" sz="2000" baseline="-25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(</a:t>
            </a:r>
            <a:r>
              <a:rPr lang="el-GR" sz="2000" i="1" dirty="0">
                <a:solidFill>
                  <a:srgbClr val="0000FF"/>
                </a:solidFill>
              </a:rPr>
              <a:t>M</a:t>
            </a:r>
            <a:r>
              <a:rPr lang="el-GR" sz="2000" baseline="-25000" dirty="0">
                <a:solidFill>
                  <a:srgbClr val="0000FF"/>
                </a:solidFill>
              </a:rPr>
              <a:t>1</a:t>
            </a:r>
            <a:r>
              <a:rPr lang="el-GR" sz="2000" dirty="0">
                <a:solidFill>
                  <a:srgbClr val="0000FF"/>
                </a:solidFill>
              </a:rPr>
              <a:t>(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l-GR" sz="2000" baseline="-25000" dirty="0">
                <a:solidFill>
                  <a:srgbClr val="0000FF"/>
                </a:solidFill>
              </a:rPr>
              <a:t>1</a:t>
            </a:r>
            <a:r>
              <a:rPr lang="el-GR" sz="2000" dirty="0">
                <a:solidFill>
                  <a:srgbClr val="0000FF"/>
                </a:solidFill>
              </a:rPr>
              <a:t>)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l-GR" sz="2000" dirty="0">
                <a:solidFill>
                  <a:srgbClr val="0000FF"/>
                </a:solidFill>
              </a:rPr>
              <a:t>∗ </a:t>
            </a:r>
            <a:r>
              <a:rPr lang="el-GR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l-GR" sz="2000" dirty="0" smtClean="0">
                <a:solidFill>
                  <a:srgbClr val="0000FF"/>
                </a:solidFill>
              </a:rPr>
              <a:t>(</a:t>
            </a:r>
            <a:r>
              <a:rPr lang="el-GR" sz="2000" i="1" dirty="0" smtClean="0">
                <a:solidFill>
                  <a:srgbClr val="0000FF"/>
                </a:solidFill>
              </a:rPr>
              <a:t>μ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l-GR" sz="2000" dirty="0" smtClean="0">
                <a:solidFill>
                  <a:srgbClr val="0000FF"/>
                </a:solidFill>
              </a:rPr>
              <a:t>)</a:t>
            </a:r>
            <a:r>
              <a:rPr lang="en-US" sz="2000" dirty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0000FF"/>
                </a:solidFill>
              </a:rPr>
              <a:t>}</a:t>
            </a:r>
            <a:endParaRPr lang="el-GR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That is,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Join(</a:t>
            </a:r>
            <a:r>
              <a:rPr lang="el-GR" sz="2000" i="1" dirty="0">
                <a:solidFill>
                  <a:srgbClr val="0000FF"/>
                </a:solidFill>
              </a:rPr>
              <a:t>M</a:t>
            </a:r>
            <a:r>
              <a:rPr lang="el-GR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,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) </a:t>
            </a:r>
            <a:r>
              <a:rPr lang="en-US" sz="2000" dirty="0" smtClean="0"/>
              <a:t>consists of all mappings </a:t>
            </a:r>
            <a:r>
              <a:rPr lang="el-GR" sz="2000" i="1" dirty="0" smtClean="0">
                <a:solidFill>
                  <a:srgbClr val="0000FF"/>
                </a:solidFill>
              </a:rPr>
              <a:t>μ</a:t>
            </a:r>
            <a:r>
              <a:rPr lang="en-US" sz="2000" i="1" dirty="0" smtClean="0">
                <a:solidFill>
                  <a:srgbClr val="0000FF"/>
                </a:solidFill>
              </a:rPr>
              <a:t> </a:t>
            </a:r>
            <a:br>
              <a:rPr lang="en-US" sz="2000" i="1" dirty="0" smtClean="0">
                <a:solidFill>
                  <a:srgbClr val="0000FF"/>
                </a:solidFill>
              </a:rPr>
            </a:br>
            <a:r>
              <a:rPr lang="en-US" sz="2000" dirty="0" smtClean="0"/>
              <a:t>that can be combined out of mappings in </a:t>
            </a:r>
            <a:r>
              <a:rPr lang="el-GR" sz="2000" i="1" dirty="0" smtClean="0">
                <a:solidFill>
                  <a:srgbClr val="0000FF"/>
                </a:solidFill>
              </a:rPr>
              <a:t>M</a:t>
            </a:r>
            <a:r>
              <a:rPr lang="el-GR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l-GR" sz="2000" dirty="0"/>
              <a:t>and </a:t>
            </a:r>
            <a:r>
              <a:rPr lang="el-GR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If 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n-US" sz="2000" dirty="0" smtClean="0">
                <a:solidFill>
                  <a:srgbClr val="000000"/>
                </a:solidFill>
              </a:rPr>
              <a:t> can be combined out of 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l-GR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 and </a:t>
            </a:r>
            <a:r>
              <a:rPr lang="el-GR" sz="2000" i="1" dirty="0" smtClean="0">
                <a:solidFill>
                  <a:srgbClr val="0000FF"/>
                </a:solidFill>
              </a:rPr>
              <a:t>μ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00"/>
                </a:solidFill>
              </a:rPr>
              <a:t>, and </a:t>
            </a:r>
            <a:br>
              <a:rPr lang="en-US" sz="20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>	</a:t>
            </a:r>
            <a:r>
              <a:rPr lang="el-GR" sz="2000" i="1" dirty="0" smtClean="0">
                <a:solidFill>
                  <a:srgbClr val="0000FF"/>
                </a:solidFill>
              </a:rPr>
              <a:t>μ</a:t>
            </a:r>
            <a:r>
              <a:rPr lang="el-GR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 occurs </a:t>
            </a:r>
            <a:r>
              <a:rPr lang="en-US" sz="2000" i="1" dirty="0" smtClean="0">
                <a:solidFill>
                  <a:srgbClr val="0000FF"/>
                </a:solidFill>
              </a:rPr>
              <a:t>n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 times in </a:t>
            </a:r>
            <a:r>
              <a:rPr lang="el-GR" sz="2000" i="1" dirty="0" smtClean="0">
                <a:solidFill>
                  <a:srgbClr val="0000FF"/>
                </a:solidFill>
              </a:rPr>
              <a:t>M</a:t>
            </a:r>
            <a:r>
              <a:rPr lang="el-GR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and 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00"/>
                </a:solidFill>
              </a:rPr>
              <a:t> occurs </a:t>
            </a:r>
            <a:r>
              <a:rPr lang="en-US" sz="2000" i="1" dirty="0" smtClean="0">
                <a:solidFill>
                  <a:srgbClr val="0000FF"/>
                </a:solidFill>
              </a:rPr>
              <a:t>n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00"/>
                </a:solidFill>
              </a:rPr>
              <a:t> times in </a:t>
            </a:r>
            <a:r>
              <a:rPr lang="el-GR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00"/>
                </a:solidFill>
              </a:rPr>
              <a:t>, </a:t>
            </a:r>
            <a:br>
              <a:rPr lang="en-US" sz="20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>then this combination contributes </a:t>
            </a:r>
            <a:r>
              <a:rPr lang="en-US" sz="2000" i="1" dirty="0" smtClean="0">
                <a:solidFill>
                  <a:srgbClr val="0000FF"/>
                </a:solidFill>
              </a:rPr>
              <a:t>n</a:t>
            </a:r>
            <a:r>
              <a:rPr lang="en-US" sz="2000" baseline="-25000" dirty="0" smtClean="0">
                <a:solidFill>
                  <a:srgbClr val="0000FF"/>
                </a:solidFill>
              </a:rPr>
              <a:t>1 </a:t>
            </a:r>
            <a:r>
              <a:rPr lang="el-GR" sz="2000" dirty="0" smtClean="0">
                <a:solidFill>
                  <a:srgbClr val="0000FF"/>
                </a:solidFill>
              </a:rPr>
              <a:t>∗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i="1" dirty="0" smtClean="0">
                <a:solidFill>
                  <a:srgbClr val="0000FF"/>
                </a:solidFill>
              </a:rPr>
              <a:t>n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br>
              <a:rPr lang="en-US" sz="2000" dirty="0" smtClean="0">
                <a:solidFill>
                  <a:srgbClr val="000000"/>
                </a:solidFill>
              </a:rPr>
            </a:br>
            <a:r>
              <a:rPr lang="en-US" sz="2000" dirty="0" smtClean="0">
                <a:solidFill>
                  <a:srgbClr val="000000"/>
                </a:solidFill>
              </a:rPr>
              <a:t>	to the multiplicity of 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n-US" sz="2000" dirty="0" smtClean="0">
                <a:solidFill>
                  <a:srgbClr val="000000"/>
                </a:solidFill>
              </a:rPr>
              <a:t> in </a:t>
            </a:r>
            <a:r>
              <a:rPr lang="en-US" sz="2000" dirty="0">
                <a:solidFill>
                  <a:srgbClr val="0000FF"/>
                </a:solidFill>
              </a:rPr>
              <a:t>Join(</a:t>
            </a:r>
            <a:r>
              <a:rPr lang="el-GR" sz="2000" i="1" dirty="0">
                <a:solidFill>
                  <a:srgbClr val="0000FF"/>
                </a:solidFill>
              </a:rPr>
              <a:t>M</a:t>
            </a:r>
            <a:r>
              <a:rPr lang="el-GR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,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) 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815756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Join(</a:t>
            </a:r>
            <a:r>
              <a:rPr lang="en-US" dirty="0" smtClean="0"/>
              <a:t>·,·)   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Let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/>
              <a:t>,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/>
              <a:t> be algebra expressions and let </a:t>
            </a:r>
            <a:r>
              <a:rPr lang="en-US" sz="2000" i="1" dirty="0">
                <a:solidFill>
                  <a:srgbClr val="0000FF"/>
                </a:solidFill>
              </a:rPr>
              <a:t>G</a:t>
            </a:r>
            <a:r>
              <a:rPr lang="en-US" sz="2000" dirty="0"/>
              <a:t> be a graph.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Then we define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	[</a:t>
            </a:r>
            <a:r>
              <a:rPr lang="en-US" sz="2000" dirty="0" smtClean="0">
                <a:solidFill>
                  <a:srgbClr val="0000FF"/>
                </a:solidFill>
              </a:rPr>
              <a:t>[Join(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,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)]]</a:t>
            </a:r>
            <a:r>
              <a:rPr lang="en-US" sz="2000" i="1" baseline="-25000" dirty="0">
                <a:solidFill>
                  <a:srgbClr val="0000FF"/>
                </a:solidFill>
              </a:rPr>
              <a:t>G  </a:t>
            </a:r>
            <a:r>
              <a:rPr lang="en-US" sz="2000" dirty="0">
                <a:solidFill>
                  <a:srgbClr val="0000FF"/>
                </a:solidFill>
              </a:rPr>
              <a:t>:=  </a:t>
            </a:r>
            <a:r>
              <a:rPr lang="en-US" sz="2000" dirty="0" smtClean="0">
                <a:solidFill>
                  <a:srgbClr val="0000FF"/>
                </a:solidFill>
              </a:rPr>
              <a:t>Join( </a:t>
            </a:r>
            <a:r>
              <a:rPr lang="en-US" sz="2000" dirty="0">
                <a:solidFill>
                  <a:srgbClr val="0000FF"/>
                </a:solidFill>
              </a:rPr>
              <a:t>[[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]]</a:t>
            </a:r>
            <a:r>
              <a:rPr lang="en-US" sz="2000" i="1" baseline="-25000" dirty="0">
                <a:solidFill>
                  <a:srgbClr val="0000FF"/>
                </a:solidFill>
              </a:rPr>
              <a:t>G </a:t>
            </a:r>
            <a:r>
              <a:rPr lang="en-US" sz="2000" dirty="0">
                <a:solidFill>
                  <a:srgbClr val="0000FF"/>
                </a:solidFill>
              </a:rPr>
              <a:t>, [[</a:t>
            </a:r>
            <a:r>
              <a:rPr lang="en-US" sz="2000" i="1" dirty="0" smtClean="0">
                <a:solidFill>
                  <a:srgbClr val="0000FF"/>
                </a:solidFill>
              </a:rPr>
              <a:t>E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</a:rPr>
              <a:t>]</a:t>
            </a:r>
            <a:r>
              <a:rPr lang="en-US" sz="2000" i="1" baseline="-25000" dirty="0">
                <a:solidFill>
                  <a:srgbClr val="0000FF"/>
                </a:solidFill>
              </a:rPr>
              <a:t>G </a:t>
            </a:r>
            <a:r>
              <a:rPr lang="en-US" sz="2000" dirty="0">
                <a:solidFill>
                  <a:srgbClr val="0000FF"/>
                </a:solidFill>
              </a:rPr>
              <a:t>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In words: we evaluate the </a:t>
            </a:r>
            <a:r>
              <a:rPr lang="en-US" sz="2000" dirty="0" smtClean="0"/>
              <a:t>join of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/>
              <a:t> and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/>
              <a:t> by </a:t>
            </a:r>
          </a:p>
          <a:p>
            <a:r>
              <a:rPr lang="en-US" sz="2000" dirty="0"/>
              <a:t>first evaluating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/>
              <a:t> and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/>
              <a:t> separately</a:t>
            </a:r>
          </a:p>
          <a:p>
            <a:r>
              <a:rPr lang="en-US" sz="2000" dirty="0"/>
              <a:t>and then taking the </a:t>
            </a:r>
            <a:r>
              <a:rPr lang="en-US" sz="2000" dirty="0" smtClean="0"/>
              <a:t>join of </a:t>
            </a:r>
            <a:r>
              <a:rPr lang="en-US" sz="2000" dirty="0"/>
              <a:t>the resulting </a:t>
            </a:r>
            <a:r>
              <a:rPr lang="en-US" sz="2000" dirty="0" err="1"/>
              <a:t>multisets</a:t>
            </a:r>
            <a:r>
              <a:rPr lang="en-US" sz="2000" dirty="0"/>
              <a:t> of mappings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69727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for Join</a:t>
            </a:r>
            <a:r>
              <a:rPr lang="en-US" dirty="0"/>
              <a:t>(·,·)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We consider algebra expressions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, </a:t>
            </a:r>
            <a:r>
              <a:rPr lang="en-US" sz="2000" i="1" dirty="0" smtClean="0">
                <a:solidFill>
                  <a:srgbClr val="0000FF"/>
                </a:solidFill>
              </a:rPr>
              <a:t>E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/>
              <a:t> and </a:t>
            </a:r>
            <a:r>
              <a:rPr lang="en-US" sz="2000" dirty="0"/>
              <a:t>a graph </a:t>
            </a:r>
            <a:r>
              <a:rPr lang="en-US" sz="2000" i="1" dirty="0" smtClean="0">
                <a:solidFill>
                  <a:srgbClr val="0000FF"/>
                </a:solidFill>
              </a:rPr>
              <a:t>G</a:t>
            </a:r>
            <a:r>
              <a:rPr lang="en-US" sz="2000" i="1" dirty="0"/>
              <a:t> </a:t>
            </a:r>
            <a:r>
              <a:rPr lang="en-US" sz="2000" dirty="0" smtClean="0"/>
              <a:t>such that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[</a:t>
            </a:r>
            <a:r>
              <a:rPr lang="en-US" sz="2000" dirty="0">
                <a:solidFill>
                  <a:srgbClr val="0000FF"/>
                </a:solidFill>
              </a:rPr>
              <a:t>[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]]</a:t>
            </a:r>
            <a:r>
              <a:rPr lang="en-US" sz="2000" i="1" baseline="-25000" dirty="0">
                <a:solidFill>
                  <a:srgbClr val="0000FF"/>
                </a:solidFill>
              </a:rPr>
              <a:t>G </a:t>
            </a:r>
            <a:r>
              <a:rPr lang="en-US" sz="2000" dirty="0">
                <a:solidFill>
                  <a:srgbClr val="0000FF"/>
                </a:solidFill>
              </a:rPr>
              <a:t>=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/>
              <a:t>and </a:t>
            </a:r>
            <a:r>
              <a:rPr lang="en-US" sz="2000" dirty="0" smtClean="0">
                <a:solidFill>
                  <a:srgbClr val="0000FF"/>
                </a:solidFill>
              </a:rPr>
              <a:t>[</a:t>
            </a:r>
            <a:r>
              <a:rPr lang="en-US" sz="2000" dirty="0">
                <a:solidFill>
                  <a:srgbClr val="0000FF"/>
                </a:solidFill>
              </a:rPr>
              <a:t>[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]]</a:t>
            </a:r>
            <a:r>
              <a:rPr lang="en-US" sz="2000" i="1" baseline="-25000" dirty="0">
                <a:solidFill>
                  <a:srgbClr val="0000FF"/>
                </a:solidFill>
              </a:rPr>
              <a:t>G</a:t>
            </a:r>
            <a:r>
              <a:rPr lang="en-US" sz="2000" baseline="-25000" dirty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= </a:t>
            </a:r>
            <a:r>
              <a:rPr lang="en-US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i="1" dirty="0" smtClean="0"/>
              <a:t>. </a:t>
            </a:r>
            <a:r>
              <a:rPr lang="en-US" sz="2000" dirty="0" smtClean="0">
                <a:solidFill>
                  <a:srgbClr val="000000"/>
                </a:solidFill>
              </a:rPr>
              <a:t>We want to compute </a:t>
            </a:r>
            <a:r>
              <a:rPr lang="en-US" sz="2000" dirty="0">
                <a:solidFill>
                  <a:srgbClr val="0000FF"/>
                </a:solidFill>
              </a:rPr>
              <a:t>Join(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,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) </a:t>
            </a:r>
            <a:r>
              <a:rPr lang="en-US" sz="2000" dirty="0" smtClean="0">
                <a:solidFill>
                  <a:srgbClr val="000000"/>
                </a:solidFill>
              </a:rPr>
              <a:t>over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i="1" dirty="0">
                <a:solidFill>
                  <a:srgbClr val="0000FF"/>
                </a:solidFill>
              </a:rPr>
              <a:t>G</a:t>
            </a:r>
            <a:r>
              <a:rPr lang="en-US" sz="2000" i="1" dirty="0" smtClean="0"/>
              <a:t>.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Suppose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00FF"/>
                </a:solidFill>
              </a:rPr>
              <a:t>	M</a:t>
            </a:r>
            <a:r>
              <a:rPr lang="en-US" sz="2000" baseline="-25000" dirty="0" smtClean="0">
                <a:solidFill>
                  <a:srgbClr val="0000FF"/>
                </a:solidFill>
              </a:rPr>
              <a:t>1 </a:t>
            </a:r>
            <a:r>
              <a:rPr lang="el-GR" sz="2000" dirty="0" smtClean="0">
                <a:solidFill>
                  <a:srgbClr val="000000"/>
                </a:solidFill>
              </a:rPr>
              <a:t>=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dirty="0" smtClean="0">
                <a:solidFill>
                  <a:srgbClr val="000000"/>
                </a:solidFill>
              </a:rPr>
              <a:t>{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(</a:t>
            </a:r>
            <a:r>
              <a:rPr lang="el-GR" sz="2000" i="1" dirty="0" smtClean="0">
                <a:solidFill>
                  <a:srgbClr val="000000"/>
                </a:solidFill>
              </a:rPr>
              <a:t>μ</a:t>
            </a:r>
            <a:r>
              <a:rPr lang="el-GR" sz="2000" baseline="-25000" dirty="0" smtClean="0">
                <a:solidFill>
                  <a:srgbClr val="000000"/>
                </a:solidFill>
              </a:rPr>
              <a:t>1</a:t>
            </a:r>
            <a:r>
              <a:rPr lang="el-GR" sz="2000" dirty="0" smtClean="0">
                <a:solidFill>
                  <a:srgbClr val="000000"/>
                </a:solidFill>
              </a:rPr>
              <a:t>: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?x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→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ex:a,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?y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→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ex:b)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,</a:t>
            </a:r>
            <a:r>
              <a:rPr lang="el-GR" sz="2000" dirty="0">
                <a:solidFill>
                  <a:srgbClr val="000000"/>
                </a:solidFill>
              </a:rPr>
              <a:t>2), 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          </a:t>
            </a:r>
            <a:r>
              <a:rPr lang="el-GR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(</a:t>
            </a:r>
            <a:r>
              <a:rPr lang="el-GR" sz="2000" i="1" dirty="0" smtClean="0">
                <a:solidFill>
                  <a:srgbClr val="000000"/>
                </a:solidFill>
              </a:rPr>
              <a:t>μ</a:t>
            </a:r>
            <a:r>
              <a:rPr lang="en-US" sz="2000" baseline="-25000" dirty="0" smtClean="0">
                <a:solidFill>
                  <a:srgbClr val="000000"/>
                </a:solidFill>
              </a:rPr>
              <a:t>2</a:t>
            </a:r>
            <a:r>
              <a:rPr lang="el-GR" sz="2000" dirty="0" smtClean="0">
                <a:solidFill>
                  <a:srgbClr val="000000"/>
                </a:solidFill>
              </a:rPr>
              <a:t>: </a:t>
            </a:r>
            <a:r>
              <a:rPr lang="el-GR" sz="2000" dirty="0">
                <a:solidFill>
                  <a:srgbClr val="000000"/>
                </a:solidFill>
              </a:rPr>
              <a:t>?x </a:t>
            </a:r>
            <a:r>
              <a:rPr lang="el-GR" sz="2000" dirty="0" smtClean="0">
                <a:solidFill>
                  <a:srgbClr val="000000"/>
                </a:solidFill>
              </a:rPr>
              <a:t>→ ex:a</a:t>
            </a:r>
            <a:r>
              <a:rPr lang="el-GR" sz="2000" dirty="0">
                <a:solidFill>
                  <a:srgbClr val="000000"/>
                </a:solidFill>
              </a:rPr>
              <a:t>, 1</a:t>
            </a:r>
            <a:r>
              <a:rPr lang="el-GR" sz="2000" dirty="0" smtClean="0">
                <a:solidFill>
                  <a:srgbClr val="000000"/>
                </a:solidFill>
              </a:rPr>
              <a:t>)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dirty="0" smtClean="0">
                <a:solidFill>
                  <a:srgbClr val="000000"/>
                </a:solidFill>
              </a:rPr>
              <a:t>}</a:t>
            </a:r>
            <a:endParaRPr lang="el-GR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i="1" dirty="0" smtClean="0">
                <a:solidFill>
                  <a:srgbClr val="0000FF"/>
                </a:solidFill>
              </a:rPr>
              <a:t>	M</a:t>
            </a:r>
            <a:r>
              <a:rPr lang="en-US" sz="2000" baseline="-25000" dirty="0" smtClean="0">
                <a:solidFill>
                  <a:srgbClr val="0000FF"/>
                </a:solidFill>
              </a:rPr>
              <a:t>2 </a:t>
            </a:r>
            <a:r>
              <a:rPr lang="el-GR" sz="2000" dirty="0" smtClean="0">
                <a:solidFill>
                  <a:srgbClr val="000000"/>
                </a:solidFill>
              </a:rPr>
              <a:t>=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dirty="0" smtClean="0">
                <a:solidFill>
                  <a:srgbClr val="000000"/>
                </a:solidFill>
              </a:rPr>
              <a:t>{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(</a:t>
            </a:r>
            <a:r>
              <a:rPr lang="el-GR" sz="2000" i="1" dirty="0" smtClean="0">
                <a:solidFill>
                  <a:srgbClr val="000000"/>
                </a:solidFill>
              </a:rPr>
              <a:t>μ</a:t>
            </a:r>
            <a:r>
              <a:rPr lang="en-US" sz="2000" baseline="-25000" dirty="0" smtClean="0">
                <a:solidFill>
                  <a:srgbClr val="000000"/>
                </a:solidFill>
              </a:rPr>
              <a:t>3</a:t>
            </a:r>
            <a:r>
              <a:rPr lang="el-GR" sz="2000" dirty="0" smtClean="0">
                <a:solidFill>
                  <a:srgbClr val="000000"/>
                </a:solidFill>
              </a:rPr>
              <a:t>: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?y→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ex:b,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l-GR" sz="2000" dirty="0" smtClean="0">
                <a:solidFill>
                  <a:srgbClr val="000000"/>
                </a:solidFill>
              </a:rPr>
              <a:t>?z→</a:t>
            </a:r>
            <a:r>
              <a:rPr lang="el-GR" sz="2000" dirty="0">
                <a:solidFill>
                  <a:srgbClr val="000000"/>
                </a:solidFill>
              </a:rPr>
              <a:t>ex:c,3)}</a:t>
            </a: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What is </a:t>
            </a:r>
            <a:r>
              <a:rPr lang="en-US" sz="2000" dirty="0" smtClean="0">
                <a:solidFill>
                  <a:srgbClr val="3366FF"/>
                </a:solidFill>
              </a:rPr>
              <a:t>Join(</a:t>
            </a:r>
            <a:r>
              <a:rPr lang="en-US" sz="2000" i="1" dirty="0">
                <a:solidFill>
                  <a:srgbClr val="3366FF"/>
                </a:solidFill>
              </a:rPr>
              <a:t>M</a:t>
            </a:r>
            <a:r>
              <a:rPr lang="en-US" sz="2000" baseline="-25000" dirty="0">
                <a:solidFill>
                  <a:srgbClr val="3366FF"/>
                </a:solidFill>
              </a:rPr>
              <a:t>1</a:t>
            </a:r>
            <a:r>
              <a:rPr lang="en-US" sz="2000" dirty="0" smtClean="0">
                <a:solidFill>
                  <a:srgbClr val="3366FF"/>
                </a:solidFill>
              </a:rPr>
              <a:t>,</a:t>
            </a:r>
            <a:r>
              <a:rPr lang="en-US" sz="2000" i="1" dirty="0" smtClean="0">
                <a:solidFill>
                  <a:srgbClr val="3366FF"/>
                </a:solidFill>
              </a:rPr>
              <a:t>M</a:t>
            </a:r>
            <a:r>
              <a:rPr lang="en-US" sz="2000" baseline="-25000" dirty="0" smtClean="0">
                <a:solidFill>
                  <a:srgbClr val="3366FF"/>
                </a:solidFill>
              </a:rPr>
              <a:t>2 </a:t>
            </a:r>
            <a:r>
              <a:rPr lang="en-US" sz="2000" dirty="0" smtClean="0">
                <a:solidFill>
                  <a:srgbClr val="3366FF"/>
                </a:solidFill>
              </a:rPr>
              <a:t>)</a:t>
            </a:r>
            <a:r>
              <a:rPr lang="en-US" sz="2000" dirty="0" smtClean="0">
                <a:solidFill>
                  <a:srgbClr val="000000"/>
                </a:solidFill>
              </a:rPr>
              <a:t>?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</a:rPr>
              <a:t>I.e., which are the elements of the join?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	</a:t>
            </a:r>
            <a:r>
              <a:rPr lang="en-US" sz="2000" dirty="0" smtClean="0">
                <a:solidFill>
                  <a:srgbClr val="000000"/>
                </a:solidFill>
              </a:rPr>
              <a:t>And what is their multiplicity?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298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Format </a:t>
            </a:r>
            <a:r>
              <a:rPr lang="en-US" b="0" dirty="0">
                <a:latin typeface="American Typewriter"/>
                <a:cs typeface="American Typewriter"/>
              </a:rPr>
              <a:t>SELECT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/>
              <a:t>So far all results have been tables (solution sequences):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Output </a:t>
            </a:r>
            <a:r>
              <a:rPr lang="en-US" sz="2200" dirty="0"/>
              <a:t>format </a:t>
            </a:r>
            <a:r>
              <a:rPr lang="en-US" sz="2200" dirty="0">
                <a:latin typeface="American Typewriter"/>
                <a:cs typeface="American Typewriter"/>
              </a:rPr>
              <a:t>SELECT</a:t>
            </a:r>
          </a:p>
          <a:p>
            <a:pPr marL="0" indent="0">
              <a:buNone/>
            </a:pPr>
            <a:r>
              <a:rPr lang="en-US" sz="2200" dirty="0"/>
              <a:t>Syntax: </a:t>
            </a:r>
            <a:endParaRPr lang="en-US" sz="2200" dirty="0" smtClean="0"/>
          </a:p>
          <a:p>
            <a:r>
              <a:rPr lang="en-US" sz="2200" dirty="0" smtClean="0">
                <a:latin typeface="American Typewriter"/>
                <a:cs typeface="American Typewriter"/>
              </a:rPr>
              <a:t>SELECT </a:t>
            </a:r>
            <a:r>
              <a:rPr lang="en-US" sz="2200" dirty="0">
                <a:latin typeface="American Typewriter"/>
                <a:cs typeface="American Typewriter"/>
              </a:rPr>
              <a:t>&lt;</a:t>
            </a:r>
            <a:r>
              <a:rPr lang="en-US" sz="2200" dirty="0" err="1">
                <a:latin typeface="American Typewriter"/>
                <a:cs typeface="American Typewriter"/>
              </a:rPr>
              <a:t>VariableList</a:t>
            </a:r>
            <a:r>
              <a:rPr lang="en-US" sz="2200" dirty="0">
                <a:latin typeface="American Typewriter"/>
                <a:cs typeface="American Typewriter"/>
              </a:rPr>
              <a:t>&gt; </a:t>
            </a:r>
            <a:endParaRPr lang="en-US" sz="2200" dirty="0"/>
          </a:p>
          <a:p>
            <a:r>
              <a:rPr lang="en-US" sz="2200" dirty="0" smtClean="0">
                <a:latin typeface="American Typewriter"/>
                <a:cs typeface="American Typewriter"/>
              </a:rPr>
              <a:t>SELECT </a:t>
            </a:r>
            <a:r>
              <a:rPr lang="en-US" sz="2200" dirty="0">
                <a:latin typeface="American Typewriter"/>
                <a:cs typeface="American Typewriter"/>
              </a:rPr>
              <a:t>* </a:t>
            </a:r>
            <a:r>
              <a:rPr lang="en-US" sz="2200" dirty="0" smtClean="0">
                <a:latin typeface="American Typewriter"/>
                <a:cs typeface="American Typewriter"/>
              </a:rPr>
              <a:t/>
            </a:r>
            <a:br>
              <a:rPr lang="en-US" sz="2200" dirty="0" smtClean="0">
                <a:latin typeface="American Typewriter"/>
                <a:cs typeface="American Typewriter"/>
              </a:rPr>
            </a:br>
            <a:endParaRPr lang="en-US" sz="2200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</a:rPr>
              <a:t>Advantage</a:t>
            </a:r>
            <a:endParaRPr lang="en-US" dirty="0">
              <a:solidFill>
                <a:srgbClr val="008000"/>
              </a:solidFill>
            </a:endParaRPr>
          </a:p>
          <a:p>
            <a:r>
              <a:rPr lang="en-US" sz="2200" dirty="0"/>
              <a:t>Simple sequential processing of the </a:t>
            </a:r>
            <a:r>
              <a:rPr lang="en-US" sz="2200" dirty="0" smtClean="0"/>
              <a:t>results</a:t>
            </a:r>
            <a:br>
              <a:rPr lang="en-US" sz="2200" dirty="0" smtClean="0"/>
            </a:br>
            <a:endParaRPr lang="en-US" sz="2200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Disadvantage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sz="2200" dirty="0"/>
              <a:t>Structure/</a:t>
            </a:r>
            <a:r>
              <a:rPr lang="en-US" sz="2200" dirty="0" smtClean="0"/>
              <a:t>relationships is lost </a:t>
            </a:r>
            <a:br>
              <a:rPr lang="en-US" sz="2200" dirty="0" smtClean="0"/>
            </a:br>
            <a:r>
              <a:rPr lang="en-US" sz="2200" dirty="0" smtClean="0"/>
              <a:t>between </a:t>
            </a:r>
            <a:r>
              <a:rPr lang="en-US" sz="2200" dirty="0"/>
              <a:t>the </a:t>
            </a:r>
            <a:r>
              <a:rPr lang="en-US" sz="2200" dirty="0" smtClean="0"/>
              <a:t>expressions </a:t>
            </a:r>
            <a:r>
              <a:rPr lang="en-US" sz="2200" dirty="0"/>
              <a:t>in the </a:t>
            </a:r>
            <a:r>
              <a:rPr lang="en-US" sz="2200" dirty="0" smtClean="0"/>
              <a:t>result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49070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of Union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We first define the union of two </a:t>
            </a:r>
            <a:r>
              <a:rPr lang="en-US" sz="2000" dirty="0" err="1" smtClean="0"/>
              <a:t>multisets</a:t>
            </a:r>
            <a:r>
              <a:rPr lang="en-US" sz="2000" dirty="0" smtClean="0"/>
              <a:t> of assignments,</a:t>
            </a:r>
          </a:p>
          <a:p>
            <a:pPr marL="0" indent="0">
              <a:buNone/>
            </a:pPr>
            <a:r>
              <a:rPr lang="en-US" sz="2000" dirty="0" smtClean="0"/>
              <a:t>and then the evaluation of a union expression.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Let </a:t>
            </a:r>
            <a:r>
              <a:rPr lang="en-US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,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be </a:t>
            </a:r>
            <a:r>
              <a:rPr lang="en-US" sz="2000" dirty="0" err="1" smtClean="0">
                <a:solidFill>
                  <a:srgbClr val="000000"/>
                </a:solidFill>
              </a:rPr>
              <a:t>multisets</a:t>
            </a:r>
            <a:r>
              <a:rPr lang="en-US" sz="2000" dirty="0" smtClean="0">
                <a:solidFill>
                  <a:srgbClr val="000000"/>
                </a:solidFill>
              </a:rPr>
              <a:t> of mappings. Then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Union(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,</a:t>
            </a:r>
            <a:r>
              <a:rPr lang="en-US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) := </a:t>
            </a:r>
            <a:r>
              <a:rPr lang="en-US" dirty="0" smtClean="0">
                <a:solidFill>
                  <a:srgbClr val="0000FF"/>
                </a:solidFill>
              </a:rPr>
              <a:t>{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l-GR" sz="2000" dirty="0" smtClean="0">
                <a:solidFill>
                  <a:srgbClr val="0000FF"/>
                </a:solidFill>
              </a:rPr>
              <a:t>(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l-GR" sz="2000" dirty="0">
                <a:solidFill>
                  <a:srgbClr val="0000FF"/>
                </a:solidFill>
              </a:rPr>
              <a:t>,</a:t>
            </a:r>
            <a:r>
              <a:rPr lang="el-GR" sz="2000" i="1" dirty="0">
                <a:solidFill>
                  <a:srgbClr val="0000FF"/>
                </a:solidFill>
              </a:rPr>
              <a:t>n</a:t>
            </a:r>
            <a:r>
              <a:rPr lang="el-GR" sz="2000" dirty="0">
                <a:solidFill>
                  <a:srgbClr val="0000FF"/>
                </a:solidFill>
              </a:rPr>
              <a:t>) | </a:t>
            </a:r>
            <a:r>
              <a:rPr lang="el-GR" sz="2000" i="1" dirty="0" smtClean="0">
                <a:solidFill>
                  <a:srgbClr val="0000FF"/>
                </a:solidFill>
              </a:rPr>
              <a:t>n</a:t>
            </a:r>
            <a:r>
              <a:rPr lang="el-GR" sz="2000" dirty="0" smtClean="0">
                <a:solidFill>
                  <a:srgbClr val="0000FF"/>
                </a:solidFill>
              </a:rPr>
              <a:t> </a:t>
            </a:r>
            <a:r>
              <a:rPr lang="el-GR" sz="2000" dirty="0">
                <a:solidFill>
                  <a:srgbClr val="0000FF"/>
                </a:solidFill>
              </a:rPr>
              <a:t>= </a:t>
            </a:r>
            <a:r>
              <a:rPr lang="en-US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l-GR" sz="2000" dirty="0" smtClean="0">
                <a:solidFill>
                  <a:srgbClr val="0000FF"/>
                </a:solidFill>
              </a:rPr>
              <a:t>(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l-GR" sz="2000" dirty="0" smtClean="0">
                <a:solidFill>
                  <a:srgbClr val="0000FF"/>
                </a:solidFill>
              </a:rPr>
              <a:t>) </a:t>
            </a:r>
            <a:r>
              <a:rPr lang="el-GR" sz="2000" dirty="0">
                <a:solidFill>
                  <a:srgbClr val="0000FF"/>
                </a:solidFill>
              </a:rPr>
              <a:t>+ </a:t>
            </a:r>
            <a:r>
              <a:rPr lang="en-US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l-GR" sz="2000" dirty="0" smtClean="0">
                <a:solidFill>
                  <a:srgbClr val="0000FF"/>
                </a:solidFill>
              </a:rPr>
              <a:t>(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l-GR" sz="2000" dirty="0" smtClean="0">
                <a:solidFill>
                  <a:srgbClr val="0000FF"/>
                </a:solidFill>
              </a:rPr>
              <a:t>) </a:t>
            </a:r>
            <a:r>
              <a:rPr lang="el-GR" sz="2000" dirty="0">
                <a:solidFill>
                  <a:srgbClr val="0000FF"/>
                </a:solidFill>
              </a:rPr>
              <a:t>&gt; </a:t>
            </a:r>
            <a:r>
              <a:rPr lang="el-GR" sz="2000" dirty="0" smtClean="0">
                <a:solidFill>
                  <a:srgbClr val="0000FF"/>
                </a:solidFill>
              </a:rPr>
              <a:t>0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}</a:t>
            </a:r>
          </a:p>
          <a:p>
            <a:pPr mar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In words: </a:t>
            </a:r>
          </a:p>
          <a:p>
            <a:r>
              <a:rPr lang="en-US" sz="2000" dirty="0" smtClean="0"/>
              <a:t>the union contains the mappings that occur at least once in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 or</a:t>
            </a:r>
            <a:r>
              <a:rPr lang="en-US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</a:p>
          <a:p>
            <a:r>
              <a:rPr lang="en-US" sz="2000" dirty="0" smtClean="0"/>
              <a:t>the multiplicity of a mapping </a:t>
            </a:r>
            <a:r>
              <a:rPr lang="el-GR" sz="2000" i="1" dirty="0">
                <a:solidFill>
                  <a:srgbClr val="0000FF"/>
                </a:solidFill>
              </a:rPr>
              <a:t>μ</a:t>
            </a:r>
            <a:r>
              <a:rPr lang="en-US" sz="2000" dirty="0" smtClean="0"/>
              <a:t> in the union is the sum of the multiplicities in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 and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43277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of Union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Let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/>
              <a:t>,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/>
              <a:t> </a:t>
            </a:r>
            <a:r>
              <a:rPr lang="en-US" sz="2000" dirty="0" smtClean="0"/>
              <a:t>be algebra expressions and let </a:t>
            </a:r>
            <a:r>
              <a:rPr lang="en-US" sz="2000" i="1" dirty="0" smtClean="0">
                <a:solidFill>
                  <a:srgbClr val="0000FF"/>
                </a:solidFill>
              </a:rPr>
              <a:t>G</a:t>
            </a:r>
            <a:r>
              <a:rPr lang="en-US" sz="2000" dirty="0" smtClean="0"/>
              <a:t> be </a:t>
            </a:r>
            <a:r>
              <a:rPr lang="en-US" sz="2000" dirty="0"/>
              <a:t>a </a:t>
            </a:r>
            <a:r>
              <a:rPr lang="en-US" sz="2000" dirty="0" smtClean="0"/>
              <a:t>graph.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Then we define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	[[Union(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,</a:t>
            </a:r>
            <a:r>
              <a:rPr lang="en-US" sz="2000" i="1" dirty="0" smtClean="0">
                <a:solidFill>
                  <a:srgbClr val="0000FF"/>
                </a:solidFill>
              </a:rPr>
              <a:t>E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)]]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G  </a:t>
            </a:r>
            <a:r>
              <a:rPr lang="en-US" sz="2000" dirty="0" smtClean="0">
                <a:solidFill>
                  <a:srgbClr val="0000FF"/>
                </a:solidFill>
              </a:rPr>
              <a:t>:=  Union( [[</a:t>
            </a:r>
            <a:r>
              <a:rPr lang="en-US" sz="2000" i="1" dirty="0" smtClean="0">
                <a:solidFill>
                  <a:srgbClr val="0000FF"/>
                </a:solidFill>
              </a:rPr>
              <a:t>E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</a:rPr>
              <a:t>]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G </a:t>
            </a:r>
            <a:r>
              <a:rPr lang="en-US" sz="2000" dirty="0" smtClean="0">
                <a:solidFill>
                  <a:srgbClr val="0000FF"/>
                </a:solidFill>
              </a:rPr>
              <a:t>, [[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]]</a:t>
            </a:r>
            <a:r>
              <a:rPr lang="en-US" sz="2000" i="1" baseline="-25000" dirty="0" smtClean="0">
                <a:solidFill>
                  <a:srgbClr val="0000FF"/>
                </a:solidFill>
              </a:rPr>
              <a:t>G </a:t>
            </a:r>
            <a:r>
              <a:rPr lang="en-US" sz="2000" dirty="0" smtClean="0">
                <a:solidFill>
                  <a:srgbClr val="0000FF"/>
                </a:solidFill>
              </a:rPr>
              <a:t>)</a:t>
            </a:r>
            <a:endParaRPr lang="en-US" sz="20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In words: </a:t>
            </a:r>
            <a:r>
              <a:rPr lang="en-US" sz="2000" dirty="0"/>
              <a:t>we evaluate the union of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 smtClean="0"/>
              <a:t> </a:t>
            </a:r>
            <a:r>
              <a:rPr lang="en-US" sz="2000" dirty="0"/>
              <a:t>by </a:t>
            </a:r>
            <a:endParaRPr lang="en-US" sz="2000" dirty="0" smtClean="0"/>
          </a:p>
          <a:p>
            <a:r>
              <a:rPr lang="en-US" sz="2000" dirty="0" smtClean="0"/>
              <a:t>first evaluating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 and </a:t>
            </a:r>
            <a:r>
              <a:rPr lang="en-US" sz="2000" i="1" dirty="0">
                <a:solidFill>
                  <a:srgbClr val="0000FF"/>
                </a:solidFill>
              </a:rPr>
              <a:t>E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 smtClean="0"/>
              <a:t> separately</a:t>
            </a:r>
          </a:p>
          <a:p>
            <a:r>
              <a:rPr lang="en-US" sz="2000" dirty="0" smtClean="0"/>
              <a:t>and then taking the union of the resulting </a:t>
            </a:r>
            <a:r>
              <a:rPr lang="en-US" sz="2000" dirty="0" err="1" smtClean="0"/>
              <a:t>multisets</a:t>
            </a:r>
            <a:r>
              <a:rPr lang="en-US" sz="2000" dirty="0" smtClean="0"/>
              <a:t> of mappings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0506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Filter(·</a:t>
            </a:r>
            <a:r>
              <a:rPr lang="en-US" dirty="0" smtClean="0"/>
              <a:t>,·</a:t>
            </a:r>
            <a:r>
              <a:rPr lang="en-US" dirty="0"/>
              <a:t>)   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define the evaluation of a </a:t>
            </a:r>
            <a:r>
              <a:rPr lang="en-US" dirty="0" smtClean="0"/>
              <a:t>filter expression </a:t>
            </a:r>
            <a:r>
              <a:rPr lang="en-US" dirty="0" smtClean="0">
                <a:solidFill>
                  <a:srgbClr val="0000FF"/>
                </a:solidFill>
              </a:rPr>
              <a:t>Filter(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/>
              <a:t>over a graph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/>
              <a:t> we proceed in two steps: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ea"/>
              <a:buAutoNum type="circleNumDbPlain"/>
            </a:pPr>
            <a:r>
              <a:rPr lang="en-US" dirty="0"/>
              <a:t>We define the </a:t>
            </a:r>
            <a:r>
              <a:rPr lang="en-US" dirty="0" smtClean="0">
                <a:solidFill>
                  <a:srgbClr val="FF5050"/>
                </a:solidFill>
              </a:rPr>
              <a:t>filter operation </a:t>
            </a:r>
            <a:r>
              <a:rPr lang="en-US" dirty="0" smtClean="0">
                <a:solidFill>
                  <a:srgbClr val="0000FF"/>
                </a:solidFill>
              </a:rPr>
              <a:t>Filter(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i="1" dirty="0" smtClean="0">
                <a:solidFill>
                  <a:srgbClr val="0000FF"/>
                </a:solidFill>
              </a:rPr>
              <a:t>M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 smtClean="0"/>
              <a:t>of a</a:t>
            </a:r>
            <a:r>
              <a:rPr lang="en-US" dirty="0" smtClean="0">
                <a:solidFill>
                  <a:srgbClr val="FF5050"/>
                </a:solidFill>
              </a:rPr>
              <a:t> filter condition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FF5050"/>
                </a:solidFill>
              </a:rPr>
              <a:t> </a:t>
            </a:r>
            <a:br>
              <a:rPr lang="en-US" dirty="0" smtClean="0">
                <a:solidFill>
                  <a:srgbClr val="FF505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and 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5050"/>
                </a:solidFill>
              </a:rPr>
              <a:t>multiset</a:t>
            </a:r>
            <a:r>
              <a:rPr lang="en-US" dirty="0" smtClean="0">
                <a:solidFill>
                  <a:srgbClr val="FF5050"/>
                </a:solidFill>
              </a:rPr>
              <a:t> </a:t>
            </a:r>
            <a:r>
              <a:rPr lang="en-US" dirty="0">
                <a:solidFill>
                  <a:srgbClr val="FF5050"/>
                </a:solidFill>
              </a:rPr>
              <a:t>of </a:t>
            </a:r>
            <a:r>
              <a:rPr lang="en-US" dirty="0" smtClean="0">
                <a:solidFill>
                  <a:srgbClr val="FF5050"/>
                </a:solidFill>
              </a:rPr>
              <a:t>mappings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endParaRPr lang="en-US" dirty="0">
              <a:solidFill>
                <a:srgbClr val="FF505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ea"/>
              <a:buAutoNum type="circleNumDbPlain"/>
            </a:pPr>
            <a:r>
              <a:rPr lang="en-US" dirty="0"/>
              <a:t>We define the evaluation </a:t>
            </a:r>
            <a:r>
              <a:rPr lang="en-US" dirty="0">
                <a:solidFill>
                  <a:srgbClr val="0000FF"/>
                </a:solidFill>
              </a:rPr>
              <a:t>[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US" dirty="0">
                <a:solidFill>
                  <a:srgbClr val="0000FF"/>
                </a:solidFill>
              </a:rPr>
              <a:t>Filter(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)]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i="1" baseline="-25000" dirty="0">
                <a:solidFill>
                  <a:srgbClr val="0000FF"/>
                </a:solidFill>
              </a:rPr>
              <a:t>G</a:t>
            </a:r>
            <a:r>
              <a:rPr lang="en-US" dirty="0"/>
              <a:t> of a </a:t>
            </a:r>
            <a:br>
              <a:rPr lang="en-US" dirty="0"/>
            </a:br>
            <a:r>
              <a:rPr lang="en-US" dirty="0" smtClean="0">
                <a:solidFill>
                  <a:srgbClr val="FF5050"/>
                </a:solidFill>
              </a:rPr>
              <a:t>filter </a:t>
            </a:r>
            <a:r>
              <a:rPr lang="en-US" dirty="0">
                <a:solidFill>
                  <a:srgbClr val="FF5050"/>
                </a:solidFill>
              </a:rPr>
              <a:t>expression </a:t>
            </a:r>
            <a:r>
              <a:rPr lang="en-US" dirty="0"/>
              <a:t>as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smtClean="0">
                <a:solidFill>
                  <a:srgbClr val="FF5050"/>
                </a:solidFill>
              </a:rPr>
              <a:t>filter operation </a:t>
            </a:r>
            <a:r>
              <a:rPr lang="en-US" dirty="0" smtClean="0"/>
              <a:t>by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/>
              <a:t> on the evaluation 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US" dirty="0">
                <a:solidFill>
                  <a:srgbClr val="0000FF"/>
                </a:solidFill>
              </a:rPr>
              <a:t>[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]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i="1" baseline="-25000" dirty="0" smtClean="0">
                <a:solidFill>
                  <a:srgbClr val="0000FF"/>
                </a:solidFill>
              </a:rPr>
              <a:t>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95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Filter(·</a:t>
            </a:r>
            <a:r>
              <a:rPr lang="en-US" dirty="0" smtClean="0"/>
              <a:t>)  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288" cy="47847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a filter condition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/>
              <a:t> and </a:t>
            </a:r>
            <a:r>
              <a:rPr lang="en-US" dirty="0" err="1" smtClean="0"/>
              <a:t>multiset</a:t>
            </a:r>
            <a:r>
              <a:rPr lang="en-US" dirty="0" smtClean="0"/>
              <a:t> of mappings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dirty="0" smtClean="0"/>
              <a:t> we define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rgbClr val="0000FF"/>
                </a:solidFill>
              </a:rPr>
              <a:t> Filter(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i="1" dirty="0" smtClean="0">
                <a:solidFill>
                  <a:srgbClr val="0000FF"/>
                </a:solidFill>
              </a:rPr>
              <a:t>M</a:t>
            </a:r>
            <a:r>
              <a:rPr lang="en-US" dirty="0" smtClean="0">
                <a:solidFill>
                  <a:srgbClr val="0000FF"/>
                </a:solidFill>
              </a:rPr>
              <a:t>) := { </a:t>
            </a:r>
            <a:r>
              <a:rPr lang="el-GR" dirty="0" smtClean="0">
                <a:solidFill>
                  <a:srgbClr val="0000FF"/>
                </a:solidFill>
              </a:rPr>
              <a:t>(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l-GR" dirty="0">
                <a:solidFill>
                  <a:srgbClr val="0000FF"/>
                </a:solidFill>
              </a:rPr>
              <a:t>,</a:t>
            </a:r>
            <a:r>
              <a:rPr lang="el-GR" i="1" dirty="0">
                <a:solidFill>
                  <a:srgbClr val="0000FF"/>
                </a:solidFill>
              </a:rPr>
              <a:t>n</a:t>
            </a:r>
            <a:r>
              <a:rPr lang="el-GR" dirty="0">
                <a:solidFill>
                  <a:srgbClr val="0000FF"/>
                </a:solidFill>
              </a:rPr>
              <a:t>) | </a:t>
            </a:r>
            <a:r>
              <a:rPr lang="el-GR" i="1" dirty="0" smtClean="0">
                <a:solidFill>
                  <a:srgbClr val="0000FF"/>
                </a:solidFill>
              </a:rPr>
              <a:t>M</a:t>
            </a:r>
            <a:r>
              <a:rPr lang="el-GR" dirty="0">
                <a:solidFill>
                  <a:srgbClr val="0000FF"/>
                </a:solidFill>
              </a:rPr>
              <a:t>(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l-GR" dirty="0">
                <a:solidFill>
                  <a:srgbClr val="0000FF"/>
                </a:solidFill>
              </a:rPr>
              <a:t>) = </a:t>
            </a:r>
            <a:r>
              <a:rPr lang="el-GR" i="1" dirty="0">
                <a:solidFill>
                  <a:srgbClr val="0000FF"/>
                </a:solidFill>
              </a:rPr>
              <a:t>n</a:t>
            </a:r>
            <a:r>
              <a:rPr lang="el-GR" dirty="0">
                <a:solidFill>
                  <a:srgbClr val="0000FF"/>
                </a:solidFill>
              </a:rPr>
              <a:t> &gt; 0 and </a:t>
            </a:r>
            <a:r>
              <a:rPr lang="el-GR" i="1" dirty="0" smtClean="0">
                <a:solidFill>
                  <a:srgbClr val="0000FF"/>
                </a:solidFill>
              </a:rPr>
              <a:t>μ</a:t>
            </a:r>
            <a:r>
              <a:rPr lang="el-GR" dirty="0">
                <a:solidFill>
                  <a:srgbClr val="0000FF"/>
                </a:solidFill>
              </a:rPr>
              <a:t>(</a:t>
            </a:r>
            <a:r>
              <a:rPr lang="el-GR" i="1" dirty="0">
                <a:solidFill>
                  <a:srgbClr val="0000FF"/>
                </a:solidFill>
              </a:rPr>
              <a:t>F</a:t>
            </a:r>
            <a:r>
              <a:rPr lang="el-GR" dirty="0" smtClean="0">
                <a:solidFill>
                  <a:srgbClr val="0000FF"/>
                </a:solidFill>
              </a:rPr>
              <a:t>) </a:t>
            </a:r>
            <a:r>
              <a:rPr lang="el-GR" dirty="0">
                <a:solidFill>
                  <a:srgbClr val="0000FF"/>
                </a:solidFill>
              </a:rPr>
              <a:t>= </a:t>
            </a:r>
            <a:r>
              <a:rPr lang="en-US" dirty="0" smtClean="0">
                <a:solidFill>
                  <a:srgbClr val="0000FF"/>
                </a:solidFill>
              </a:rPr>
              <a:t>T }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Here, </a:t>
            </a:r>
            <a:r>
              <a:rPr lang="el-GR" i="1" dirty="0">
                <a:solidFill>
                  <a:srgbClr val="0000FF"/>
                </a:solidFill>
              </a:rPr>
              <a:t>μ</a:t>
            </a:r>
            <a:r>
              <a:rPr lang="el-GR" dirty="0">
                <a:solidFill>
                  <a:srgbClr val="0000FF"/>
                </a:solidFill>
              </a:rPr>
              <a:t>(</a:t>
            </a:r>
            <a:r>
              <a:rPr lang="el-GR" i="1" dirty="0">
                <a:solidFill>
                  <a:srgbClr val="0000FF"/>
                </a:solidFill>
              </a:rPr>
              <a:t>F</a:t>
            </a:r>
            <a:r>
              <a:rPr lang="el-GR" dirty="0">
                <a:solidFill>
                  <a:srgbClr val="0000FF"/>
                </a:solidFill>
              </a:rPr>
              <a:t>) </a:t>
            </a:r>
            <a:r>
              <a:rPr lang="en-US" dirty="0" smtClean="0"/>
              <a:t>is the truth value (i.e., one of T, E, F) obtained from evaluating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/>
              <a:t> with respect to </a:t>
            </a:r>
            <a:r>
              <a:rPr lang="el-GR" i="1" dirty="0" smtClean="0">
                <a:solidFill>
                  <a:srgbClr val="0000FF"/>
                </a:solidFill>
              </a:rPr>
              <a:t>μ</a:t>
            </a:r>
            <a:r>
              <a:rPr lang="en-US" i="1" dirty="0" smtClean="0">
                <a:solidFill>
                  <a:srgbClr val="0000FF"/>
                </a:solidFill>
              </a:rPr>
              <a:t>.</a:t>
            </a:r>
          </a:p>
          <a:p>
            <a:pPr marL="0" indent="0">
              <a:buNone/>
            </a:pPr>
            <a:endParaRPr lang="en-US" i="1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 smtClean="0"/>
              <a:t>The definition says that 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all mappings survive that satisfy the filter condition, and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dirty="0" smtClean="0"/>
              <a:t>they survive with the multiplicity they had in </a:t>
            </a:r>
            <a:r>
              <a:rPr lang="el-GR" i="1" dirty="0">
                <a:solidFill>
                  <a:srgbClr val="0000FF"/>
                </a:solidFill>
              </a:rPr>
              <a:t>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827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Filter(·</a:t>
            </a:r>
            <a:r>
              <a:rPr lang="en-US" dirty="0" smtClean="0"/>
              <a:t>)  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 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be an algebra expression,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/>
              <a:t> a filter, and </a:t>
            </a:r>
            <a:r>
              <a:rPr lang="en-US" i="1" dirty="0" smtClean="0">
                <a:solidFill>
                  <a:srgbClr val="0000FF"/>
                </a:solidFill>
              </a:rPr>
              <a:t>G</a:t>
            </a:r>
            <a:r>
              <a:rPr lang="en-US" dirty="0" smtClean="0"/>
              <a:t> a </a:t>
            </a:r>
            <a:r>
              <a:rPr lang="en-US" dirty="0"/>
              <a:t>graph.</a:t>
            </a:r>
          </a:p>
          <a:p>
            <a:pPr marL="0" indent="0">
              <a:buNone/>
            </a:pPr>
            <a:r>
              <a:rPr lang="en-US" dirty="0" smtClean="0"/>
              <a:t>The we define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		[[Filter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)]]</a:t>
            </a:r>
            <a:r>
              <a:rPr lang="en-US" i="1" baseline="-25000" dirty="0" smtClean="0">
                <a:solidFill>
                  <a:srgbClr val="0000FF"/>
                </a:solidFill>
              </a:rPr>
              <a:t>G  </a:t>
            </a:r>
            <a:r>
              <a:rPr lang="en-US" dirty="0">
                <a:solidFill>
                  <a:srgbClr val="0000FF"/>
                </a:solidFill>
              </a:rPr>
              <a:t>:= </a:t>
            </a:r>
            <a:r>
              <a:rPr lang="en-US" dirty="0" smtClean="0">
                <a:solidFill>
                  <a:srgbClr val="0000FF"/>
                </a:solidFill>
              </a:rPr>
              <a:t> Filter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</a:rPr>
              <a:t> [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]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i="1" baseline="-25000" dirty="0">
                <a:solidFill>
                  <a:srgbClr val="0000FF"/>
                </a:solidFill>
              </a:rPr>
              <a:t>G 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endParaRPr lang="en-US" i="1" baseline="-250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words, </a:t>
            </a:r>
          </a:p>
          <a:p>
            <a:r>
              <a:rPr lang="en-US" dirty="0" smtClean="0"/>
              <a:t>we first evaluate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dirty="0" smtClean="0"/>
              <a:t> and </a:t>
            </a:r>
          </a:p>
          <a:p>
            <a:r>
              <a:rPr lang="en-US" dirty="0" smtClean="0"/>
              <a:t>then apply the filter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258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</a:t>
            </a:r>
            <a:r>
              <a:rPr lang="en-US" dirty="0" err="1"/>
              <a:t>LeftJoin</a:t>
            </a:r>
            <a:r>
              <a:rPr lang="en-US" dirty="0"/>
              <a:t>(·</a:t>
            </a:r>
            <a:r>
              <a:rPr lang="en-US" dirty="0" smtClean="0"/>
              <a:t>)  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Again, to </a:t>
            </a:r>
            <a:r>
              <a:rPr lang="en-US" dirty="0"/>
              <a:t>define the evaluation of a </a:t>
            </a:r>
            <a:r>
              <a:rPr lang="en-US" dirty="0" smtClean="0"/>
              <a:t>left join </a:t>
            </a:r>
            <a:r>
              <a:rPr lang="en-US" dirty="0"/>
              <a:t>expression </a:t>
            </a:r>
            <a:r>
              <a:rPr lang="en-US" dirty="0" err="1" smtClean="0">
                <a:solidFill>
                  <a:srgbClr val="0000FF"/>
                </a:solidFill>
              </a:rPr>
              <a:t>LeftJoin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/>
              <a:t>over a graph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/>
              <a:t> we proceed in two steps: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ea"/>
              <a:buAutoNum type="circleNumDbPlain"/>
            </a:pPr>
            <a:r>
              <a:rPr lang="en-US" dirty="0"/>
              <a:t>We define the </a:t>
            </a:r>
            <a:r>
              <a:rPr lang="en-US" dirty="0" smtClean="0">
                <a:solidFill>
                  <a:srgbClr val="FF5050"/>
                </a:solidFill>
              </a:rPr>
              <a:t>left join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00FF"/>
                </a:solidFill>
              </a:rPr>
              <a:t>LeftJoin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i="1" dirty="0" smtClean="0">
                <a:solidFill>
                  <a:srgbClr val="0000FF"/>
                </a:solidFill>
              </a:rPr>
              <a:t>M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FF5050"/>
                </a:solidFill>
              </a:rPr>
              <a:t>of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>
                <a:solidFill>
                  <a:srgbClr val="FF5050"/>
                </a:solidFill>
              </a:rPr>
              <a:t>two </a:t>
            </a:r>
            <a:r>
              <a:rPr lang="en-US" dirty="0" err="1">
                <a:solidFill>
                  <a:srgbClr val="FF5050"/>
                </a:solidFill>
              </a:rPr>
              <a:t>multisets</a:t>
            </a:r>
            <a:r>
              <a:rPr lang="en-US" dirty="0">
                <a:solidFill>
                  <a:srgbClr val="FF5050"/>
                </a:solidFill>
              </a:rPr>
              <a:t> of </a:t>
            </a:r>
            <a:r>
              <a:rPr lang="en-US" dirty="0" smtClean="0">
                <a:solidFill>
                  <a:srgbClr val="FF5050"/>
                </a:solidFill>
              </a:rPr>
              <a:t>mappings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FF5050"/>
                </a:solidFill>
              </a:rPr>
              <a:t> a filter condition</a:t>
            </a:r>
            <a:endParaRPr lang="en-US" dirty="0">
              <a:solidFill>
                <a:srgbClr val="FF505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ea"/>
              <a:buAutoNum type="circleNumDbPlain"/>
            </a:pPr>
            <a:r>
              <a:rPr lang="en-US" dirty="0"/>
              <a:t>We define the evaluation </a:t>
            </a:r>
            <a:r>
              <a:rPr lang="en-US" dirty="0">
                <a:solidFill>
                  <a:srgbClr val="0000FF"/>
                </a:solidFill>
              </a:rPr>
              <a:t>[[Join(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,</a:t>
            </a:r>
            <a:r>
              <a:rPr lang="en-US" i="1" dirty="0">
                <a:solidFill>
                  <a:srgbClr val="0000FF"/>
                </a:solidFill>
              </a:rPr>
              <a:t> E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</a:rPr>
              <a:t>]]</a:t>
            </a:r>
            <a:r>
              <a:rPr lang="en-US" i="1" baseline="-25000" dirty="0">
                <a:solidFill>
                  <a:srgbClr val="0000FF"/>
                </a:solidFill>
              </a:rPr>
              <a:t>G</a:t>
            </a:r>
            <a:r>
              <a:rPr lang="en-US" dirty="0"/>
              <a:t> of a </a:t>
            </a:r>
            <a:br>
              <a:rPr lang="en-US" dirty="0"/>
            </a:br>
            <a:r>
              <a:rPr lang="en-US" dirty="0" smtClean="0">
                <a:solidFill>
                  <a:srgbClr val="FF5050"/>
                </a:solidFill>
              </a:rPr>
              <a:t>left join </a:t>
            </a:r>
            <a:r>
              <a:rPr lang="en-US" dirty="0">
                <a:solidFill>
                  <a:srgbClr val="FF5050"/>
                </a:solidFill>
              </a:rPr>
              <a:t>expression </a:t>
            </a:r>
            <a:r>
              <a:rPr lang="en-US" dirty="0"/>
              <a:t>as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smtClean="0">
                <a:solidFill>
                  <a:srgbClr val="FF5050"/>
                </a:solidFill>
              </a:rPr>
              <a:t>left join </a:t>
            </a:r>
            <a:r>
              <a:rPr lang="en-US" dirty="0">
                <a:solidFill>
                  <a:srgbClr val="FF5050"/>
                </a:solidFill>
              </a:rPr>
              <a:t>of </a:t>
            </a:r>
            <a:r>
              <a:rPr lang="en-US" dirty="0"/>
              <a:t>the evaluations </a:t>
            </a:r>
            <a:r>
              <a:rPr lang="en-US" dirty="0">
                <a:solidFill>
                  <a:srgbClr val="0000FF"/>
                </a:solidFill>
              </a:rPr>
              <a:t>[[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]]</a:t>
            </a:r>
            <a:r>
              <a:rPr lang="en-US" i="1" baseline="-25000" dirty="0">
                <a:solidFill>
                  <a:srgbClr val="0000FF"/>
                </a:solidFill>
              </a:rPr>
              <a:t>G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[[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]]</a:t>
            </a:r>
            <a:r>
              <a:rPr lang="en-US" i="1" baseline="-25000" dirty="0">
                <a:solidFill>
                  <a:srgbClr val="0000FF"/>
                </a:solidFill>
              </a:rPr>
              <a:t>G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/>
              <a:t>of </a:t>
            </a:r>
            <a:br>
              <a:rPr lang="en-US" dirty="0"/>
            </a:br>
            <a:r>
              <a:rPr lang="en-US" dirty="0"/>
              <a:t>                </a:t>
            </a:r>
            <a:r>
              <a:rPr lang="en-US" dirty="0">
                <a:solidFill>
                  <a:srgbClr val="FF5050"/>
                </a:solidFill>
              </a:rPr>
              <a:t>the </a:t>
            </a:r>
            <a:r>
              <a:rPr lang="en-US" dirty="0" smtClean="0">
                <a:solidFill>
                  <a:srgbClr val="FF5050"/>
                </a:solidFill>
              </a:rPr>
              <a:t>arguments with respect to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endParaRPr lang="en-US" dirty="0">
              <a:solidFill>
                <a:srgbClr val="FF505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503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</a:t>
            </a:r>
            <a:r>
              <a:rPr lang="en-US" dirty="0" err="1"/>
              <a:t>LeftJoin</a:t>
            </a:r>
            <a:r>
              <a:rPr lang="en-US" dirty="0"/>
              <a:t>(·</a:t>
            </a:r>
            <a:r>
              <a:rPr lang="en-US" dirty="0" smtClean="0"/>
              <a:t>)  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1438"/>
            <a:ext cx="8686800" cy="518390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Let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/>
              <a:t>,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be </a:t>
            </a:r>
            <a:r>
              <a:rPr lang="en-US" sz="2000" dirty="0" err="1">
                <a:solidFill>
                  <a:srgbClr val="000000"/>
                </a:solidFill>
              </a:rPr>
              <a:t>multisets</a:t>
            </a:r>
            <a:r>
              <a:rPr lang="en-US" sz="2000" dirty="0">
                <a:solidFill>
                  <a:srgbClr val="000000"/>
                </a:solidFill>
              </a:rPr>
              <a:t> of </a:t>
            </a:r>
            <a:r>
              <a:rPr lang="en-US" sz="2000" dirty="0" smtClean="0">
                <a:solidFill>
                  <a:srgbClr val="000000"/>
                </a:solidFill>
              </a:rPr>
              <a:t>mappings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and let </a:t>
            </a:r>
            <a:r>
              <a:rPr lang="en-US" sz="2000" i="1" dirty="0" smtClean="0">
                <a:solidFill>
                  <a:srgbClr val="0000FF"/>
                </a:solidFill>
              </a:rPr>
              <a:t>F</a:t>
            </a:r>
            <a:r>
              <a:rPr lang="en-US" sz="2000" dirty="0" smtClean="0">
                <a:solidFill>
                  <a:srgbClr val="000000"/>
                </a:solidFill>
              </a:rPr>
              <a:t> be a filter expression.</a:t>
            </a:r>
            <a:br>
              <a:rPr lang="en-US" sz="2000" dirty="0" smtClean="0">
                <a:solidFill>
                  <a:srgbClr val="000000"/>
                </a:solidFill>
              </a:rPr>
            </a:b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We define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2000" dirty="0" err="1" smtClean="0">
                <a:solidFill>
                  <a:srgbClr val="0000FF"/>
                </a:solidFill>
              </a:rPr>
              <a:t>LeftJoin</a:t>
            </a:r>
            <a:r>
              <a:rPr lang="en-US" sz="2000" dirty="0" smtClean="0">
                <a:solidFill>
                  <a:srgbClr val="0000FF"/>
                </a:solidFill>
              </a:rPr>
              <a:t>(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/>
              <a:t>,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i="1" dirty="0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i="1" dirty="0" smtClean="0">
                <a:solidFill>
                  <a:srgbClr val="0000FF"/>
                </a:solidFill>
              </a:rPr>
              <a:t>F</a:t>
            </a:r>
            <a:r>
              <a:rPr lang="en-US" sz="2000" dirty="0" smtClean="0">
                <a:solidFill>
                  <a:srgbClr val="0000FF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</a:t>
            </a:r>
            <a:r>
              <a:rPr lang="en-US" sz="2000" dirty="0" smtClean="0">
                <a:solidFill>
                  <a:srgbClr val="0000FF"/>
                </a:solidFill>
              </a:rPr>
              <a:t>:=</a:t>
            </a:r>
          </a:p>
          <a:p>
            <a:pPr marL="0" indent="0">
              <a:buNone/>
            </a:pPr>
            <a:r>
              <a:rPr lang="fi-FI" sz="2000" dirty="0" smtClean="0"/>
              <a:t>	</a:t>
            </a:r>
            <a:r>
              <a:rPr lang="fi-FI" sz="2000" dirty="0" err="1" smtClean="0">
                <a:solidFill>
                  <a:srgbClr val="0000FF"/>
                </a:solidFill>
              </a:rPr>
              <a:t>Filter</a:t>
            </a:r>
            <a:r>
              <a:rPr lang="fi-FI" sz="2000" dirty="0" err="1">
                <a:solidFill>
                  <a:srgbClr val="0000FF"/>
                </a:solidFill>
              </a:rPr>
              <a:t>(</a:t>
            </a:r>
            <a:r>
              <a:rPr lang="fi-FI" sz="2000" i="1" dirty="0" err="1">
                <a:solidFill>
                  <a:srgbClr val="0000FF"/>
                </a:solidFill>
              </a:rPr>
              <a:t>F</a:t>
            </a:r>
            <a:r>
              <a:rPr lang="fi-FI" sz="2000" dirty="0" smtClean="0">
                <a:solidFill>
                  <a:srgbClr val="0000FF"/>
                </a:solidFill>
              </a:rPr>
              <a:t>, Join(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,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fi-FI" sz="2000" dirty="0" smtClean="0">
                <a:solidFill>
                  <a:srgbClr val="0000FF"/>
                </a:solidFill>
              </a:rPr>
              <a:t>)) ∪</a:t>
            </a:r>
          </a:p>
          <a:p>
            <a:pPr marL="0" indent="0">
              <a:buNone/>
            </a:pPr>
            <a:r>
              <a:rPr lang="fi-FI" sz="2000" dirty="0">
                <a:solidFill>
                  <a:srgbClr val="0000FF"/>
                </a:solidFill>
              </a:rPr>
              <a:t>	</a:t>
            </a:r>
            <a:r>
              <a:rPr lang="en-US" sz="2000" dirty="0" smtClean="0">
                <a:solidFill>
                  <a:srgbClr val="0000FF"/>
                </a:solidFill>
              </a:rPr>
              <a:t>{ (</a:t>
            </a:r>
            <a:r>
              <a:rPr lang="en-US" sz="2000" i="1" dirty="0" smtClean="0">
                <a:solidFill>
                  <a:srgbClr val="0000FF"/>
                </a:solidFill>
              </a:rPr>
              <a:t>μ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>
                <a:solidFill>
                  <a:srgbClr val="0000FF"/>
                </a:solidFill>
              </a:rPr>
              <a:t>,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(</a:t>
            </a:r>
            <a:r>
              <a:rPr lang="en-US" sz="2000" i="1" dirty="0">
                <a:solidFill>
                  <a:srgbClr val="0000FF"/>
                </a:solidFill>
              </a:rPr>
              <a:t>μ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)) </a:t>
            </a:r>
            <a:r>
              <a:rPr lang="en-US" sz="2000" dirty="0">
                <a:solidFill>
                  <a:srgbClr val="0000FF"/>
                </a:solidFill>
              </a:rPr>
              <a:t>| for all </a:t>
            </a:r>
            <a:r>
              <a:rPr lang="en-US" sz="2000" i="1" dirty="0" smtClean="0">
                <a:solidFill>
                  <a:srgbClr val="0000FF"/>
                </a:solidFill>
              </a:rPr>
              <a:t>μ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with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2 </a:t>
            </a:r>
            <a:r>
              <a:rPr lang="en-US" sz="2000" dirty="0" smtClean="0">
                <a:solidFill>
                  <a:srgbClr val="0000FF"/>
                </a:solidFill>
              </a:rPr>
              <a:t>(</a:t>
            </a:r>
            <a:r>
              <a:rPr lang="en-US" sz="2000" i="1" dirty="0">
                <a:solidFill>
                  <a:srgbClr val="0000FF"/>
                </a:solidFill>
              </a:rPr>
              <a:t>μ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) </a:t>
            </a:r>
            <a:r>
              <a:rPr lang="en-US" sz="2000" dirty="0">
                <a:solidFill>
                  <a:srgbClr val="0000FF"/>
                </a:solidFill>
              </a:rPr>
              <a:t>&gt; </a:t>
            </a:r>
            <a:r>
              <a:rPr lang="en-US" sz="2000" dirty="0" smtClean="0">
                <a:solidFill>
                  <a:srgbClr val="0000FF"/>
                </a:solidFill>
              </a:rPr>
              <a:t>0: </a:t>
            </a:r>
            <a:r>
              <a:rPr lang="en-US" sz="2000" i="1" dirty="0">
                <a:solidFill>
                  <a:srgbClr val="0000FF"/>
                </a:solidFill>
              </a:rPr>
              <a:t>μ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and </a:t>
            </a:r>
            <a:r>
              <a:rPr lang="en-US" sz="2000" i="1" dirty="0">
                <a:solidFill>
                  <a:srgbClr val="0000FF"/>
                </a:solidFill>
              </a:rPr>
              <a:t>μ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are </a:t>
            </a:r>
            <a:r>
              <a:rPr lang="en-US" sz="2000" dirty="0" smtClean="0">
                <a:solidFill>
                  <a:srgbClr val="0000FF"/>
                </a:solidFill>
              </a:rPr>
              <a:t>incompatible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	</a:t>
            </a:r>
            <a:r>
              <a:rPr lang="en-US" sz="2000" dirty="0" smtClean="0">
                <a:solidFill>
                  <a:srgbClr val="0000FF"/>
                </a:solidFill>
              </a:rPr>
              <a:t>	          or (</a:t>
            </a:r>
            <a:r>
              <a:rPr lang="en-US" sz="2000" i="1" dirty="0">
                <a:solidFill>
                  <a:srgbClr val="0000FF"/>
                </a:solidFill>
              </a:rPr>
              <a:t>μ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∪ </a:t>
            </a:r>
            <a:r>
              <a:rPr lang="en-US" sz="2000" i="1" dirty="0">
                <a:solidFill>
                  <a:srgbClr val="0000FF"/>
                </a:solidFill>
              </a:rPr>
              <a:t>μ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)</a:t>
            </a:r>
            <a:r>
              <a:rPr lang="en-US" sz="2000" dirty="0">
                <a:solidFill>
                  <a:srgbClr val="0000FF"/>
                </a:solidFill>
              </a:rPr>
              <a:t>(</a:t>
            </a:r>
            <a:r>
              <a:rPr lang="en-US" sz="2000" i="1" dirty="0">
                <a:solidFill>
                  <a:srgbClr val="0000FF"/>
                </a:solidFill>
              </a:rPr>
              <a:t>F</a:t>
            </a:r>
            <a:r>
              <a:rPr lang="en-US" sz="2000" dirty="0" smtClean="0">
                <a:solidFill>
                  <a:srgbClr val="0000FF"/>
                </a:solidFill>
              </a:rPr>
              <a:t>) != T }</a:t>
            </a:r>
          </a:p>
          <a:p>
            <a:pPr marL="0" indent="0">
              <a:buNone/>
            </a:pPr>
            <a:r>
              <a:rPr lang="en-US" sz="2000" dirty="0" smtClean="0"/>
              <a:t>That is</a:t>
            </a:r>
          </a:p>
          <a:p>
            <a:r>
              <a:rPr lang="en-US" sz="2000" dirty="0" smtClean="0"/>
              <a:t>we join and filter as usual, and</a:t>
            </a:r>
          </a:p>
          <a:p>
            <a:r>
              <a:rPr lang="en-US" sz="2000" dirty="0" smtClean="0"/>
              <a:t>we keep those mappings from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 that</a:t>
            </a:r>
          </a:p>
          <a:p>
            <a:pPr lvl="1"/>
            <a:r>
              <a:rPr lang="en-US" sz="2000" dirty="0" smtClean="0"/>
              <a:t>either do not find a match in </a:t>
            </a:r>
            <a:r>
              <a:rPr lang="en-US" sz="2000" i="1" dirty="0">
                <a:solidFill>
                  <a:srgbClr val="0000FF"/>
                </a:solidFill>
              </a:rPr>
              <a:t>M</a:t>
            </a:r>
            <a:r>
              <a:rPr lang="en-US" sz="2000" baseline="-25000" dirty="0">
                <a:solidFill>
                  <a:srgbClr val="0000FF"/>
                </a:solidFill>
              </a:rPr>
              <a:t>2</a:t>
            </a:r>
            <a:r>
              <a:rPr lang="en-US" sz="2000" dirty="0" smtClean="0"/>
              <a:t>, or</a:t>
            </a:r>
          </a:p>
          <a:p>
            <a:pPr lvl="1"/>
            <a:r>
              <a:rPr lang="en-US" sz="2000" dirty="0" smtClean="0"/>
              <a:t>for which none of the combinations with a match satisfies </a:t>
            </a:r>
            <a:r>
              <a:rPr lang="en-US" sz="2000" i="1" dirty="0">
                <a:solidFill>
                  <a:srgbClr val="0000FF"/>
                </a:solidFill>
              </a:rPr>
              <a:t>F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11177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</a:t>
            </a:r>
            <a:r>
              <a:rPr lang="en-US" dirty="0" err="1"/>
              <a:t>LeftJoin</a:t>
            </a:r>
            <a:r>
              <a:rPr lang="en-US" dirty="0"/>
              <a:t>(·)  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baseline="-25000" dirty="0" smtClean="0">
                <a:solidFill>
                  <a:srgbClr val="0000FF"/>
                </a:solidFill>
              </a:rPr>
              <a:t>2 </a:t>
            </a:r>
            <a:r>
              <a:rPr lang="en-US" dirty="0" smtClean="0"/>
              <a:t>be algebra expressions,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/>
              <a:t> a </a:t>
            </a:r>
            <a:r>
              <a:rPr lang="en-US" dirty="0"/>
              <a:t>filter, and </a:t>
            </a:r>
            <a:r>
              <a:rPr lang="en-US" i="1" dirty="0" smtClean="0">
                <a:solidFill>
                  <a:srgbClr val="0000FF"/>
                </a:solidFill>
              </a:rPr>
              <a:t>G</a:t>
            </a:r>
            <a:r>
              <a:rPr lang="en-US" dirty="0" smtClean="0"/>
              <a:t> a </a:t>
            </a:r>
            <a:r>
              <a:rPr lang="en-US" dirty="0"/>
              <a:t>graph.</a:t>
            </a:r>
          </a:p>
          <a:p>
            <a:pPr marL="0" indent="0">
              <a:buNone/>
            </a:pPr>
            <a:r>
              <a:rPr lang="en-US" dirty="0" smtClean="0"/>
              <a:t>Then </a:t>
            </a:r>
            <a:r>
              <a:rPr lang="en-US" dirty="0"/>
              <a:t>we </a:t>
            </a:r>
            <a:r>
              <a:rPr lang="en-US" dirty="0" smtClean="0"/>
              <a:t>define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	[[</a:t>
            </a:r>
            <a:r>
              <a:rPr lang="en-US" dirty="0" err="1">
                <a:solidFill>
                  <a:srgbClr val="0000FF"/>
                </a:solidFill>
              </a:rPr>
              <a:t>LeftJoin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-25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)]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i="1" baseline="-25000" dirty="0">
                <a:solidFill>
                  <a:srgbClr val="0000FF"/>
                </a:solidFill>
              </a:rPr>
              <a:t>G </a:t>
            </a:r>
            <a:endParaRPr lang="en-US" i="1" baseline="-250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i="1" baseline="-250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0000FF"/>
                </a:solidFill>
              </a:rPr>
              <a:t>		</a:t>
            </a:r>
            <a:r>
              <a:rPr lang="en-US" dirty="0" smtClean="0">
                <a:solidFill>
                  <a:srgbClr val="0000FF"/>
                </a:solidFill>
              </a:rPr>
              <a:t>:=  </a:t>
            </a:r>
            <a:r>
              <a:rPr lang="en-US" dirty="0" err="1">
                <a:solidFill>
                  <a:srgbClr val="0000FF"/>
                </a:solidFill>
              </a:rPr>
              <a:t>LeftJoin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[[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]]</a:t>
            </a:r>
            <a:r>
              <a:rPr lang="en-US" i="1" baseline="-25000" dirty="0">
                <a:solidFill>
                  <a:srgbClr val="0000FF"/>
                </a:solidFill>
              </a:rPr>
              <a:t>G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>
                <a:solidFill>
                  <a:srgbClr val="0000FF"/>
                </a:solidFill>
              </a:rPr>
              <a:t>[[</a:t>
            </a:r>
            <a:r>
              <a:rPr lang="en-US" i="1" dirty="0" smtClean="0">
                <a:solidFill>
                  <a:srgbClr val="0000FF"/>
                </a:solidFill>
              </a:rPr>
              <a:t>E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]]</a:t>
            </a:r>
            <a:r>
              <a:rPr lang="en-US" i="1" baseline="-25000" dirty="0">
                <a:solidFill>
                  <a:srgbClr val="0000FF"/>
                </a:solidFill>
              </a:rPr>
              <a:t>G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55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>
                <a:latin typeface="Courier"/>
                <a:cs typeface="Courier"/>
              </a:rPr>
              <a:t>@prefix ex:  &lt;http://</a:t>
            </a:r>
            <a:r>
              <a:rPr lang="en-US" sz="1400" dirty="0" err="1">
                <a:latin typeface="Courier"/>
                <a:cs typeface="Courier"/>
              </a:rPr>
              <a:t>eg.org</a:t>
            </a:r>
            <a:r>
              <a:rPr lang="en-US" sz="1400" dirty="0">
                <a:latin typeface="Courier"/>
                <a:cs typeface="Courier"/>
              </a:rPr>
              <a:t>/&gt; .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@prefix </a:t>
            </a:r>
            <a:r>
              <a:rPr lang="en-US" sz="1400" dirty="0" err="1">
                <a:latin typeface="Courier"/>
                <a:cs typeface="Courier"/>
              </a:rPr>
              <a:t>xsd</a:t>
            </a:r>
            <a:r>
              <a:rPr lang="en-US" sz="1400" dirty="0">
                <a:latin typeface="Courier"/>
                <a:cs typeface="Courier"/>
              </a:rPr>
              <a:t>: &lt;http://www.w3.org/2001/</a:t>
            </a:r>
            <a:r>
              <a:rPr lang="en-US" sz="1400" dirty="0" err="1">
                <a:latin typeface="Courier"/>
                <a:cs typeface="Courier"/>
              </a:rPr>
              <a:t>XMLSchema</a:t>
            </a:r>
            <a:r>
              <a:rPr lang="en-US" sz="1400" dirty="0">
                <a:latin typeface="Courier"/>
                <a:cs typeface="Courier"/>
              </a:rPr>
              <a:t>#&gt; .</a:t>
            </a:r>
            <a:br>
              <a:rPr lang="en-US" sz="1400" dirty="0">
                <a:latin typeface="Courier"/>
                <a:cs typeface="Courier"/>
              </a:rPr>
            </a:br>
            <a:endParaRPr lang="en-US" sz="14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ex:Hamlet</a:t>
            </a:r>
            <a:r>
              <a:rPr lang="en-US" sz="1400" dirty="0">
                <a:latin typeface="Courier"/>
                <a:cs typeface="Courier"/>
              </a:rPr>
              <a:t> 	   </a:t>
            </a:r>
            <a:r>
              <a:rPr lang="en-US" sz="1400" dirty="0" err="1">
                <a:latin typeface="Courier"/>
                <a:cs typeface="Courier"/>
              </a:rPr>
              <a:t>ex:author</a:t>
            </a:r>
            <a:r>
              <a:rPr lang="en-US" sz="1400" dirty="0">
                <a:latin typeface="Courier"/>
                <a:cs typeface="Courier"/>
              </a:rPr>
              <a:t> 	</a:t>
            </a:r>
            <a:r>
              <a:rPr lang="en-US" sz="1400" dirty="0" err="1">
                <a:latin typeface="Courier"/>
                <a:cs typeface="Courier"/>
              </a:rPr>
              <a:t>ex:Shakespeare</a:t>
            </a:r>
            <a:r>
              <a:rPr lang="en-US" sz="1400" dirty="0">
                <a:latin typeface="Courier"/>
                <a:cs typeface="Courier"/>
              </a:rPr>
              <a:t> ; 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		   </a:t>
            </a:r>
            <a:r>
              <a:rPr lang="en-US" sz="1400" dirty="0" err="1">
                <a:latin typeface="Courier"/>
                <a:cs typeface="Courier"/>
              </a:rPr>
              <a:t>ex:price</a:t>
            </a:r>
            <a:r>
              <a:rPr lang="en-US" sz="1400" dirty="0">
                <a:latin typeface="Courier"/>
                <a:cs typeface="Courier"/>
              </a:rPr>
              <a:t> 	"10.50"^^</a:t>
            </a:r>
            <a:r>
              <a:rPr lang="en-US" sz="1400" dirty="0" err="1">
                <a:latin typeface="Courier"/>
                <a:cs typeface="Courier"/>
              </a:rPr>
              <a:t>xsd:decimal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.</a:t>
            </a:r>
            <a:br>
              <a:rPr lang="en-US" sz="1400" dirty="0" smtClean="0">
                <a:latin typeface="Courier"/>
                <a:cs typeface="Courier"/>
              </a:rPr>
            </a:br>
            <a:r>
              <a:rPr lang="en-US" sz="1400" dirty="0" err="1" smtClean="0">
                <a:latin typeface="Courier"/>
                <a:cs typeface="Courier"/>
              </a:rPr>
              <a:t>ex:Macbeth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   </a:t>
            </a:r>
            <a:r>
              <a:rPr lang="en-US" sz="1400" dirty="0" err="1">
                <a:latin typeface="Courier"/>
                <a:cs typeface="Courier"/>
              </a:rPr>
              <a:t>ex:author</a:t>
            </a:r>
            <a:r>
              <a:rPr lang="en-US" sz="1400" dirty="0">
                <a:latin typeface="Courier"/>
                <a:cs typeface="Courier"/>
              </a:rPr>
              <a:t> 	</a:t>
            </a:r>
            <a:r>
              <a:rPr lang="en-US" sz="1400" dirty="0" err="1">
                <a:latin typeface="Courier"/>
                <a:cs typeface="Courier"/>
              </a:rPr>
              <a:t>ex:Shakespeare</a:t>
            </a:r>
            <a:r>
              <a:rPr lang="en-US" sz="1400" dirty="0">
                <a:latin typeface="Courier"/>
                <a:cs typeface="Courier"/>
              </a:rPr>
              <a:t> .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 err="1">
                <a:latin typeface="Courier"/>
                <a:cs typeface="Courier"/>
              </a:rPr>
              <a:t>ex:Tamburlaine</a:t>
            </a:r>
            <a:r>
              <a:rPr lang="en-US" sz="1400" dirty="0">
                <a:latin typeface="Courier"/>
                <a:cs typeface="Courier"/>
              </a:rPr>
              <a:t>	  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ex:author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</a:t>
            </a:r>
            <a:r>
              <a:rPr lang="en-US" sz="1400" dirty="0" err="1">
                <a:latin typeface="Courier"/>
                <a:cs typeface="Courier"/>
              </a:rPr>
              <a:t>ex:Marlowe</a:t>
            </a:r>
            <a:r>
              <a:rPr lang="en-US" sz="1400" dirty="0">
                <a:latin typeface="Courier"/>
                <a:cs typeface="Courier"/>
              </a:rPr>
              <a:t> ; 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		   </a:t>
            </a:r>
            <a:r>
              <a:rPr lang="en-US" sz="1400" dirty="0" err="1">
                <a:latin typeface="Courier"/>
                <a:cs typeface="Courier"/>
              </a:rPr>
              <a:t>ex:price</a:t>
            </a:r>
            <a:r>
              <a:rPr lang="en-US" sz="1400" dirty="0">
                <a:latin typeface="Courier"/>
                <a:cs typeface="Courier"/>
              </a:rPr>
              <a:t> 	"</a:t>
            </a:r>
            <a:r>
              <a:rPr lang="en-US" sz="1400" dirty="0" smtClean="0">
                <a:latin typeface="Courier"/>
                <a:cs typeface="Courier"/>
              </a:rPr>
              <a:t>17</a:t>
            </a:r>
            <a:r>
              <a:rPr lang="en-US" sz="1400" dirty="0">
                <a:latin typeface="Courier"/>
                <a:cs typeface="Courier"/>
              </a:rPr>
              <a:t>"^^</a:t>
            </a:r>
            <a:r>
              <a:rPr lang="en-US" sz="1400" dirty="0" err="1">
                <a:latin typeface="Courier"/>
                <a:cs typeface="Courier"/>
              </a:rPr>
              <a:t>xsd:integer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.</a:t>
            </a:r>
            <a:br>
              <a:rPr lang="en-US" sz="1400" dirty="0" smtClean="0">
                <a:latin typeface="Courier"/>
                <a:cs typeface="Courier"/>
              </a:rPr>
            </a:br>
            <a:r>
              <a:rPr lang="en-US" sz="1400" dirty="0" err="1" smtClean="0">
                <a:latin typeface="Courier"/>
                <a:cs typeface="Courier"/>
              </a:rPr>
              <a:t>ex:DoctorFaustus</a:t>
            </a:r>
            <a:r>
              <a:rPr lang="en-US" sz="1400" dirty="0" smtClean="0">
                <a:latin typeface="Courier"/>
                <a:cs typeface="Courier"/>
              </a:rPr>
              <a:t>    </a:t>
            </a:r>
            <a:r>
              <a:rPr lang="en-US" sz="1400" dirty="0" err="1" smtClean="0">
                <a:latin typeface="Courier"/>
                <a:cs typeface="Courier"/>
              </a:rPr>
              <a:t>ex:author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</a:t>
            </a:r>
            <a:r>
              <a:rPr lang="en-US" sz="1400" dirty="0" err="1">
                <a:latin typeface="Courier"/>
                <a:cs typeface="Courier"/>
              </a:rPr>
              <a:t>ex:Marlowe</a:t>
            </a:r>
            <a:r>
              <a:rPr lang="en-US" sz="1400" dirty="0">
                <a:latin typeface="Courier"/>
                <a:cs typeface="Courier"/>
              </a:rPr>
              <a:t> ; 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		   </a:t>
            </a:r>
            <a:r>
              <a:rPr lang="en-US" sz="1400" dirty="0" err="1" smtClean="0">
                <a:latin typeface="Courier"/>
                <a:cs typeface="Courier"/>
              </a:rPr>
              <a:t>ex:price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"</a:t>
            </a:r>
            <a:r>
              <a:rPr lang="en-US" sz="1400" dirty="0" smtClean="0">
                <a:latin typeface="Courier"/>
                <a:cs typeface="Courier"/>
              </a:rPr>
              <a:t>12"^^</a:t>
            </a:r>
            <a:r>
              <a:rPr lang="en-US" sz="1400" dirty="0" err="1" smtClean="0">
                <a:latin typeface="Courier"/>
                <a:cs typeface="Courier"/>
              </a:rPr>
              <a:t>xsd:integer</a:t>
            </a:r>
            <a:r>
              <a:rPr lang="en-US" sz="1400" dirty="0" smtClean="0">
                <a:latin typeface="Courier"/>
                <a:cs typeface="Courier"/>
              </a:rPr>
              <a:t> ; ; </a:t>
            </a:r>
            <a:br>
              <a:rPr lang="en-US" sz="1400" dirty="0" smtClean="0">
                <a:latin typeface="Courier"/>
                <a:cs typeface="Courier"/>
              </a:rPr>
            </a:br>
            <a:r>
              <a:rPr lang="en-US" sz="1400" dirty="0" smtClean="0">
                <a:latin typeface="Courier"/>
                <a:cs typeface="Courier"/>
              </a:rPr>
              <a:t>	</a:t>
            </a:r>
            <a:r>
              <a:rPr lang="en-US" sz="1400" dirty="0" err="1" smtClean="0">
                <a:latin typeface="Courier"/>
                <a:cs typeface="Courier"/>
              </a:rPr>
              <a:t>ex:title</a:t>
            </a:r>
            <a:r>
              <a:rPr lang="en-US" sz="1400" dirty="0" smtClean="0">
                <a:latin typeface="Courier"/>
                <a:cs typeface="Courier"/>
              </a:rPr>
              <a:t>  "The </a:t>
            </a:r>
            <a:r>
              <a:rPr lang="en-US" sz="1400" dirty="0" err="1" smtClean="0">
                <a:latin typeface="Courier"/>
                <a:cs typeface="Courier"/>
              </a:rPr>
              <a:t>Tragical</a:t>
            </a:r>
            <a:r>
              <a:rPr lang="en-US" sz="1400" dirty="0" smtClean="0">
                <a:latin typeface="Courier"/>
                <a:cs typeface="Courier"/>
              </a:rPr>
              <a:t> History of </a:t>
            </a:r>
            <a:r>
              <a:rPr lang="en-US" sz="1400" dirty="0">
                <a:latin typeface="Courier"/>
                <a:cs typeface="Courier"/>
              </a:rPr>
              <a:t>Doctor Faustus" </a:t>
            </a:r>
            <a:r>
              <a:rPr lang="en-US" sz="1400" dirty="0" smtClean="0">
                <a:latin typeface="Courier"/>
                <a:cs typeface="Courier"/>
              </a:rPr>
              <a:t>.</a:t>
            </a:r>
            <a:br>
              <a:rPr lang="en-US" sz="1400" dirty="0" smtClean="0">
                <a:latin typeface="Courier"/>
                <a:cs typeface="Courier"/>
              </a:rPr>
            </a:br>
            <a:r>
              <a:rPr lang="en-US" sz="1400" dirty="0" err="1" smtClean="0">
                <a:latin typeface="Courier"/>
                <a:cs typeface="Courier"/>
              </a:rPr>
              <a:t>ex:RomeusJuliet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   </a:t>
            </a:r>
            <a:r>
              <a:rPr lang="en-US" sz="1400" dirty="0" err="1" smtClean="0">
                <a:latin typeface="Courier"/>
                <a:cs typeface="Courier"/>
              </a:rPr>
              <a:t>ex:author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>
                <a:latin typeface="Courier"/>
                <a:cs typeface="Courier"/>
              </a:rPr>
              <a:t>ex:Brooke</a:t>
            </a:r>
            <a:r>
              <a:rPr lang="en-US" sz="1400" dirty="0">
                <a:latin typeface="Courier"/>
                <a:cs typeface="Courier"/>
              </a:rPr>
              <a:t> ;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 		   </a:t>
            </a:r>
            <a:r>
              <a:rPr lang="en-US" sz="1400" dirty="0" err="1" smtClean="0">
                <a:latin typeface="Courier"/>
                <a:cs typeface="Courier"/>
              </a:rPr>
              <a:t>ex:price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”12"^^</a:t>
            </a:r>
            <a:r>
              <a:rPr lang="en-US" sz="1400" dirty="0" err="1">
                <a:latin typeface="Courier"/>
                <a:cs typeface="Courier"/>
              </a:rPr>
              <a:t>xsd:integer</a:t>
            </a:r>
            <a:r>
              <a:rPr lang="en-US" sz="1400" dirty="0">
                <a:latin typeface="Courier"/>
                <a:cs typeface="Courier"/>
              </a:rPr>
              <a:t> .	</a:t>
            </a:r>
          </a:p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"/>
                <a:cs typeface="Courier"/>
              </a:rPr>
              <a:t>{ </a:t>
            </a:r>
            <a:r>
              <a:rPr lang="en-US" sz="1600" dirty="0">
                <a:latin typeface="Courier"/>
                <a:cs typeface="Courier"/>
              </a:rPr>
              <a:t>?book </a:t>
            </a:r>
            <a:r>
              <a:rPr lang="en-US" sz="1600" dirty="0" err="1">
                <a:latin typeface="Courier"/>
                <a:cs typeface="Courier"/>
              </a:rPr>
              <a:t>ex:price</a:t>
            </a:r>
            <a:r>
              <a:rPr lang="en-US" sz="1600" dirty="0">
                <a:latin typeface="Courier"/>
                <a:cs typeface="Courier"/>
              </a:rPr>
              <a:t> ?price . </a:t>
            </a:r>
            <a:endParaRPr lang="en-US" sz="16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smtClean="0">
                <a:latin typeface="Courier"/>
                <a:cs typeface="Courier"/>
              </a:rPr>
              <a:t> OPTIONAL </a:t>
            </a:r>
            <a:r>
              <a:rPr lang="en-US" sz="1600" dirty="0">
                <a:latin typeface="Courier"/>
                <a:cs typeface="Courier"/>
              </a:rPr>
              <a:t>{ ?book </a:t>
            </a:r>
            <a:r>
              <a:rPr lang="en-US" sz="1600" dirty="0" err="1">
                <a:latin typeface="Courier"/>
                <a:cs typeface="Courier"/>
              </a:rPr>
              <a:t>ex:title</a:t>
            </a:r>
            <a:r>
              <a:rPr lang="en-US" sz="1600" dirty="0">
                <a:latin typeface="Courier"/>
                <a:cs typeface="Courier"/>
              </a:rPr>
              <a:t> ?title . } </a:t>
            </a:r>
          </a:p>
          <a:p>
            <a:pPr marL="0" indent="0">
              <a:buNone/>
            </a:pPr>
            <a:r>
              <a:rPr lang="en-US" sz="1600" dirty="0" smtClean="0">
                <a:latin typeface="Courier"/>
                <a:cs typeface="Courier"/>
              </a:rPr>
              <a:t>  { </a:t>
            </a:r>
            <a:r>
              <a:rPr lang="en-US" sz="1600" dirty="0">
                <a:latin typeface="Courier"/>
                <a:cs typeface="Courier"/>
              </a:rPr>
              <a:t>?book </a:t>
            </a:r>
            <a:r>
              <a:rPr lang="en-US" sz="1600" dirty="0" err="1">
                <a:latin typeface="Courier"/>
                <a:cs typeface="Courier"/>
              </a:rPr>
              <a:t>ex:author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ex:Shakespeare</a:t>
            </a:r>
            <a:r>
              <a:rPr lang="en-US" sz="1600" dirty="0">
                <a:latin typeface="Courier"/>
                <a:cs typeface="Courier"/>
              </a:rPr>
              <a:t> . } UNION 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 smtClean="0">
                <a:latin typeface="Courier"/>
                <a:cs typeface="Courier"/>
              </a:rPr>
              <a:t>  { </a:t>
            </a:r>
            <a:r>
              <a:rPr lang="en-US" sz="1600" dirty="0">
                <a:latin typeface="Courier"/>
                <a:cs typeface="Courier"/>
              </a:rPr>
              <a:t>?book </a:t>
            </a:r>
            <a:r>
              <a:rPr lang="en-US" sz="1600" dirty="0" err="1">
                <a:latin typeface="Courier"/>
                <a:cs typeface="Courier"/>
              </a:rPr>
              <a:t>ex:author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ex:Marlowe</a:t>
            </a:r>
            <a:r>
              <a:rPr lang="en-US" sz="1600" dirty="0">
                <a:latin typeface="Courier"/>
                <a:cs typeface="Courier"/>
              </a:rPr>
              <a:t> . </a:t>
            </a:r>
            <a:r>
              <a:rPr lang="en-US" sz="1600" dirty="0" smtClean="0">
                <a:latin typeface="Courier"/>
                <a:cs typeface="Courier"/>
              </a:rPr>
              <a:t>}</a:t>
            </a:r>
          </a:p>
          <a:p>
            <a:pPr marL="0" indent="0">
              <a:buNone/>
            </a:pPr>
            <a:r>
              <a:rPr lang="en-US" sz="1600" dirty="0" smtClean="0">
                <a:latin typeface="Courier"/>
                <a:cs typeface="Courier"/>
              </a:rPr>
              <a:t>  FILTER </a:t>
            </a:r>
            <a:r>
              <a:rPr lang="en-US" sz="1600" dirty="0">
                <a:latin typeface="Courier"/>
                <a:cs typeface="Courier"/>
              </a:rPr>
              <a:t>(?price &lt; 15) </a:t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 smtClean="0">
                <a:latin typeface="Courier"/>
                <a:cs typeface="Courier"/>
              </a:rPr>
              <a:t>}</a:t>
            </a:r>
            <a:endParaRPr lang="en-US" sz="16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1400" dirty="0">
              <a:latin typeface="Courier"/>
              <a:cs typeface="Courier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51520" y="4437112"/>
            <a:ext cx="86409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96887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>
                <a:latin typeface="Courier"/>
                <a:cs typeface="Courier"/>
              </a:rPr>
              <a:t>@prefix ex:  &lt;http://</a:t>
            </a:r>
            <a:r>
              <a:rPr lang="en-US" sz="1400" dirty="0" err="1">
                <a:latin typeface="Courier"/>
                <a:cs typeface="Courier"/>
              </a:rPr>
              <a:t>eg.org</a:t>
            </a:r>
            <a:r>
              <a:rPr lang="en-US" sz="1400" dirty="0">
                <a:latin typeface="Courier"/>
                <a:cs typeface="Courier"/>
              </a:rPr>
              <a:t>/&gt; .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@prefix </a:t>
            </a:r>
            <a:r>
              <a:rPr lang="en-US" sz="1400" dirty="0" err="1">
                <a:latin typeface="Courier"/>
                <a:cs typeface="Courier"/>
              </a:rPr>
              <a:t>xsd</a:t>
            </a:r>
            <a:r>
              <a:rPr lang="en-US" sz="1400" dirty="0">
                <a:latin typeface="Courier"/>
                <a:cs typeface="Courier"/>
              </a:rPr>
              <a:t>: &lt;http://www.w3.org/2001/</a:t>
            </a:r>
            <a:r>
              <a:rPr lang="en-US" sz="1400" dirty="0" err="1">
                <a:latin typeface="Courier"/>
                <a:cs typeface="Courier"/>
              </a:rPr>
              <a:t>XMLSchema</a:t>
            </a:r>
            <a:r>
              <a:rPr lang="en-US" sz="1400" dirty="0">
                <a:latin typeface="Courier"/>
                <a:cs typeface="Courier"/>
              </a:rPr>
              <a:t>#&gt; .</a:t>
            </a:r>
            <a:br>
              <a:rPr lang="en-US" sz="1400" dirty="0">
                <a:latin typeface="Courier"/>
                <a:cs typeface="Courier"/>
              </a:rPr>
            </a:br>
            <a:endParaRPr lang="en-US" sz="14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1400" dirty="0" err="1">
                <a:latin typeface="Courier"/>
                <a:cs typeface="Courier"/>
              </a:rPr>
              <a:t>ex:Hamlet</a:t>
            </a:r>
            <a:r>
              <a:rPr lang="en-US" sz="1400" dirty="0">
                <a:latin typeface="Courier"/>
                <a:cs typeface="Courier"/>
              </a:rPr>
              <a:t> 	   </a:t>
            </a:r>
            <a:r>
              <a:rPr lang="en-US" sz="1400" dirty="0" err="1">
                <a:latin typeface="Courier"/>
                <a:cs typeface="Courier"/>
              </a:rPr>
              <a:t>ex:author</a:t>
            </a:r>
            <a:r>
              <a:rPr lang="en-US" sz="1400" dirty="0">
                <a:latin typeface="Courier"/>
                <a:cs typeface="Courier"/>
              </a:rPr>
              <a:t> 	</a:t>
            </a:r>
            <a:r>
              <a:rPr lang="en-US" sz="1400" dirty="0" err="1">
                <a:latin typeface="Courier"/>
                <a:cs typeface="Courier"/>
              </a:rPr>
              <a:t>ex:Shakespeare</a:t>
            </a:r>
            <a:r>
              <a:rPr lang="en-US" sz="1400" dirty="0">
                <a:latin typeface="Courier"/>
                <a:cs typeface="Courier"/>
              </a:rPr>
              <a:t> ; 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		   </a:t>
            </a:r>
            <a:r>
              <a:rPr lang="en-US" sz="1400" dirty="0" err="1">
                <a:latin typeface="Courier"/>
                <a:cs typeface="Courier"/>
              </a:rPr>
              <a:t>ex:price</a:t>
            </a:r>
            <a:r>
              <a:rPr lang="en-US" sz="1400" dirty="0">
                <a:latin typeface="Courier"/>
                <a:cs typeface="Courier"/>
              </a:rPr>
              <a:t> 	"10.50"^^</a:t>
            </a:r>
            <a:r>
              <a:rPr lang="en-US" sz="1400" dirty="0" err="1">
                <a:latin typeface="Courier"/>
                <a:cs typeface="Courier"/>
              </a:rPr>
              <a:t>xsd:decimal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.</a:t>
            </a:r>
            <a:br>
              <a:rPr lang="en-US" sz="1400" dirty="0" smtClean="0">
                <a:latin typeface="Courier"/>
                <a:cs typeface="Courier"/>
              </a:rPr>
            </a:br>
            <a:r>
              <a:rPr lang="en-US" sz="1400" dirty="0" err="1" smtClean="0">
                <a:latin typeface="Courier"/>
                <a:cs typeface="Courier"/>
              </a:rPr>
              <a:t>ex:Macbeth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   </a:t>
            </a:r>
            <a:r>
              <a:rPr lang="en-US" sz="1400" dirty="0" err="1">
                <a:latin typeface="Courier"/>
                <a:cs typeface="Courier"/>
              </a:rPr>
              <a:t>ex:author</a:t>
            </a:r>
            <a:r>
              <a:rPr lang="en-US" sz="1400" dirty="0">
                <a:latin typeface="Courier"/>
                <a:cs typeface="Courier"/>
              </a:rPr>
              <a:t> 	</a:t>
            </a:r>
            <a:r>
              <a:rPr lang="en-US" sz="1400" dirty="0" err="1">
                <a:latin typeface="Courier"/>
                <a:cs typeface="Courier"/>
              </a:rPr>
              <a:t>ex:Shakespeare</a:t>
            </a:r>
            <a:r>
              <a:rPr lang="en-US" sz="1400" dirty="0">
                <a:latin typeface="Courier"/>
                <a:cs typeface="Courier"/>
              </a:rPr>
              <a:t> .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 err="1">
                <a:latin typeface="Courier"/>
                <a:cs typeface="Courier"/>
              </a:rPr>
              <a:t>ex:Tamburlaine</a:t>
            </a:r>
            <a:r>
              <a:rPr lang="en-US" sz="1400" dirty="0">
                <a:latin typeface="Courier"/>
                <a:cs typeface="Courier"/>
              </a:rPr>
              <a:t>	  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ex:author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</a:t>
            </a:r>
            <a:r>
              <a:rPr lang="en-US" sz="1400" dirty="0" err="1">
                <a:latin typeface="Courier"/>
                <a:cs typeface="Courier"/>
              </a:rPr>
              <a:t>ex:Marlowe</a:t>
            </a:r>
            <a:r>
              <a:rPr lang="en-US" sz="1400" dirty="0">
                <a:latin typeface="Courier"/>
                <a:cs typeface="Courier"/>
              </a:rPr>
              <a:t> ; 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		   </a:t>
            </a:r>
            <a:r>
              <a:rPr lang="en-US" sz="1400" dirty="0" err="1">
                <a:latin typeface="Courier"/>
                <a:cs typeface="Courier"/>
              </a:rPr>
              <a:t>ex:price</a:t>
            </a:r>
            <a:r>
              <a:rPr lang="en-US" sz="1400" dirty="0">
                <a:latin typeface="Courier"/>
                <a:cs typeface="Courier"/>
              </a:rPr>
              <a:t> 	"</a:t>
            </a:r>
            <a:r>
              <a:rPr lang="en-US" sz="1400" dirty="0" smtClean="0">
                <a:latin typeface="Courier"/>
                <a:cs typeface="Courier"/>
              </a:rPr>
              <a:t>17</a:t>
            </a:r>
            <a:r>
              <a:rPr lang="en-US" sz="1400" dirty="0">
                <a:latin typeface="Courier"/>
                <a:cs typeface="Courier"/>
              </a:rPr>
              <a:t>"^^</a:t>
            </a:r>
            <a:r>
              <a:rPr lang="en-US" sz="1400" dirty="0" err="1">
                <a:latin typeface="Courier"/>
                <a:cs typeface="Courier"/>
              </a:rPr>
              <a:t>xsd:integer</a:t>
            </a:r>
            <a:r>
              <a:rPr lang="en-US" sz="1400" dirty="0">
                <a:latin typeface="Courier"/>
                <a:cs typeface="Courier"/>
              </a:rPr>
              <a:t> </a:t>
            </a:r>
            <a:r>
              <a:rPr lang="en-US" sz="1400" dirty="0" smtClean="0">
                <a:latin typeface="Courier"/>
                <a:cs typeface="Courier"/>
              </a:rPr>
              <a:t>.</a:t>
            </a:r>
            <a:br>
              <a:rPr lang="en-US" sz="1400" dirty="0" smtClean="0">
                <a:latin typeface="Courier"/>
                <a:cs typeface="Courier"/>
              </a:rPr>
            </a:br>
            <a:r>
              <a:rPr lang="en-US" sz="1400" dirty="0" err="1" smtClean="0">
                <a:latin typeface="Courier"/>
                <a:cs typeface="Courier"/>
              </a:rPr>
              <a:t>ex:DoctorFaustus</a:t>
            </a:r>
            <a:r>
              <a:rPr lang="en-US" sz="1400" dirty="0" smtClean="0">
                <a:latin typeface="Courier"/>
                <a:cs typeface="Courier"/>
              </a:rPr>
              <a:t>    </a:t>
            </a:r>
            <a:r>
              <a:rPr lang="en-US" sz="1400" dirty="0" err="1" smtClean="0">
                <a:latin typeface="Courier"/>
                <a:cs typeface="Courier"/>
              </a:rPr>
              <a:t>ex:author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</a:t>
            </a:r>
            <a:r>
              <a:rPr lang="en-US" sz="1400" dirty="0" err="1">
                <a:latin typeface="Courier"/>
                <a:cs typeface="Courier"/>
              </a:rPr>
              <a:t>ex:Marlowe</a:t>
            </a:r>
            <a:r>
              <a:rPr lang="en-US" sz="1400" dirty="0">
                <a:latin typeface="Courier"/>
                <a:cs typeface="Courier"/>
              </a:rPr>
              <a:t> ; 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		   </a:t>
            </a:r>
            <a:r>
              <a:rPr lang="en-US" sz="1400" dirty="0" err="1" smtClean="0">
                <a:latin typeface="Courier"/>
                <a:cs typeface="Courier"/>
              </a:rPr>
              <a:t>ex:price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"</a:t>
            </a:r>
            <a:r>
              <a:rPr lang="en-US" sz="1400" dirty="0" smtClean="0">
                <a:latin typeface="Courier"/>
                <a:cs typeface="Courier"/>
              </a:rPr>
              <a:t>12"^^</a:t>
            </a:r>
            <a:r>
              <a:rPr lang="en-US" sz="1400" dirty="0" err="1" smtClean="0">
                <a:latin typeface="Courier"/>
                <a:cs typeface="Courier"/>
              </a:rPr>
              <a:t>xsd:integer</a:t>
            </a:r>
            <a:r>
              <a:rPr lang="en-US" sz="1400" dirty="0" smtClean="0">
                <a:latin typeface="Courier"/>
                <a:cs typeface="Courier"/>
              </a:rPr>
              <a:t> ; ; </a:t>
            </a:r>
            <a:br>
              <a:rPr lang="en-US" sz="1400" dirty="0" smtClean="0">
                <a:latin typeface="Courier"/>
                <a:cs typeface="Courier"/>
              </a:rPr>
            </a:br>
            <a:r>
              <a:rPr lang="en-US" sz="1400" dirty="0" smtClean="0">
                <a:latin typeface="Courier"/>
                <a:cs typeface="Courier"/>
              </a:rPr>
              <a:t>	</a:t>
            </a:r>
            <a:r>
              <a:rPr lang="en-US" sz="1400" dirty="0" err="1" smtClean="0">
                <a:latin typeface="Courier"/>
                <a:cs typeface="Courier"/>
              </a:rPr>
              <a:t>ex:title</a:t>
            </a:r>
            <a:r>
              <a:rPr lang="en-US" sz="1400" dirty="0" smtClean="0">
                <a:latin typeface="Courier"/>
                <a:cs typeface="Courier"/>
              </a:rPr>
              <a:t>  "The </a:t>
            </a:r>
            <a:r>
              <a:rPr lang="en-US" sz="1400" dirty="0" err="1" smtClean="0">
                <a:latin typeface="Courier"/>
                <a:cs typeface="Courier"/>
              </a:rPr>
              <a:t>Tragical</a:t>
            </a:r>
            <a:r>
              <a:rPr lang="en-US" sz="1400" dirty="0" smtClean="0">
                <a:latin typeface="Courier"/>
                <a:cs typeface="Courier"/>
              </a:rPr>
              <a:t> History of </a:t>
            </a:r>
            <a:r>
              <a:rPr lang="en-US" sz="1400" dirty="0">
                <a:latin typeface="Courier"/>
                <a:cs typeface="Courier"/>
              </a:rPr>
              <a:t>Doctor Faustus" </a:t>
            </a:r>
            <a:r>
              <a:rPr lang="en-US" sz="1400" dirty="0" smtClean="0">
                <a:latin typeface="Courier"/>
                <a:cs typeface="Courier"/>
              </a:rPr>
              <a:t>.</a:t>
            </a:r>
            <a:br>
              <a:rPr lang="en-US" sz="1400" dirty="0" smtClean="0">
                <a:latin typeface="Courier"/>
                <a:cs typeface="Courier"/>
              </a:rPr>
            </a:br>
            <a:r>
              <a:rPr lang="en-US" sz="1400" dirty="0" err="1" smtClean="0">
                <a:latin typeface="Courier"/>
                <a:cs typeface="Courier"/>
              </a:rPr>
              <a:t>ex:RomeusJuliet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   </a:t>
            </a:r>
            <a:r>
              <a:rPr lang="en-US" sz="1400" dirty="0" err="1" smtClean="0">
                <a:latin typeface="Courier"/>
                <a:cs typeface="Courier"/>
              </a:rPr>
              <a:t>ex:author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>
                <a:latin typeface="Courier"/>
                <a:cs typeface="Courier"/>
              </a:rPr>
              <a:t>ex:Brooke</a:t>
            </a:r>
            <a:r>
              <a:rPr lang="en-US" sz="1400" dirty="0">
                <a:latin typeface="Courier"/>
                <a:cs typeface="Courier"/>
              </a:rPr>
              <a:t> ;</a:t>
            </a:r>
            <a:br>
              <a:rPr lang="en-US" sz="1400" dirty="0">
                <a:latin typeface="Courier"/>
                <a:cs typeface="Courier"/>
              </a:rPr>
            </a:br>
            <a:r>
              <a:rPr lang="en-US" sz="1400" dirty="0">
                <a:latin typeface="Courier"/>
                <a:cs typeface="Courier"/>
              </a:rPr>
              <a:t> 		   </a:t>
            </a:r>
            <a:r>
              <a:rPr lang="en-US" sz="1400" dirty="0" err="1" smtClean="0">
                <a:latin typeface="Courier"/>
                <a:cs typeface="Courier"/>
              </a:rPr>
              <a:t>ex:price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	”12"^^</a:t>
            </a:r>
            <a:r>
              <a:rPr lang="en-US" sz="1400" dirty="0" err="1">
                <a:latin typeface="Courier"/>
                <a:cs typeface="Courier"/>
              </a:rPr>
              <a:t>xsd:integer</a:t>
            </a:r>
            <a:r>
              <a:rPr lang="en-US" sz="1400" dirty="0">
                <a:latin typeface="Courier"/>
                <a:cs typeface="Courier"/>
              </a:rPr>
              <a:t> .	</a:t>
            </a:r>
          </a:p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1600" dirty="0" smtClean="0">
                <a:cs typeface="Courier"/>
              </a:rPr>
              <a:t>Filter(</a:t>
            </a:r>
            <a:r>
              <a:rPr lang="en-US" sz="1600" dirty="0">
                <a:latin typeface="Courier"/>
                <a:cs typeface="Courier"/>
              </a:rPr>
              <a:t>?price &lt; </a:t>
            </a:r>
            <a:r>
              <a:rPr lang="en-US" sz="1600" dirty="0" smtClean="0">
                <a:latin typeface="Courier"/>
                <a:cs typeface="Courier"/>
              </a:rPr>
              <a:t>15</a:t>
            </a:r>
            <a:r>
              <a:rPr lang="en-US" sz="1600" dirty="0" smtClean="0">
                <a:cs typeface="Courier"/>
              </a:rPr>
              <a:t>,</a:t>
            </a:r>
            <a:br>
              <a:rPr lang="en-US" sz="1600" dirty="0" smtClean="0">
                <a:cs typeface="Courier"/>
              </a:rPr>
            </a:br>
            <a:r>
              <a:rPr lang="en-US" sz="1600" dirty="0" smtClean="0">
                <a:cs typeface="Courier"/>
              </a:rPr>
              <a:t>   Join(</a:t>
            </a:r>
            <a:r>
              <a:rPr lang="en-US" sz="1600" dirty="0" err="1" smtClean="0">
                <a:cs typeface="Courier"/>
              </a:rPr>
              <a:t>LeftJoin</a:t>
            </a:r>
            <a:r>
              <a:rPr lang="en-US" sz="1600" dirty="0" smtClean="0">
                <a:cs typeface="Courier"/>
              </a:rPr>
              <a:t>(</a:t>
            </a:r>
            <a:r>
              <a:rPr lang="en-US" sz="1600" dirty="0" err="1" smtClean="0">
                <a:cs typeface="Courier"/>
              </a:rPr>
              <a:t>Bgp</a:t>
            </a:r>
            <a:r>
              <a:rPr lang="en-US" sz="1600" dirty="0" smtClean="0">
                <a:cs typeface="Courier"/>
              </a:rPr>
              <a:t>(</a:t>
            </a:r>
            <a:r>
              <a:rPr lang="en-US" sz="1600" dirty="0" smtClean="0">
                <a:latin typeface="Courier"/>
                <a:cs typeface="Courier"/>
              </a:rPr>
              <a:t>?</a:t>
            </a:r>
            <a:r>
              <a:rPr lang="en-US" sz="1600" dirty="0">
                <a:latin typeface="Courier"/>
                <a:cs typeface="Courier"/>
              </a:rPr>
              <a:t>book </a:t>
            </a:r>
            <a:r>
              <a:rPr lang="en-US" sz="1600" dirty="0" err="1">
                <a:latin typeface="Courier"/>
                <a:cs typeface="Courier"/>
              </a:rPr>
              <a:t>ex:price</a:t>
            </a:r>
            <a:r>
              <a:rPr lang="en-US" sz="1600" dirty="0">
                <a:latin typeface="Courier"/>
                <a:cs typeface="Courier"/>
              </a:rPr>
              <a:t> ?</a:t>
            </a:r>
            <a:r>
              <a:rPr lang="en-US" sz="1600" dirty="0" smtClean="0">
                <a:latin typeface="Courier"/>
                <a:cs typeface="Courier"/>
              </a:rPr>
              <a:t>price)</a:t>
            </a:r>
            <a:r>
              <a:rPr lang="en-US" sz="1600" dirty="0">
                <a:latin typeface="Courier"/>
                <a:cs typeface="Courier"/>
              </a:rPr>
              <a:t/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>
                <a:latin typeface="Courier"/>
                <a:cs typeface="Courier"/>
              </a:rPr>
              <a:t>  </a:t>
            </a:r>
            <a:r>
              <a:rPr lang="en-US" sz="1600" dirty="0" smtClean="0">
                <a:latin typeface="Courier"/>
                <a:cs typeface="Courier"/>
              </a:rPr>
              <a:t>	   </a:t>
            </a:r>
            <a:r>
              <a:rPr lang="en-US" sz="1600" dirty="0" err="1" smtClean="0">
                <a:cs typeface="Courier"/>
              </a:rPr>
              <a:t>Bgp</a:t>
            </a:r>
            <a:r>
              <a:rPr lang="en-US" sz="1600" dirty="0">
                <a:cs typeface="Courier"/>
              </a:rPr>
              <a:t>(</a:t>
            </a:r>
            <a:r>
              <a:rPr lang="en-US" sz="1600" dirty="0" smtClean="0">
                <a:latin typeface="Courier"/>
                <a:cs typeface="Courier"/>
              </a:rPr>
              <a:t>?</a:t>
            </a:r>
            <a:r>
              <a:rPr lang="en-US" sz="1600" dirty="0">
                <a:latin typeface="Courier"/>
                <a:cs typeface="Courier"/>
              </a:rPr>
              <a:t>book </a:t>
            </a:r>
            <a:r>
              <a:rPr lang="en-US" sz="1600" dirty="0" err="1">
                <a:latin typeface="Courier"/>
                <a:cs typeface="Courier"/>
              </a:rPr>
              <a:t>ex:title</a:t>
            </a:r>
            <a:r>
              <a:rPr lang="en-US" sz="1600" dirty="0">
                <a:latin typeface="Courier"/>
                <a:cs typeface="Courier"/>
              </a:rPr>
              <a:t> ?</a:t>
            </a:r>
            <a:r>
              <a:rPr lang="en-US" sz="1600" dirty="0" smtClean="0">
                <a:latin typeface="Courier"/>
                <a:cs typeface="Courier"/>
              </a:rPr>
              <a:t>title)</a:t>
            </a:r>
            <a:r>
              <a:rPr lang="en-US" sz="1600" dirty="0" smtClean="0">
                <a:cs typeface="Courier"/>
              </a:rPr>
              <a:t>,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smtClean="0">
                <a:cs typeface="Courier"/>
              </a:rPr>
              <a:t>true),</a:t>
            </a:r>
            <a:br>
              <a:rPr lang="en-US" sz="1600" dirty="0" smtClean="0">
                <a:cs typeface="Courier"/>
              </a:rPr>
            </a:br>
            <a:r>
              <a:rPr lang="en-US" sz="1600" dirty="0" smtClean="0">
                <a:cs typeface="Courier"/>
              </a:rPr>
              <a:t>          Union(</a:t>
            </a:r>
            <a:r>
              <a:rPr lang="en-US" sz="1600" dirty="0" err="1">
                <a:cs typeface="Courier"/>
              </a:rPr>
              <a:t>Bgp</a:t>
            </a:r>
            <a:r>
              <a:rPr lang="en-US" sz="1600" dirty="0">
                <a:cs typeface="Courier"/>
              </a:rPr>
              <a:t>(</a:t>
            </a:r>
            <a:r>
              <a:rPr lang="en-US" sz="1600" dirty="0" smtClean="0">
                <a:latin typeface="Courier"/>
                <a:cs typeface="Courier"/>
              </a:rPr>
              <a:t>?</a:t>
            </a:r>
            <a:r>
              <a:rPr lang="en-US" sz="1600" dirty="0">
                <a:latin typeface="Courier"/>
                <a:cs typeface="Courier"/>
              </a:rPr>
              <a:t>book </a:t>
            </a:r>
            <a:r>
              <a:rPr lang="en-US" sz="1600" dirty="0" err="1">
                <a:latin typeface="Courier"/>
                <a:cs typeface="Courier"/>
              </a:rPr>
              <a:t>ex:author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ex:Shakespeare</a:t>
            </a:r>
            <a:r>
              <a:rPr lang="en-US" sz="1600" dirty="0" smtClean="0">
                <a:latin typeface="Courier"/>
                <a:cs typeface="Courier"/>
              </a:rPr>
              <a:t>)</a:t>
            </a:r>
            <a:r>
              <a:rPr lang="en-US" sz="1600" dirty="0" smtClean="0">
                <a:cs typeface="Courier"/>
              </a:rPr>
              <a:t>,</a:t>
            </a:r>
            <a:r>
              <a:rPr lang="en-US" sz="1600" dirty="0">
                <a:latin typeface="Courier"/>
                <a:cs typeface="Courier"/>
              </a:rPr>
              <a:t/>
            </a:r>
            <a:br>
              <a:rPr lang="en-US" sz="1600" dirty="0">
                <a:latin typeface="Courier"/>
                <a:cs typeface="Courier"/>
              </a:rPr>
            </a:br>
            <a:r>
              <a:rPr lang="en-US" sz="1600" dirty="0" smtClean="0">
                <a:latin typeface="Courier"/>
                <a:cs typeface="Courier"/>
              </a:rPr>
              <a:t>          </a:t>
            </a:r>
            <a:r>
              <a:rPr lang="en-US" sz="1600" dirty="0" err="1" smtClean="0">
                <a:cs typeface="Courier"/>
              </a:rPr>
              <a:t>Bgp</a:t>
            </a:r>
            <a:r>
              <a:rPr lang="en-US" sz="1600" dirty="0">
                <a:cs typeface="Courier"/>
              </a:rPr>
              <a:t>(</a:t>
            </a:r>
            <a:r>
              <a:rPr lang="en-US" sz="1600" dirty="0" smtClean="0">
                <a:latin typeface="Courier"/>
                <a:cs typeface="Courier"/>
              </a:rPr>
              <a:t>?</a:t>
            </a:r>
            <a:r>
              <a:rPr lang="en-US" sz="1600" dirty="0">
                <a:latin typeface="Courier"/>
                <a:cs typeface="Courier"/>
              </a:rPr>
              <a:t>book </a:t>
            </a:r>
            <a:r>
              <a:rPr lang="en-US" sz="1600" dirty="0" err="1" smtClean="0">
                <a:latin typeface="Courier"/>
                <a:cs typeface="Courier"/>
              </a:rPr>
              <a:t>ex:author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ex:</a:t>
            </a:r>
            <a:r>
              <a:rPr lang="en-US" sz="1600" dirty="0" err="1">
                <a:latin typeface="Courier"/>
                <a:cs typeface="Courier"/>
              </a:rPr>
              <a:t>Marlowe</a:t>
            </a:r>
            <a:r>
              <a:rPr lang="en-US" sz="1600" dirty="0" smtClean="0">
                <a:cs typeface="Courier"/>
              </a:rPr>
              <a:t>))))</a:t>
            </a:r>
            <a:endParaRPr lang="en-US" sz="1600" dirty="0">
              <a:latin typeface="Courier"/>
              <a:cs typeface="Courier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51520" y="4437112"/>
            <a:ext cx="86409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64128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Format </a:t>
            </a:r>
            <a:r>
              <a:rPr lang="en-US" b="0" dirty="0">
                <a:latin typeface="American Typewriter"/>
                <a:cs typeface="American Typewriter"/>
              </a:rPr>
              <a:t>CONSTRUCT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merican Typewriter"/>
                <a:cs typeface="American Typewriter"/>
              </a:rPr>
              <a:t>CONSTRUCT</a:t>
            </a:r>
            <a:r>
              <a:rPr lang="en-US" dirty="0" smtClean="0"/>
              <a:t> </a:t>
            </a:r>
            <a:r>
              <a:rPr lang="en-US" dirty="0"/>
              <a:t>creates an RDF graph for the </a:t>
            </a:r>
            <a:r>
              <a:rPr lang="en-US" dirty="0" smtClean="0"/>
              <a:t>results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>
                <a:solidFill>
                  <a:srgbClr val="008000"/>
                </a:solidFill>
              </a:rPr>
              <a:t>Advantage</a:t>
            </a:r>
          </a:p>
          <a:p>
            <a:r>
              <a:rPr lang="en-US" sz="2200" dirty="0"/>
              <a:t>Structured result data with relationships between the </a:t>
            </a:r>
            <a:r>
              <a:rPr lang="en-US" sz="2200" dirty="0" smtClean="0"/>
              <a:t>elements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Disadvantage</a:t>
            </a:r>
          </a:p>
          <a:p>
            <a:r>
              <a:rPr lang="en-US" sz="2200" dirty="0" smtClean="0"/>
              <a:t>Sequential </a:t>
            </a:r>
            <a:r>
              <a:rPr lang="en-US" sz="2200" dirty="0"/>
              <a:t>processing of the results is </a:t>
            </a:r>
            <a:r>
              <a:rPr lang="en-US" sz="2200" dirty="0" smtClean="0"/>
              <a:t>harder</a:t>
            </a:r>
          </a:p>
          <a:p>
            <a:r>
              <a:rPr lang="en-US" sz="2200" dirty="0" smtClean="0"/>
              <a:t>No </a:t>
            </a:r>
            <a:r>
              <a:rPr lang="en-US" sz="2200" dirty="0"/>
              <a:t>treatment of unbound variables (triples are omitted)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2060848"/>
            <a:ext cx="6552728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 smtClean="0">
              <a:latin typeface="American Typewriter"/>
              <a:cs typeface="American Typewriter"/>
            </a:endParaRPr>
          </a:p>
          <a:p>
            <a:r>
              <a:rPr lang="en-US" dirty="0" smtClean="0">
                <a:latin typeface="American Typewriter"/>
                <a:cs typeface="American Typewriter"/>
              </a:rPr>
              <a:t>   PREFIX </a:t>
            </a:r>
            <a:r>
              <a:rPr lang="en-US" dirty="0">
                <a:latin typeface="American Typewriter"/>
                <a:cs typeface="American Typewriter"/>
              </a:rPr>
              <a:t>ex: &lt;http://</a:t>
            </a:r>
            <a:r>
              <a:rPr lang="en-US" dirty="0" err="1">
                <a:latin typeface="American Typewriter"/>
                <a:cs typeface="American Typewriter"/>
              </a:rPr>
              <a:t>example.org</a:t>
            </a:r>
            <a:r>
              <a:rPr lang="en-US" dirty="0">
                <a:latin typeface="American Typewriter"/>
                <a:cs typeface="American Typewriter"/>
              </a:rPr>
              <a:t>/&gt;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CONSTRUCT { ?person  </a:t>
            </a:r>
            <a:r>
              <a:rPr lang="en-US" dirty="0" err="1">
                <a:latin typeface="American Typewriter"/>
                <a:cs typeface="American Typewriter"/>
              </a:rPr>
              <a:t>ex:mailbox</a:t>
            </a:r>
            <a:r>
              <a:rPr lang="en-US" dirty="0">
                <a:latin typeface="American Typewriter"/>
                <a:cs typeface="American Typewriter"/>
              </a:rPr>
              <a:t>  ?email .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    </a:t>
            </a:r>
            <a:r>
              <a:rPr lang="en-US" dirty="0" smtClean="0">
                <a:latin typeface="American Typewriter"/>
                <a:cs typeface="American Typewriter"/>
              </a:rPr>
              <a:t>                 ?</a:t>
            </a:r>
            <a:r>
              <a:rPr lang="en-US" dirty="0">
                <a:latin typeface="American Typewriter"/>
                <a:cs typeface="American Typewriter"/>
              </a:rPr>
              <a:t>person  </a:t>
            </a:r>
            <a:r>
              <a:rPr lang="en-US" dirty="0" err="1">
                <a:latin typeface="American Typewriter"/>
                <a:cs typeface="American Typewriter"/>
              </a:rPr>
              <a:t>ex:telephone</a:t>
            </a:r>
            <a:r>
              <a:rPr lang="en-US" dirty="0">
                <a:latin typeface="American Typewriter"/>
                <a:cs typeface="American Typewriter"/>
              </a:rPr>
              <a:t>  ?</a:t>
            </a:r>
            <a:r>
              <a:rPr lang="en-US" dirty="0" err="1">
                <a:latin typeface="American Typewriter"/>
                <a:cs typeface="American Typewriter"/>
              </a:rPr>
              <a:t>tel</a:t>
            </a:r>
            <a:r>
              <a:rPr lang="en-US" dirty="0">
                <a:latin typeface="American Typewriter"/>
                <a:cs typeface="American Typewriter"/>
              </a:rPr>
              <a:t> . }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WHERE { </a:t>
            </a:r>
            <a:r>
              <a:rPr lang="en-US" dirty="0" smtClean="0">
                <a:latin typeface="American Typewriter"/>
                <a:cs typeface="American Typewriter"/>
              </a:rPr>
              <a:t/>
            </a:r>
            <a:br>
              <a:rPr lang="en-US" dirty="0" smtClean="0">
                <a:latin typeface="American Typewriter"/>
                <a:cs typeface="American Typewriter"/>
              </a:rPr>
            </a:br>
            <a:r>
              <a:rPr lang="en-US" dirty="0" smtClean="0">
                <a:latin typeface="American Typewriter"/>
                <a:cs typeface="American Typewriter"/>
              </a:rPr>
              <a:t>           ?</a:t>
            </a:r>
            <a:r>
              <a:rPr lang="en-US" dirty="0">
                <a:latin typeface="American Typewriter"/>
                <a:cs typeface="American Typewriter"/>
              </a:rPr>
              <a:t>person  </a:t>
            </a:r>
            <a:r>
              <a:rPr lang="en-US" dirty="0" err="1">
                <a:latin typeface="American Typewriter"/>
                <a:cs typeface="American Typewriter"/>
              </a:rPr>
              <a:t>ex:email</a:t>
            </a:r>
            <a:r>
              <a:rPr lang="en-US" dirty="0">
                <a:latin typeface="American Typewriter"/>
                <a:cs typeface="American Typewriter"/>
              </a:rPr>
              <a:t>   ?email .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     ?person  </a:t>
            </a:r>
            <a:r>
              <a:rPr lang="en-US" dirty="0" err="1">
                <a:latin typeface="American Typewriter"/>
                <a:cs typeface="American Typewriter"/>
              </a:rPr>
              <a:t>ex:tel</a:t>
            </a:r>
            <a:r>
              <a:rPr lang="en-US" dirty="0">
                <a:latin typeface="American Typewriter"/>
                <a:cs typeface="American Typewriter"/>
              </a:rPr>
              <a:t>     ?</a:t>
            </a:r>
            <a:r>
              <a:rPr lang="en-US" dirty="0" err="1">
                <a:latin typeface="American Typewriter"/>
                <a:cs typeface="American Typewriter"/>
              </a:rPr>
              <a:t>tel</a:t>
            </a:r>
            <a:r>
              <a:rPr lang="en-US" dirty="0">
                <a:latin typeface="American Typewriter"/>
                <a:cs typeface="American Typewriter"/>
              </a:rPr>
              <a:t> . </a:t>
            </a:r>
            <a:r>
              <a:rPr lang="en-US" dirty="0" smtClean="0">
                <a:latin typeface="American Typewriter"/>
                <a:cs typeface="American Typewriter"/>
              </a:rPr>
              <a:t/>
            </a:r>
            <a:br>
              <a:rPr lang="en-US" dirty="0" smtClean="0">
                <a:latin typeface="American Typewriter"/>
                <a:cs typeface="American Typewriter"/>
              </a:rPr>
            </a:br>
            <a:r>
              <a:rPr lang="en-US" dirty="0" smtClean="0">
                <a:latin typeface="American Typewriter"/>
                <a:cs typeface="American Typewriter"/>
              </a:rPr>
              <a:t>}</a:t>
            </a:r>
            <a:endParaRPr lang="en-US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880595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Filter(</a:t>
            </a:r>
            <a:r>
              <a:rPr lang="en-US" sz="2000" dirty="0">
                <a:latin typeface="Courier"/>
                <a:cs typeface="Courier"/>
              </a:rPr>
              <a:t>?price &lt; </a:t>
            </a:r>
            <a:r>
              <a:rPr lang="en-US" sz="2000" dirty="0" smtClean="0">
                <a:latin typeface="Courier"/>
                <a:cs typeface="Courier"/>
              </a:rPr>
              <a:t>15</a:t>
            </a:r>
            <a:r>
              <a:rPr lang="en-US" sz="2000" dirty="0" smtClean="0">
                <a:cs typeface="Courier"/>
              </a:rPr>
              <a:t>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Join(</a:t>
            </a:r>
            <a:r>
              <a:rPr lang="en-US" sz="2000" dirty="0" err="1" smtClean="0">
                <a:cs typeface="Courier"/>
              </a:rPr>
              <a:t>LeftJoin</a:t>
            </a:r>
            <a:r>
              <a:rPr lang="en-US" sz="2000" dirty="0" smtClean="0">
                <a:cs typeface="Courier"/>
              </a:rPr>
              <a:t>(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 smtClean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ex:price</a:t>
            </a:r>
            <a:r>
              <a:rPr lang="en-US" sz="2000" dirty="0">
                <a:latin typeface="Courier"/>
                <a:cs typeface="Courier"/>
              </a:rPr>
              <a:t> ?</a:t>
            </a:r>
            <a:r>
              <a:rPr lang="en-US" sz="2000" dirty="0" smtClean="0">
                <a:latin typeface="Courier"/>
                <a:cs typeface="Courier"/>
              </a:rPr>
              <a:t>price)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</a:rPr>
              <a:t>	   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ex:title</a:t>
            </a:r>
            <a:r>
              <a:rPr lang="en-US" sz="2000" dirty="0">
                <a:latin typeface="Courier"/>
                <a:cs typeface="Courier"/>
              </a:rPr>
              <a:t> ?</a:t>
            </a:r>
            <a:r>
              <a:rPr lang="en-US" sz="2000" dirty="0" smtClean="0">
                <a:latin typeface="Courier"/>
                <a:cs typeface="Courier"/>
              </a:rPr>
              <a:t>title)</a:t>
            </a:r>
            <a:r>
              <a:rPr lang="en-US" sz="2000" dirty="0" smtClean="0">
                <a:cs typeface="Courier"/>
              </a:rPr>
              <a:t>,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smtClean="0">
                <a:cs typeface="Courier"/>
              </a:rPr>
              <a:t>true),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       Union(</a:t>
            </a:r>
            <a:r>
              <a:rPr lang="en-US" sz="2000" dirty="0" err="1">
                <a:solidFill>
                  <a:srgbClr val="3366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3366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3366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3366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3366FF"/>
                </a:solidFill>
                <a:latin typeface="Courier"/>
                <a:cs typeface="Courier"/>
              </a:rPr>
              <a:t>ex:author</a:t>
            </a:r>
            <a:r>
              <a:rPr lang="en-US" sz="2000" dirty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3366FF"/>
                </a:solidFill>
                <a:latin typeface="Courier"/>
                <a:cs typeface="Courier"/>
              </a:rPr>
              <a:t>ex:Shakespeare</a:t>
            </a:r>
            <a:r>
              <a:rPr lang="en-US" sz="2000" dirty="0" smtClean="0">
                <a:solidFill>
                  <a:srgbClr val="3366FF"/>
                </a:solidFill>
                <a:latin typeface="Courier"/>
                <a:cs typeface="Courier"/>
              </a:rPr>
              <a:t>)</a:t>
            </a:r>
            <a:r>
              <a:rPr lang="en-US" sz="2000" dirty="0" smtClean="0">
                <a:solidFill>
                  <a:srgbClr val="000000"/>
                </a:solidFill>
                <a:cs typeface="Courier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/>
            </a:r>
            <a:b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</a:b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solidFill>
                  <a:srgbClr val="000000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00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book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ex:author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ex:Marlowe</a:t>
            </a:r>
            <a:r>
              <a:rPr lang="en-US" sz="2000" dirty="0" smtClean="0">
                <a:solidFill>
                  <a:srgbClr val="000000"/>
                </a:solidFill>
                <a:cs typeface="Courier"/>
              </a:rPr>
              <a:t>))))</a:t>
            </a:r>
            <a:endParaRPr lang="en-US" sz="20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097809"/>
              </p:ext>
            </p:extLst>
          </p:nvPr>
        </p:nvGraphicFramePr>
        <p:xfrm>
          <a:off x="683568" y="4149080"/>
          <a:ext cx="2448272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90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"/>
                          <a:cs typeface="Courier"/>
                        </a:rPr>
                        <a:t>book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ex:Macbeth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ex:Hamlet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595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Filter(</a:t>
            </a:r>
            <a:r>
              <a:rPr lang="en-US" sz="2000" dirty="0">
                <a:latin typeface="Courier"/>
                <a:cs typeface="Courier"/>
              </a:rPr>
              <a:t>?price &lt; </a:t>
            </a:r>
            <a:r>
              <a:rPr lang="en-US" sz="2000" dirty="0" smtClean="0">
                <a:latin typeface="Courier"/>
                <a:cs typeface="Courier"/>
              </a:rPr>
              <a:t>15</a:t>
            </a:r>
            <a:r>
              <a:rPr lang="en-US" sz="2000" dirty="0" smtClean="0">
                <a:cs typeface="Courier"/>
              </a:rPr>
              <a:t>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Join(</a:t>
            </a:r>
            <a:r>
              <a:rPr lang="en-US" sz="2000" dirty="0" err="1" smtClean="0">
                <a:cs typeface="Courier"/>
              </a:rPr>
              <a:t>LeftJoin</a:t>
            </a:r>
            <a:r>
              <a:rPr lang="en-US" sz="2000" dirty="0" smtClean="0">
                <a:cs typeface="Courier"/>
              </a:rPr>
              <a:t>(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 smtClean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ex:price</a:t>
            </a:r>
            <a:r>
              <a:rPr lang="en-US" sz="2000" dirty="0">
                <a:latin typeface="Courier"/>
                <a:cs typeface="Courier"/>
              </a:rPr>
              <a:t> ?</a:t>
            </a:r>
            <a:r>
              <a:rPr lang="en-US" sz="2000" dirty="0" smtClean="0">
                <a:latin typeface="Courier"/>
                <a:cs typeface="Courier"/>
              </a:rPr>
              <a:t>price)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</a:rPr>
              <a:t>	   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ex:title</a:t>
            </a:r>
            <a:r>
              <a:rPr lang="en-US" sz="2000" dirty="0">
                <a:latin typeface="Courier"/>
                <a:cs typeface="Courier"/>
              </a:rPr>
              <a:t> ?</a:t>
            </a:r>
            <a:r>
              <a:rPr lang="en-US" sz="2000" dirty="0" smtClean="0">
                <a:latin typeface="Courier"/>
                <a:cs typeface="Courier"/>
              </a:rPr>
              <a:t>title)</a:t>
            </a:r>
            <a:r>
              <a:rPr lang="en-US" sz="2000" dirty="0" smtClean="0">
                <a:cs typeface="Courier"/>
              </a:rPr>
              <a:t>,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smtClean="0">
                <a:cs typeface="Courier"/>
              </a:rPr>
              <a:t>true),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       </a:t>
            </a:r>
            <a:r>
              <a:rPr lang="en-US" sz="2000" dirty="0" smtClean="0">
                <a:solidFill>
                  <a:srgbClr val="000000"/>
                </a:solidFill>
                <a:cs typeface="Courier"/>
              </a:rPr>
              <a:t>Union(</a:t>
            </a:r>
            <a:r>
              <a:rPr lang="en-US" sz="2000" dirty="0" err="1">
                <a:solidFill>
                  <a:srgbClr val="000000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00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00"/>
                </a:solidFill>
                <a:latin typeface="Courier"/>
                <a:cs typeface="Courier"/>
              </a:rPr>
              <a:t>ex:author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ex:Shakespeare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)</a:t>
            </a:r>
            <a:r>
              <a:rPr lang="en-US" sz="2000" dirty="0" smtClean="0">
                <a:solidFill>
                  <a:srgbClr val="000000"/>
                </a:solidFill>
                <a:cs typeface="Courier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/>
            </a:r>
            <a:b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</a:br>
            <a:r>
              <a:rPr lang="en-US" sz="2000" dirty="0" smtClean="0">
                <a:solidFill>
                  <a:srgbClr val="3366FF"/>
                </a:solidFill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solidFill>
                  <a:srgbClr val="3366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3366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3366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3366FF"/>
                </a:solidFill>
                <a:latin typeface="Courier"/>
                <a:cs typeface="Courier"/>
              </a:rPr>
              <a:t>book </a:t>
            </a:r>
            <a:r>
              <a:rPr lang="en-US" sz="2000" dirty="0" err="1" smtClean="0">
                <a:solidFill>
                  <a:srgbClr val="3366FF"/>
                </a:solidFill>
                <a:latin typeface="Courier"/>
                <a:cs typeface="Courier"/>
              </a:rPr>
              <a:t>ex:author</a:t>
            </a:r>
            <a:r>
              <a:rPr lang="en-US" sz="2000" dirty="0" smtClean="0">
                <a:solidFill>
                  <a:srgbClr val="3366FF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ex:Marlowe</a:t>
            </a:r>
            <a:r>
              <a:rPr lang="en-US" sz="2000" dirty="0" smtClean="0">
                <a:solidFill>
                  <a:srgbClr val="3366FF"/>
                </a:solidFill>
                <a:cs typeface="Courier"/>
              </a:rPr>
              <a:t>)</a:t>
            </a:r>
            <a:r>
              <a:rPr lang="en-US" sz="2000" dirty="0" smtClean="0">
                <a:solidFill>
                  <a:srgbClr val="000000"/>
                </a:solidFill>
                <a:cs typeface="Courier"/>
              </a:rPr>
              <a:t>)))</a:t>
            </a:r>
            <a:endParaRPr lang="en-US" sz="20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028564"/>
              </p:ext>
            </p:extLst>
          </p:nvPr>
        </p:nvGraphicFramePr>
        <p:xfrm>
          <a:off x="5868144" y="4149080"/>
          <a:ext cx="2448272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390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"/>
                          <a:cs typeface="Courier"/>
                        </a:rPr>
                        <a:t>book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ex:Tamburlaine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ex:DoctorFaustus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769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Filter(</a:t>
            </a:r>
            <a:r>
              <a:rPr lang="en-US" sz="2000" dirty="0">
                <a:latin typeface="Courier"/>
                <a:cs typeface="Courier"/>
              </a:rPr>
              <a:t>?price &lt; </a:t>
            </a:r>
            <a:r>
              <a:rPr lang="en-US" sz="2000" dirty="0" smtClean="0">
                <a:latin typeface="Courier"/>
                <a:cs typeface="Courier"/>
              </a:rPr>
              <a:t>15</a:t>
            </a:r>
            <a:r>
              <a:rPr lang="en-US" sz="2000" dirty="0" smtClean="0">
                <a:cs typeface="Courier"/>
              </a:rPr>
              <a:t>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Join(</a:t>
            </a:r>
            <a:r>
              <a:rPr lang="en-US" sz="2000" dirty="0" err="1" smtClean="0">
                <a:cs typeface="Courier"/>
              </a:rPr>
              <a:t>LeftJoin</a:t>
            </a:r>
            <a:r>
              <a:rPr lang="en-US" sz="2000" dirty="0" smtClean="0">
                <a:cs typeface="Courier"/>
              </a:rPr>
              <a:t>(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 smtClean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ex:price</a:t>
            </a:r>
            <a:r>
              <a:rPr lang="en-US" sz="2000" dirty="0">
                <a:latin typeface="Courier"/>
                <a:cs typeface="Courier"/>
              </a:rPr>
              <a:t> ?</a:t>
            </a:r>
            <a:r>
              <a:rPr lang="en-US" sz="2000" dirty="0" smtClean="0">
                <a:latin typeface="Courier"/>
                <a:cs typeface="Courier"/>
              </a:rPr>
              <a:t>price)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</a:rPr>
              <a:t>	   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ex:title</a:t>
            </a:r>
            <a:r>
              <a:rPr lang="en-US" sz="2000" dirty="0">
                <a:latin typeface="Courier"/>
                <a:cs typeface="Courier"/>
              </a:rPr>
              <a:t> ?</a:t>
            </a:r>
            <a:r>
              <a:rPr lang="en-US" sz="2000" dirty="0" smtClean="0">
                <a:latin typeface="Courier"/>
                <a:cs typeface="Courier"/>
              </a:rPr>
              <a:t>title)</a:t>
            </a:r>
            <a:r>
              <a:rPr lang="en-US" sz="2000" dirty="0" smtClean="0">
                <a:cs typeface="Courier"/>
              </a:rPr>
              <a:t>,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smtClean="0">
                <a:cs typeface="Courier"/>
              </a:rPr>
              <a:t>true),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       </a:t>
            </a:r>
            <a:r>
              <a:rPr lang="en-US" sz="2000" dirty="0" smtClean="0">
                <a:solidFill>
                  <a:srgbClr val="3366FF"/>
                </a:solidFill>
                <a:cs typeface="Courier"/>
              </a:rPr>
              <a:t>Union(</a:t>
            </a:r>
            <a:r>
              <a:rPr lang="en-US" sz="2000" dirty="0" err="1">
                <a:solidFill>
                  <a:srgbClr val="3366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3366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3366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ex:author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ex:Shakespeare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)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,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</a:b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ex:author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ex:Marlowe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))))</a:t>
            </a:r>
            <a:endParaRPr lang="en-US" sz="2000" dirty="0">
              <a:solidFill>
                <a:srgbClr val="0000FF"/>
              </a:solidFill>
              <a:latin typeface="Courier"/>
              <a:cs typeface="Courier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284005"/>
              </p:ext>
            </p:extLst>
          </p:nvPr>
        </p:nvGraphicFramePr>
        <p:xfrm>
          <a:off x="2627784" y="4221088"/>
          <a:ext cx="338437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book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ex:Macbeth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ex:Hamlet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ex:Tamburlaine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ex:DoctorFaustus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769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Filter(</a:t>
            </a:r>
            <a:r>
              <a:rPr lang="en-US" sz="2000" dirty="0">
                <a:latin typeface="Courier"/>
                <a:cs typeface="Courier"/>
              </a:rPr>
              <a:t>?price &lt; </a:t>
            </a:r>
            <a:r>
              <a:rPr lang="en-US" sz="2000" dirty="0" smtClean="0">
                <a:latin typeface="Courier"/>
                <a:cs typeface="Courier"/>
              </a:rPr>
              <a:t>15</a:t>
            </a:r>
            <a:r>
              <a:rPr lang="en-US" sz="2000" dirty="0" smtClean="0">
                <a:cs typeface="Courier"/>
              </a:rPr>
              <a:t>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Join(</a:t>
            </a:r>
            <a:r>
              <a:rPr lang="en-US" sz="2000" dirty="0" err="1" smtClean="0">
                <a:cs typeface="Courier"/>
              </a:rPr>
              <a:t>LeftJoin</a:t>
            </a:r>
            <a:r>
              <a:rPr lang="en-US" sz="2000" dirty="0" smtClean="0">
                <a:cs typeface="Courier"/>
              </a:rPr>
              <a:t>(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ex:price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?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price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</a:rPr>
              <a:t>	   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ex:title</a:t>
            </a:r>
            <a:r>
              <a:rPr lang="en-US" sz="2000" dirty="0">
                <a:latin typeface="Courier"/>
                <a:cs typeface="Courier"/>
              </a:rPr>
              <a:t> ?</a:t>
            </a:r>
            <a:r>
              <a:rPr lang="en-US" sz="2000" dirty="0" smtClean="0">
                <a:latin typeface="Courier"/>
                <a:cs typeface="Courier"/>
              </a:rPr>
              <a:t>title)</a:t>
            </a:r>
            <a:r>
              <a:rPr lang="en-US" sz="2000" dirty="0" smtClean="0">
                <a:cs typeface="Courier"/>
              </a:rPr>
              <a:t>,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smtClean="0">
                <a:cs typeface="Courier"/>
              </a:rPr>
              <a:t>true),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       Union(</a:t>
            </a:r>
            <a:r>
              <a:rPr lang="en-US" sz="2000" dirty="0" err="1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ex:author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ex:Shakespeare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r>
              <a:rPr lang="en-US" sz="2000" dirty="0" smtClean="0">
                <a:cs typeface="Courier"/>
              </a:rPr>
              <a:t>,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 smtClean="0">
                <a:latin typeface="Courier"/>
                <a:cs typeface="Courier"/>
              </a:rPr>
              <a:t>ex:author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ex:Marlowe</a:t>
            </a:r>
            <a:r>
              <a:rPr lang="en-US" sz="2000" dirty="0" smtClean="0">
                <a:cs typeface="Courier"/>
              </a:rPr>
              <a:t>))))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24300" y="5760135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book</a:t>
            </a:r>
            <a:endParaRPr lang="en-US" dirty="0">
              <a:latin typeface="Arial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price</a:t>
            </a:r>
            <a:endParaRPr lang="en-US" sz="1800" b="0" i="0" u="none" strike="noStrike" dirty="0">
              <a:effectLst/>
              <a:latin typeface="Arial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700545"/>
              </p:ext>
            </p:extLst>
          </p:nvPr>
        </p:nvGraphicFramePr>
        <p:xfrm>
          <a:off x="35496" y="4149080"/>
          <a:ext cx="338437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9361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book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price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ex:Hamlet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10.5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ex:Tamburlain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17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ex:DoctorFaustus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12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ex:RomeusJuliet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9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1879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Filter(</a:t>
            </a:r>
            <a:r>
              <a:rPr lang="en-US" sz="2000" dirty="0">
                <a:latin typeface="Courier"/>
                <a:cs typeface="Courier"/>
              </a:rPr>
              <a:t>?price &lt; </a:t>
            </a:r>
            <a:r>
              <a:rPr lang="en-US" sz="2000" dirty="0" smtClean="0">
                <a:latin typeface="Courier"/>
                <a:cs typeface="Courier"/>
              </a:rPr>
              <a:t>15</a:t>
            </a:r>
            <a:r>
              <a:rPr lang="en-US" sz="2000" dirty="0" smtClean="0">
                <a:cs typeface="Courier"/>
              </a:rPr>
              <a:t>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Join(</a:t>
            </a:r>
            <a:r>
              <a:rPr lang="en-US" sz="2000" dirty="0" err="1" smtClean="0">
                <a:cs typeface="Courier"/>
              </a:rPr>
              <a:t>LeftJoin</a:t>
            </a:r>
            <a:r>
              <a:rPr lang="en-US" sz="2000" dirty="0" smtClean="0">
                <a:cs typeface="Courier"/>
              </a:rPr>
              <a:t>(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 smtClean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ex:price</a:t>
            </a:r>
            <a:r>
              <a:rPr lang="en-US" sz="2000" dirty="0">
                <a:latin typeface="Courier"/>
                <a:cs typeface="Courier"/>
              </a:rPr>
              <a:t> ?</a:t>
            </a:r>
            <a:r>
              <a:rPr lang="en-US" sz="2000" dirty="0" smtClean="0">
                <a:latin typeface="Courier"/>
                <a:cs typeface="Courier"/>
              </a:rPr>
              <a:t>price)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>
                <a:latin typeface="Courier"/>
                <a:cs typeface="Courier"/>
              </a:rPr>
              <a:t>  </a:t>
            </a:r>
            <a:r>
              <a:rPr lang="en-US" sz="2000" dirty="0" smtClean="0">
                <a:latin typeface="Courier"/>
                <a:cs typeface="Courier"/>
              </a:rPr>
              <a:t>	   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ex:title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?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title)</a:t>
            </a:r>
            <a:r>
              <a:rPr lang="en-US" sz="2000" dirty="0" smtClean="0">
                <a:cs typeface="Courier"/>
              </a:rPr>
              <a:t>,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smtClean="0">
                <a:cs typeface="Courier"/>
              </a:rPr>
              <a:t>true),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       Union(</a:t>
            </a:r>
            <a:r>
              <a:rPr lang="en-US" sz="2000" dirty="0" err="1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ex:author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ex:Shakespeare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r>
              <a:rPr lang="en-US" sz="2000" dirty="0" smtClean="0">
                <a:cs typeface="Courier"/>
              </a:rPr>
              <a:t>,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 smtClean="0">
                <a:latin typeface="Courier"/>
                <a:cs typeface="Courier"/>
              </a:rPr>
              <a:t>ex:author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ex:Marlowe</a:t>
            </a:r>
            <a:r>
              <a:rPr lang="en-US" sz="2000" dirty="0" smtClean="0">
                <a:cs typeface="Courier"/>
              </a:rPr>
              <a:t>))))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24300" y="5760135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book</a:t>
            </a:r>
            <a:endParaRPr lang="en-US" dirty="0">
              <a:latin typeface="Arial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price</a:t>
            </a:r>
            <a:endParaRPr lang="en-US" sz="1800" b="0" i="0" u="none" strike="noStrike" dirty="0">
              <a:effectLst/>
              <a:latin typeface="Arial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444769"/>
              </p:ext>
            </p:extLst>
          </p:nvPr>
        </p:nvGraphicFramePr>
        <p:xfrm>
          <a:off x="35496" y="4149080"/>
          <a:ext cx="338437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9361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book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price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ex:Hamlet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10.5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ex:Tamburlain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17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ex:DoctorFaustus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12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ex:RomeusJuliet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9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442303"/>
              </p:ext>
            </p:extLst>
          </p:nvPr>
        </p:nvGraphicFramePr>
        <p:xfrm>
          <a:off x="3491880" y="4149080"/>
          <a:ext cx="5616624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30963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book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title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ex:DoctorFaustus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"The </a:t>
                      </a:r>
                      <a:r>
                        <a:rPr lang="en-US" dirty="0" err="1" smtClean="0">
                          <a:latin typeface="Courier"/>
                          <a:cs typeface="Courier"/>
                        </a:rPr>
                        <a:t>Tragical</a:t>
                      </a:r>
                      <a:r>
                        <a:rPr lang="en-US" dirty="0" smtClean="0">
                          <a:latin typeface="Courier"/>
                          <a:cs typeface="Courier"/>
                        </a:rPr>
                        <a:t> History</a:t>
                      </a:r>
                    </a:p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  of Doctor Faustus"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243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Filter(</a:t>
            </a:r>
            <a:r>
              <a:rPr lang="en-US" sz="2000" dirty="0">
                <a:latin typeface="Courier"/>
                <a:cs typeface="Courier"/>
              </a:rPr>
              <a:t>?price &lt; </a:t>
            </a:r>
            <a:r>
              <a:rPr lang="en-US" sz="2000" dirty="0" smtClean="0">
                <a:latin typeface="Courier"/>
                <a:cs typeface="Courier"/>
              </a:rPr>
              <a:t>15</a:t>
            </a:r>
            <a:r>
              <a:rPr lang="en-US" sz="2000" dirty="0" smtClean="0">
                <a:cs typeface="Courier"/>
              </a:rPr>
              <a:t>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Join(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LeftJoin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ex:price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?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price)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</a:b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 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	   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ex:title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?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title)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,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true)</a:t>
            </a:r>
            <a:r>
              <a:rPr lang="en-US" sz="2000" dirty="0" smtClean="0">
                <a:cs typeface="Courier"/>
              </a:rPr>
              <a:t>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       Union(</a:t>
            </a:r>
            <a:r>
              <a:rPr lang="en-US" sz="2000" dirty="0" err="1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>
                <a:latin typeface="Courier"/>
                <a:cs typeface="Courier"/>
              </a:rPr>
              <a:t>ex:author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ex:Shakespeare</a:t>
            </a:r>
            <a:r>
              <a:rPr lang="en-US" sz="2000" dirty="0" smtClean="0">
                <a:latin typeface="Courier"/>
                <a:cs typeface="Courier"/>
              </a:rPr>
              <a:t>)</a:t>
            </a:r>
            <a:r>
              <a:rPr lang="en-US" sz="2000" dirty="0" smtClean="0">
                <a:cs typeface="Courier"/>
              </a:rPr>
              <a:t>,</a:t>
            </a:r>
            <a:r>
              <a:rPr lang="en-US" sz="2000" dirty="0">
                <a:latin typeface="Courier"/>
                <a:cs typeface="Courier"/>
              </a:rPr>
              <a:t/>
            </a:r>
            <a:br>
              <a:rPr lang="en-US" sz="2000" dirty="0">
                <a:latin typeface="Courier"/>
                <a:cs typeface="Courier"/>
              </a:rPr>
            </a:br>
            <a:r>
              <a:rPr lang="en-US" sz="2000" dirty="0" smtClean="0"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cs typeface="Courier"/>
              </a:rPr>
              <a:t>Bgp</a:t>
            </a:r>
            <a:r>
              <a:rPr lang="en-US" sz="2000" dirty="0">
                <a:cs typeface="Courier"/>
              </a:rPr>
              <a:t>(</a:t>
            </a:r>
            <a:r>
              <a:rPr lang="en-US" sz="2000" dirty="0" smtClean="0">
                <a:latin typeface="Courier"/>
                <a:cs typeface="Courier"/>
              </a:rPr>
              <a:t>?</a:t>
            </a:r>
            <a:r>
              <a:rPr lang="en-US" sz="2000" dirty="0">
                <a:latin typeface="Courier"/>
                <a:cs typeface="Courier"/>
              </a:rPr>
              <a:t>book </a:t>
            </a:r>
            <a:r>
              <a:rPr lang="en-US" sz="2000" dirty="0" err="1" smtClean="0">
                <a:latin typeface="Courier"/>
                <a:cs typeface="Courier"/>
              </a:rPr>
              <a:t>ex:author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ex:Marlowe</a:t>
            </a:r>
            <a:r>
              <a:rPr lang="en-US" sz="2000" dirty="0" smtClean="0">
                <a:cs typeface="Courier"/>
              </a:rPr>
              <a:t>))))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24300" y="5760135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book</a:t>
            </a:r>
            <a:endParaRPr lang="en-US" dirty="0">
              <a:latin typeface="Arial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price</a:t>
            </a:r>
            <a:endParaRPr lang="en-US" sz="1800" b="0" i="0" u="none" strike="noStrike" dirty="0">
              <a:effectLst/>
              <a:latin typeface="Arial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719076"/>
              </p:ext>
            </p:extLst>
          </p:nvPr>
        </p:nvGraphicFramePr>
        <p:xfrm>
          <a:off x="27632" y="4185880"/>
          <a:ext cx="9116367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267"/>
                <a:gridCol w="1234956"/>
                <a:gridCol w="5484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book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price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title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ex:Hamlet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10.5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ex:Tamburlain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17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ex:DoctorFaustus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12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"The </a:t>
                      </a:r>
                      <a:r>
                        <a:rPr lang="en-US" dirty="0" err="1" smtClean="0">
                          <a:latin typeface="Courier"/>
                          <a:cs typeface="Courier"/>
                        </a:rPr>
                        <a:t>Tragical</a:t>
                      </a:r>
                      <a:r>
                        <a:rPr lang="en-US" dirty="0" smtClean="0">
                          <a:latin typeface="Courier"/>
                          <a:cs typeface="Courier"/>
                        </a:rPr>
                        <a:t> History</a:t>
                      </a:r>
                      <a:r>
                        <a:rPr lang="en-US" baseline="0" dirty="0" smtClean="0"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dirty="0" smtClean="0">
                          <a:latin typeface="Courier"/>
                          <a:cs typeface="Courier"/>
                        </a:rPr>
                        <a:t>of Doctor Faustus”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ex:RomeusJuliet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9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574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Filter(</a:t>
            </a:r>
            <a:r>
              <a:rPr lang="en-US" sz="2000" dirty="0">
                <a:latin typeface="Courier"/>
                <a:cs typeface="Courier"/>
              </a:rPr>
              <a:t>?price &lt; </a:t>
            </a:r>
            <a:r>
              <a:rPr lang="en-US" sz="2000" dirty="0" smtClean="0">
                <a:latin typeface="Courier"/>
                <a:cs typeface="Courier"/>
              </a:rPr>
              <a:t>15</a:t>
            </a:r>
            <a:r>
              <a:rPr lang="en-US" sz="2000" dirty="0" smtClean="0">
                <a:cs typeface="Courier"/>
              </a:rPr>
              <a:t>,</a:t>
            </a:r>
            <a:br>
              <a:rPr lang="en-US" sz="2000" dirty="0" smtClean="0">
                <a:cs typeface="Courier"/>
              </a:rPr>
            </a:br>
            <a:r>
              <a:rPr lang="en-US" sz="2000" dirty="0" smtClean="0">
                <a:cs typeface="Courier"/>
              </a:rPr>
              <a:t>   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Join(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LeftJoin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ex:price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?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price)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</a:b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 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	   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ex:title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?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title)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,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true),</a:t>
            </a:r>
            <a:br>
              <a:rPr lang="en-US" sz="2000" dirty="0" smtClean="0">
                <a:solidFill>
                  <a:srgbClr val="0000FF"/>
                </a:solidFill>
                <a:cs typeface="Courier"/>
              </a:rPr>
            </a:br>
            <a:r>
              <a:rPr lang="en-US" sz="2000" dirty="0" smtClean="0">
                <a:solidFill>
                  <a:srgbClr val="0000FF"/>
                </a:solidFill>
                <a:cs typeface="Courier"/>
              </a:rPr>
              <a:t>          Union(</a:t>
            </a:r>
            <a:r>
              <a:rPr lang="en-US" sz="2000" dirty="0" err="1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ex:author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ex:Shakespeare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)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,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</a:b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ex:author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ex:Marlowe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)))</a:t>
            </a:r>
            <a:r>
              <a:rPr lang="en-US" sz="2000" dirty="0" smtClean="0">
                <a:cs typeface="Courier"/>
              </a:rPr>
              <a:t>)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24300" y="5760135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book</a:t>
            </a:r>
            <a:endParaRPr lang="en-US" dirty="0">
              <a:latin typeface="Arial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price</a:t>
            </a:r>
            <a:endParaRPr lang="en-US" sz="1800" b="0" i="0" u="none" strike="noStrike" dirty="0">
              <a:effectLst/>
              <a:latin typeface="Arial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378920"/>
              </p:ext>
            </p:extLst>
          </p:nvPr>
        </p:nvGraphicFramePr>
        <p:xfrm>
          <a:off x="27632" y="4185880"/>
          <a:ext cx="9116367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267"/>
                <a:gridCol w="1234956"/>
                <a:gridCol w="5484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book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price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title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ex:Hamlet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10.5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ex:Tamburlain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17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ex:DoctorFaustus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12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"The </a:t>
                      </a:r>
                      <a:r>
                        <a:rPr lang="en-US" dirty="0" err="1" smtClean="0">
                          <a:latin typeface="Courier"/>
                          <a:cs typeface="Courier"/>
                        </a:rPr>
                        <a:t>Tragical</a:t>
                      </a:r>
                      <a:r>
                        <a:rPr lang="en-US" dirty="0" smtClean="0">
                          <a:latin typeface="Courier"/>
                          <a:cs typeface="Courier"/>
                        </a:rPr>
                        <a:t> History</a:t>
                      </a:r>
                      <a:r>
                        <a:rPr lang="en-US" baseline="0" dirty="0" smtClean="0"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dirty="0" smtClean="0">
                          <a:latin typeface="Courier"/>
                          <a:cs typeface="Courier"/>
                        </a:rPr>
                        <a:t>of Doctor Faustus”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1490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898"/>
          </a:xfrm>
        </p:spPr>
        <p:txBody>
          <a:bodyPr/>
          <a:lstStyle/>
          <a:p>
            <a:pPr marL="0" indent="0">
              <a:buNone/>
            </a:pPr>
            <a:endParaRPr lang="en-US" sz="14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FF"/>
                </a:solidFill>
                <a:cs typeface="Courier"/>
              </a:rPr>
              <a:t>Filter(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?price &lt; 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15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,</a:t>
            </a:r>
            <a:br>
              <a:rPr lang="en-US" sz="2000" dirty="0" smtClean="0">
                <a:solidFill>
                  <a:srgbClr val="0000FF"/>
                </a:solidFill>
                <a:cs typeface="Courier"/>
              </a:rPr>
            </a:br>
            <a:r>
              <a:rPr lang="en-US" sz="2000" dirty="0" smtClean="0">
                <a:solidFill>
                  <a:srgbClr val="0000FF"/>
                </a:solidFill>
                <a:cs typeface="Courier"/>
              </a:rPr>
              <a:t>   Join(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LeftJoin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ex:price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?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price)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</a:b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 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	   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ex:title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?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title)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,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true),</a:t>
            </a:r>
            <a:br>
              <a:rPr lang="en-US" sz="2000" dirty="0" smtClean="0">
                <a:solidFill>
                  <a:srgbClr val="0000FF"/>
                </a:solidFill>
                <a:cs typeface="Courier"/>
              </a:rPr>
            </a:br>
            <a:r>
              <a:rPr lang="en-US" sz="2000" dirty="0" smtClean="0">
                <a:solidFill>
                  <a:srgbClr val="0000FF"/>
                </a:solidFill>
                <a:cs typeface="Courier"/>
              </a:rPr>
              <a:t>          Union(</a:t>
            </a:r>
            <a:r>
              <a:rPr lang="en-US" sz="2000" dirty="0" err="1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>
                <a:solidFill>
                  <a:srgbClr val="0000FF"/>
                </a:solidFill>
                <a:latin typeface="Courier"/>
                <a:cs typeface="Courier"/>
              </a:rPr>
              <a:t>ex:author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ex:Shakespeare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)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,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/>
            </a:r>
            <a:b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</a:b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         </a:t>
            </a:r>
            <a:r>
              <a:rPr lang="en-US" sz="2000" dirty="0" err="1" smtClean="0">
                <a:solidFill>
                  <a:srgbClr val="0000FF"/>
                </a:solidFill>
                <a:cs typeface="Courier"/>
              </a:rPr>
              <a:t>Bgp</a:t>
            </a:r>
            <a:r>
              <a:rPr lang="en-US" sz="2000" dirty="0">
                <a:solidFill>
                  <a:srgbClr val="0000FF"/>
                </a:solidFill>
                <a:cs typeface="Courier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?</a:t>
            </a:r>
            <a:r>
              <a:rPr lang="en-US" sz="2000" dirty="0">
                <a:solidFill>
                  <a:srgbClr val="0000FF"/>
                </a:solidFill>
                <a:latin typeface="Courier"/>
                <a:cs typeface="Courier"/>
              </a:rPr>
              <a:t>book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ex:author</a:t>
            </a:r>
            <a:r>
              <a:rPr lang="en-US" sz="20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"/>
                <a:cs typeface="Courier"/>
              </a:rPr>
              <a:t>ex:Marlowe</a:t>
            </a:r>
            <a:r>
              <a:rPr lang="en-US" sz="2000" dirty="0" smtClean="0">
                <a:solidFill>
                  <a:srgbClr val="0000FF"/>
                </a:solidFill>
                <a:cs typeface="Courier"/>
              </a:rPr>
              <a:t>))))</a:t>
            </a:r>
            <a:endParaRPr lang="en-US" sz="2000" dirty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24300" y="5760135"/>
            <a:ext cx="228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book</a:t>
            </a:r>
            <a:endParaRPr lang="en-US" dirty="0">
              <a:latin typeface="Arial"/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FFFFFF"/>
                </a:solidFill>
                <a:latin typeface="Courier"/>
                <a:ea typeface="ＭＳ Ｐゴシック"/>
                <a:cs typeface="Courier"/>
              </a:rPr>
              <a:t>price</a:t>
            </a:r>
            <a:endParaRPr lang="en-US" sz="1800" b="0" i="0" u="none" strike="noStrike" dirty="0">
              <a:effectLst/>
              <a:latin typeface="Arial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971710"/>
              </p:ext>
            </p:extLst>
          </p:nvPr>
        </p:nvGraphicFramePr>
        <p:xfrm>
          <a:off x="27632" y="4185880"/>
          <a:ext cx="9116367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267"/>
                <a:gridCol w="1234956"/>
                <a:gridCol w="5484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book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price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title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ex:Hamlet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10.5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Courier"/>
                          <a:cs typeface="Courier"/>
                        </a:rPr>
                        <a:t>ex:DoctorFaustus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12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"/>
                          <a:cs typeface="Courier"/>
                        </a:rPr>
                        <a:t>"The </a:t>
                      </a:r>
                      <a:r>
                        <a:rPr lang="en-US" dirty="0" err="1" smtClean="0">
                          <a:latin typeface="Courier"/>
                          <a:cs typeface="Courier"/>
                        </a:rPr>
                        <a:t>Tragical</a:t>
                      </a:r>
                      <a:r>
                        <a:rPr lang="en-US" dirty="0" smtClean="0">
                          <a:latin typeface="Courier"/>
                          <a:cs typeface="Courier"/>
                        </a:rPr>
                        <a:t> History</a:t>
                      </a:r>
                      <a:r>
                        <a:rPr lang="en-US" baseline="0" dirty="0" smtClean="0">
                          <a:latin typeface="Courier"/>
                          <a:cs typeface="Courier"/>
                        </a:rPr>
                        <a:t> </a:t>
                      </a:r>
                      <a:r>
                        <a:rPr lang="en-US" dirty="0" smtClean="0">
                          <a:latin typeface="Courier"/>
                          <a:cs typeface="Courier"/>
                        </a:rPr>
                        <a:t>of Doctor Faustus”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506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Algebra </a:t>
            </a:r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During parsing of a query, a parse tree is </a:t>
            </a:r>
            <a:r>
              <a:rPr lang="en-US" sz="2000" dirty="0" smtClean="0"/>
              <a:t>constructed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parse tree contains </a:t>
            </a:r>
            <a:r>
              <a:rPr lang="en-US" sz="2000" dirty="0" smtClean="0"/>
              <a:t>expressions </a:t>
            </a:r>
            <a:r>
              <a:rPr lang="en-US" sz="2000" dirty="0"/>
              <a:t>that correspond to the </a:t>
            </a:r>
            <a:r>
              <a:rPr lang="en-US" sz="2000" dirty="0" smtClean="0"/>
              <a:t>grammar</a:t>
            </a:r>
          </a:p>
          <a:p>
            <a:r>
              <a:rPr lang="en-US" sz="2000" dirty="0" smtClean="0"/>
              <a:t>For </a:t>
            </a:r>
            <a:r>
              <a:rPr lang="en-US" sz="2000" dirty="0"/>
              <a:t>the transformation, we traverse the parse tree and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recursively </a:t>
            </a:r>
            <a:r>
              <a:rPr lang="en-US" sz="2000" dirty="0"/>
              <a:t>build the algebra </a:t>
            </a:r>
            <a:r>
              <a:rPr lang="en-US" sz="2000" dirty="0" smtClean="0"/>
              <a:t>expressions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query pattern is a </a:t>
            </a:r>
            <a:r>
              <a:rPr lang="en-US" sz="2000" dirty="0" err="1">
                <a:latin typeface="American Typewriter"/>
                <a:cs typeface="American Typewriter"/>
              </a:rPr>
              <a:t>GroupGraphPattern</a:t>
            </a:r>
            <a:r>
              <a:rPr lang="en-US" sz="2000" dirty="0"/>
              <a:t> consisting of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the </a:t>
            </a:r>
            <a:r>
              <a:rPr lang="en-US" sz="2000" dirty="0"/>
              <a:t>following </a:t>
            </a:r>
            <a:r>
              <a:rPr lang="en-US" sz="2000" dirty="0" smtClean="0"/>
              <a:t>elements:</a:t>
            </a:r>
          </a:p>
          <a:p>
            <a:pPr lvl="1"/>
            <a:r>
              <a:rPr lang="en-US" sz="2000" dirty="0" err="1" smtClean="0">
                <a:latin typeface="American Typewriter"/>
                <a:cs typeface="American Typewriter"/>
              </a:rPr>
              <a:t>TriplesBlock</a:t>
            </a:r>
            <a:endParaRPr lang="en-US" sz="2000" dirty="0" smtClean="0">
              <a:latin typeface="American Typewriter"/>
              <a:cs typeface="American Typewriter"/>
            </a:endParaRPr>
          </a:p>
          <a:p>
            <a:pPr lvl="1"/>
            <a:r>
              <a:rPr lang="en-US" sz="2000" dirty="0" smtClean="0">
                <a:latin typeface="American Typewriter"/>
                <a:cs typeface="American Typewriter"/>
              </a:rPr>
              <a:t>Filter</a:t>
            </a:r>
          </a:p>
          <a:p>
            <a:pPr lvl="1"/>
            <a:r>
              <a:rPr lang="en-US" sz="2000" dirty="0" err="1" smtClean="0">
                <a:latin typeface="American Typewriter"/>
                <a:cs typeface="American Typewriter"/>
              </a:rPr>
              <a:t>OptionalGraphPattern</a:t>
            </a:r>
            <a:endParaRPr lang="en-US" sz="2000" dirty="0" smtClean="0">
              <a:latin typeface="American Typewriter"/>
              <a:cs typeface="American Typewriter"/>
            </a:endParaRPr>
          </a:p>
          <a:p>
            <a:pPr lvl="1"/>
            <a:r>
              <a:rPr lang="en-US" sz="2000" dirty="0" err="1" smtClean="0">
                <a:latin typeface="American Typewriter"/>
                <a:cs typeface="American Typewriter"/>
              </a:rPr>
              <a:t>GroupOrUnionGraphPattern</a:t>
            </a:r>
            <a:endParaRPr lang="en-US" sz="2000" dirty="0">
              <a:latin typeface="American Typewriter"/>
              <a:cs typeface="American Typewriter"/>
            </a:endParaRPr>
          </a:p>
          <a:p>
            <a:pPr lvl="1"/>
            <a:r>
              <a:rPr lang="en-US" sz="2000" dirty="0" err="1" smtClean="0">
                <a:latin typeface="American Typewriter"/>
                <a:cs typeface="American Typewriter"/>
              </a:rPr>
              <a:t>GraphGraphPattern</a:t>
            </a:r>
            <a:endParaRPr lang="en-US" sz="20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937906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of the SPARQL Grammar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79296" cy="478472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 smtClean="0">
                <a:latin typeface="American Typewriter"/>
                <a:cs typeface="American Typewriter"/>
              </a:rPr>
              <a:t>GroupGraphPattern</a:t>
            </a:r>
            <a:r>
              <a:rPr lang="en-US" sz="2000" dirty="0" smtClean="0">
                <a:latin typeface="American Typewriter"/>
                <a:cs typeface="American Typewriter"/>
              </a:rPr>
              <a:t>		:</a:t>
            </a:r>
            <a:r>
              <a:rPr lang="en-US" sz="2000" dirty="0">
                <a:latin typeface="American Typewriter"/>
                <a:cs typeface="American Typewriter"/>
              </a:rPr>
              <a:t>:= </a:t>
            </a:r>
            <a:r>
              <a:rPr lang="en-US" sz="2000" dirty="0">
                <a:cs typeface="American Typewriter"/>
              </a:rPr>
              <a:t>’{’ </a:t>
            </a:r>
            <a:r>
              <a:rPr lang="en-US" sz="2000" dirty="0" err="1" smtClean="0">
                <a:latin typeface="American Typewriter"/>
                <a:cs typeface="American Typewriter"/>
              </a:rPr>
              <a:t>TriplesBlock</a:t>
            </a:r>
            <a:r>
              <a:rPr lang="en-US" sz="2000" dirty="0" smtClean="0">
                <a:cs typeface="American Typewriter"/>
              </a:rPr>
              <a:t>?</a:t>
            </a:r>
          </a:p>
          <a:p>
            <a:pPr marL="0" indent="0">
              <a:buNone/>
            </a:pPr>
            <a:r>
              <a:rPr lang="en-US" sz="2000" dirty="0" smtClean="0">
                <a:latin typeface="American Typewriter"/>
                <a:cs typeface="American Typewriter"/>
              </a:rPr>
              <a:t>				         ( ( </a:t>
            </a:r>
            <a:r>
              <a:rPr lang="en-US" sz="2000" dirty="0" err="1" smtClean="0">
                <a:latin typeface="American Typewriter"/>
                <a:cs typeface="American Typewriter"/>
              </a:rPr>
              <a:t>GraphPatternNotTriples</a:t>
            </a:r>
            <a:endParaRPr lang="en-US" sz="2000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2000" dirty="0" smtClean="0">
                <a:latin typeface="American Typewriter"/>
                <a:cs typeface="American Typewriter"/>
              </a:rPr>
              <a:t>				              </a:t>
            </a:r>
            <a:r>
              <a:rPr lang="en-US" sz="2000" dirty="0" smtClean="0">
                <a:cs typeface="American Typewriter"/>
              </a:rPr>
              <a:t>|</a:t>
            </a:r>
            <a:r>
              <a:rPr lang="en-US" sz="2000" dirty="0" smtClean="0">
                <a:latin typeface="American Typewriter"/>
                <a:cs typeface="American Typewriter"/>
              </a:rPr>
              <a:t> </a:t>
            </a:r>
            <a:r>
              <a:rPr lang="en-US" sz="2000" dirty="0">
                <a:latin typeface="American Typewriter"/>
                <a:cs typeface="American Typewriter"/>
              </a:rPr>
              <a:t>Filter ) ’.’ </a:t>
            </a:r>
            <a:r>
              <a:rPr lang="en-US" sz="2000" dirty="0">
                <a:cs typeface="American Typewriter"/>
              </a:rPr>
              <a:t>?</a:t>
            </a:r>
            <a:r>
              <a:rPr lang="en-US" sz="2000" dirty="0">
                <a:latin typeface="American Typewriter"/>
                <a:cs typeface="American Typewriter"/>
              </a:rPr>
              <a:t> </a:t>
            </a:r>
            <a:r>
              <a:rPr lang="en-US" sz="2000" dirty="0" err="1">
                <a:latin typeface="American Typewriter"/>
                <a:cs typeface="American Typewriter"/>
              </a:rPr>
              <a:t>TriplesBlock</a:t>
            </a:r>
            <a:r>
              <a:rPr lang="en-US" sz="2000" dirty="0">
                <a:cs typeface="American Typewriter"/>
              </a:rPr>
              <a:t>?</a:t>
            </a:r>
            <a:r>
              <a:rPr lang="en-US" sz="2000" dirty="0">
                <a:latin typeface="American Typewriter"/>
                <a:cs typeface="American Typewriter"/>
              </a:rPr>
              <a:t> )* </a:t>
            </a:r>
            <a:endParaRPr lang="en-US" sz="2000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2000" dirty="0">
                <a:latin typeface="American Typewriter"/>
                <a:cs typeface="American Typewriter"/>
              </a:rPr>
              <a:t>	</a:t>
            </a:r>
            <a:r>
              <a:rPr lang="en-US" sz="2000" dirty="0" smtClean="0">
                <a:latin typeface="American Typewriter"/>
                <a:cs typeface="American Typewriter"/>
              </a:rPr>
              <a:t>			      </a:t>
            </a:r>
            <a:r>
              <a:rPr lang="en-US" sz="2000" dirty="0" smtClean="0">
                <a:cs typeface="American Typewriter"/>
              </a:rPr>
              <a:t>’</a:t>
            </a:r>
            <a:r>
              <a:rPr lang="en-US" sz="2000" dirty="0">
                <a:cs typeface="American Typewriter"/>
              </a:rPr>
              <a:t>}</a:t>
            </a:r>
            <a:r>
              <a:rPr lang="en-US" sz="2000" dirty="0" smtClean="0">
                <a:cs typeface="American Typewriter"/>
              </a:rPr>
              <a:t>’</a:t>
            </a:r>
          </a:p>
          <a:p>
            <a:pPr marL="0" indent="0">
              <a:buNone/>
            </a:pPr>
            <a:endParaRPr lang="en-US" sz="800" dirty="0">
              <a:cs typeface="American Typewriter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American Typewriter"/>
                <a:cs typeface="American Typewriter"/>
              </a:rPr>
              <a:t>GraphPatternNotTriples</a:t>
            </a:r>
            <a:r>
              <a:rPr lang="en-US" sz="2000" dirty="0" smtClean="0">
                <a:latin typeface="American Typewriter"/>
                <a:cs typeface="American Typewriter"/>
              </a:rPr>
              <a:t>	:</a:t>
            </a:r>
            <a:r>
              <a:rPr lang="en-US" sz="2000" dirty="0">
                <a:latin typeface="American Typewriter"/>
                <a:cs typeface="American Typewriter"/>
              </a:rPr>
              <a:t>:= </a:t>
            </a:r>
            <a:r>
              <a:rPr lang="en-US" sz="2000" dirty="0" err="1">
                <a:latin typeface="American Typewriter"/>
                <a:cs typeface="American Typewriter"/>
              </a:rPr>
              <a:t>OptionalGraphPattern</a:t>
            </a:r>
            <a:endParaRPr lang="en-US" sz="20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2000" dirty="0" smtClean="0">
                <a:latin typeface="American Typewriter"/>
                <a:cs typeface="American Typewriter"/>
              </a:rPr>
              <a:t>				      | </a:t>
            </a:r>
            <a:r>
              <a:rPr lang="en-US" sz="2000" dirty="0" err="1">
                <a:latin typeface="American Typewriter"/>
                <a:cs typeface="American Typewriter"/>
              </a:rPr>
              <a:t>GroupOrUnionGraphPattern</a:t>
            </a:r>
            <a:r>
              <a:rPr lang="en-US" sz="2000" dirty="0">
                <a:latin typeface="American Typewriter"/>
                <a:cs typeface="American Typewriter"/>
              </a:rPr>
              <a:t> </a:t>
            </a:r>
            <a:endParaRPr lang="en-US" sz="2000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2000" dirty="0">
                <a:latin typeface="American Typewriter"/>
                <a:cs typeface="American Typewriter"/>
              </a:rPr>
              <a:t>	</a:t>
            </a:r>
            <a:r>
              <a:rPr lang="en-US" sz="2000" dirty="0" smtClean="0">
                <a:latin typeface="American Typewriter"/>
                <a:cs typeface="American Typewriter"/>
              </a:rPr>
              <a:t>			      | </a:t>
            </a:r>
            <a:r>
              <a:rPr lang="en-US" sz="2000" dirty="0" err="1" smtClean="0">
                <a:latin typeface="American Typewriter"/>
                <a:cs typeface="American Typewriter"/>
              </a:rPr>
              <a:t>GraphGraphPattern</a:t>
            </a:r>
            <a:endParaRPr lang="en-US" sz="2000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endParaRPr lang="en-US" sz="8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American Typewriter"/>
                <a:cs typeface="American Typewriter"/>
              </a:rPr>
              <a:t>OptionalGraphPattern</a:t>
            </a:r>
            <a:r>
              <a:rPr lang="en-US" sz="2000" dirty="0" smtClean="0">
                <a:latin typeface="American Typewriter"/>
                <a:cs typeface="American Typewriter"/>
              </a:rPr>
              <a:t>		</a:t>
            </a:r>
            <a:r>
              <a:rPr lang="en-US" sz="2000" dirty="0">
                <a:latin typeface="American Typewriter"/>
                <a:cs typeface="American Typewriter"/>
              </a:rPr>
              <a:t>::= </a:t>
            </a:r>
            <a:r>
              <a:rPr lang="en-US" sz="2000" dirty="0">
                <a:cs typeface="American Typewriter"/>
              </a:rPr>
              <a:t>’OPTIONAL’ </a:t>
            </a:r>
            <a:r>
              <a:rPr lang="en-US" sz="2000" dirty="0" err="1">
                <a:latin typeface="American Typewriter"/>
                <a:cs typeface="American Typewriter"/>
              </a:rPr>
              <a:t>GroupGraphPattern</a:t>
            </a:r>
            <a:r>
              <a:rPr lang="en-US" sz="2000" dirty="0">
                <a:latin typeface="American Typewriter"/>
                <a:cs typeface="American Typewriter"/>
              </a:rPr>
              <a:t> </a:t>
            </a:r>
            <a:endParaRPr lang="en-US" sz="2000" dirty="0" smtClean="0">
              <a:latin typeface="American Typewriter"/>
              <a:cs typeface="American Typewriter"/>
            </a:endParaRPr>
          </a:p>
          <a:p>
            <a:pPr marL="0" indent="0">
              <a:buNone/>
            </a:pPr>
            <a:endParaRPr lang="en-US" sz="8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American Typewriter"/>
                <a:cs typeface="American Typewriter"/>
              </a:rPr>
              <a:t>GroupOrUnionGraphPattern</a:t>
            </a:r>
            <a:r>
              <a:rPr lang="en-US" sz="2000" dirty="0" smtClean="0">
                <a:latin typeface="American Typewriter"/>
                <a:cs typeface="American Typewriter"/>
              </a:rPr>
              <a:t>	</a:t>
            </a:r>
            <a:r>
              <a:rPr lang="en-US" sz="2000" dirty="0">
                <a:latin typeface="American Typewriter"/>
                <a:cs typeface="American Typewriter"/>
              </a:rPr>
              <a:t>::= </a:t>
            </a:r>
            <a:r>
              <a:rPr lang="en-US" sz="2000" dirty="0" err="1" smtClean="0">
                <a:latin typeface="American Typewriter"/>
                <a:cs typeface="American Typewriter"/>
              </a:rPr>
              <a:t>GroupGraphPattern</a:t>
            </a:r>
            <a:r>
              <a:rPr lang="en-US" sz="2000" dirty="0" smtClean="0">
                <a:latin typeface="American Typewriter"/>
                <a:cs typeface="American Typewriter"/>
              </a:rPr>
              <a:t> </a:t>
            </a:r>
            <a:r>
              <a:rPr lang="en-US" sz="2000" dirty="0" smtClean="0">
                <a:cs typeface="American Typewriter"/>
              </a:rPr>
              <a:t>(</a:t>
            </a:r>
            <a:r>
              <a:rPr lang="en-US" sz="2000" dirty="0" smtClean="0">
                <a:latin typeface="American Typewriter"/>
                <a:cs typeface="American Typewriter"/>
              </a:rPr>
              <a:t> </a:t>
            </a:r>
            <a:r>
              <a:rPr lang="en-US" sz="2000" dirty="0" smtClean="0">
                <a:cs typeface="American Typewriter"/>
              </a:rPr>
              <a:t>’</a:t>
            </a:r>
            <a:r>
              <a:rPr lang="en-US" sz="2000" dirty="0">
                <a:cs typeface="American Typewriter"/>
              </a:rPr>
              <a:t>UNION’</a:t>
            </a:r>
          </a:p>
          <a:p>
            <a:pPr marL="0" indent="0">
              <a:buNone/>
            </a:pPr>
            <a:r>
              <a:rPr lang="en-US" sz="2000" dirty="0" smtClean="0">
                <a:latin typeface="American Typewriter"/>
                <a:cs typeface="American Typewriter"/>
              </a:rPr>
              <a:t>				        </a:t>
            </a:r>
            <a:r>
              <a:rPr lang="en-US" sz="2000" dirty="0" err="1" smtClean="0">
                <a:latin typeface="American Typewriter"/>
                <a:cs typeface="American Typewriter"/>
              </a:rPr>
              <a:t>GroupGraphPattern</a:t>
            </a:r>
            <a:r>
              <a:rPr lang="en-US" sz="2000" dirty="0" smtClean="0">
                <a:latin typeface="American Typewriter"/>
                <a:cs typeface="American Typewriter"/>
              </a:rPr>
              <a:t> </a:t>
            </a:r>
            <a:r>
              <a:rPr lang="en-US" sz="2000" dirty="0">
                <a:cs typeface="American Typewriter"/>
              </a:rPr>
              <a:t>)</a:t>
            </a:r>
            <a:r>
              <a:rPr lang="en-US" sz="2000" dirty="0" smtClean="0">
                <a:cs typeface="American Typewriter"/>
              </a:rPr>
              <a:t>*</a:t>
            </a:r>
          </a:p>
          <a:p>
            <a:pPr marL="0" indent="0">
              <a:buNone/>
            </a:pPr>
            <a:endParaRPr lang="en-US" sz="800" dirty="0">
              <a:cs typeface="American Typewriter"/>
            </a:endParaRPr>
          </a:p>
          <a:p>
            <a:pPr marL="0" indent="0">
              <a:buNone/>
            </a:pPr>
            <a:r>
              <a:rPr lang="en-US" sz="2000" dirty="0" smtClean="0">
                <a:latin typeface="American Typewriter"/>
                <a:cs typeface="American Typewriter"/>
              </a:rPr>
              <a:t>Filter				</a:t>
            </a:r>
            <a:r>
              <a:rPr lang="en-US" sz="2000" dirty="0">
                <a:latin typeface="American Typewriter"/>
                <a:cs typeface="American Typewriter"/>
              </a:rPr>
              <a:t>::= </a:t>
            </a:r>
            <a:r>
              <a:rPr lang="en-US" sz="2000" dirty="0">
                <a:cs typeface="American Typewriter"/>
              </a:rPr>
              <a:t>’FILTER’ </a:t>
            </a:r>
            <a:r>
              <a:rPr lang="en-US" sz="2000" dirty="0" smtClean="0">
                <a:latin typeface="American Typewriter"/>
                <a:cs typeface="American Typewriter"/>
              </a:rPr>
              <a:t>Constraint</a:t>
            </a:r>
            <a:endParaRPr lang="en-US" sz="2000" dirty="0">
              <a:latin typeface="American Typewriter"/>
              <a:cs typeface="American Typewriter"/>
            </a:endParaRPr>
          </a:p>
          <a:p>
            <a:pPr marL="0" indent="0">
              <a:buNone/>
            </a:pPr>
            <a:endParaRPr lang="en-US" sz="20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707868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22337"/>
          </a:xfrm>
        </p:spPr>
        <p:txBody>
          <a:bodyPr/>
          <a:lstStyle/>
          <a:p>
            <a:r>
              <a:rPr lang="en-US" sz="3200" b="0" dirty="0">
                <a:latin typeface="American Typewriter"/>
                <a:cs typeface="American Typewriter"/>
              </a:rPr>
              <a:t>CONSTRUCT</a:t>
            </a:r>
            <a:r>
              <a:rPr lang="en-US" sz="3200" dirty="0"/>
              <a:t> Templates with Blank Nodes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1591632"/>
            <a:ext cx="796195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@prefix  </a:t>
            </a:r>
            <a:r>
              <a:rPr lang="en-US" dirty="0" err="1">
                <a:latin typeface="American Typewriter"/>
                <a:cs typeface="American Typewriter"/>
              </a:rPr>
              <a:t>foaf</a:t>
            </a:r>
            <a:r>
              <a:rPr lang="en-US" dirty="0">
                <a:latin typeface="American Typewriter"/>
                <a:cs typeface="American Typewriter"/>
              </a:rPr>
              <a:t>:  &lt;http://</a:t>
            </a:r>
            <a:r>
              <a:rPr lang="en-US" dirty="0" err="1">
                <a:latin typeface="American Typewriter"/>
                <a:cs typeface="American Typewriter"/>
              </a:rPr>
              <a:t>xmlns.com</a:t>
            </a:r>
            <a:r>
              <a:rPr lang="en-US" dirty="0">
                <a:latin typeface="American Typewriter"/>
                <a:cs typeface="American Typewriter"/>
              </a:rPr>
              <a:t>/</a:t>
            </a:r>
            <a:r>
              <a:rPr lang="en-US" dirty="0" err="1">
                <a:latin typeface="American Typewriter"/>
                <a:cs typeface="American Typewriter"/>
              </a:rPr>
              <a:t>foaf</a:t>
            </a:r>
            <a:r>
              <a:rPr lang="en-US" dirty="0">
                <a:latin typeface="American Typewriter"/>
                <a:cs typeface="American Typewriter"/>
              </a:rPr>
              <a:t>/0.1/&gt; .</a:t>
            </a:r>
          </a:p>
          <a:p>
            <a:r>
              <a:rPr lang="en-US" dirty="0">
                <a:latin typeface="American Typewriter"/>
                <a:cs typeface="American Typewriter"/>
              </a:rPr>
              <a:t>_:a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foaf:firstname</a:t>
            </a:r>
            <a:r>
              <a:rPr lang="en-US" dirty="0" smtClean="0">
                <a:latin typeface="American Typewriter"/>
                <a:cs typeface="American Typewriter"/>
              </a:rPr>
              <a:t>  	"</a:t>
            </a:r>
            <a:r>
              <a:rPr lang="en-US" dirty="0">
                <a:latin typeface="American Typewriter"/>
                <a:cs typeface="American Typewriter"/>
              </a:rPr>
              <a:t>Alice" 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foaf:surname</a:t>
            </a:r>
            <a:r>
              <a:rPr lang="en-US" dirty="0" smtClean="0">
                <a:latin typeface="American Typewriter"/>
                <a:cs typeface="American Typewriter"/>
              </a:rPr>
              <a:t> 	"</a:t>
            </a:r>
            <a:r>
              <a:rPr lang="en-US" dirty="0">
                <a:latin typeface="American Typewriter"/>
                <a:cs typeface="American Typewriter"/>
              </a:rPr>
              <a:t>Hacker" .</a:t>
            </a:r>
          </a:p>
          <a:p>
            <a:r>
              <a:rPr lang="en-US" dirty="0">
                <a:latin typeface="American Typewriter"/>
                <a:cs typeface="American Typewriter"/>
              </a:rPr>
              <a:t>_:b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foaf:firstname</a:t>
            </a:r>
            <a:r>
              <a:rPr lang="en-US" dirty="0" smtClean="0">
                <a:latin typeface="American Typewriter"/>
                <a:cs typeface="American Typewriter"/>
              </a:rPr>
              <a:t>  	"</a:t>
            </a:r>
            <a:r>
              <a:rPr lang="en-US" dirty="0">
                <a:latin typeface="American Typewriter"/>
                <a:cs typeface="American Typewriter"/>
              </a:rPr>
              <a:t>Bob" 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foaf:surname</a:t>
            </a:r>
            <a:r>
              <a:rPr lang="en-US" dirty="0" smtClean="0">
                <a:latin typeface="American Typewriter"/>
                <a:cs typeface="American Typewriter"/>
              </a:rPr>
              <a:t>     	"</a:t>
            </a:r>
            <a:r>
              <a:rPr lang="en-US" dirty="0">
                <a:latin typeface="American Typewriter"/>
                <a:cs typeface="American Typewriter"/>
              </a:rPr>
              <a:t>Hacker" .</a:t>
            </a:r>
          </a:p>
        </p:txBody>
      </p:sp>
      <p:sp>
        <p:nvSpPr>
          <p:cNvPr id="5" name="Rectangle 4"/>
          <p:cNvSpPr/>
          <p:nvPr/>
        </p:nvSpPr>
        <p:spPr>
          <a:xfrm>
            <a:off x="8172400" y="980728"/>
            <a:ext cx="89624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Data</a:t>
            </a:r>
            <a:endParaRPr lang="en-US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3717032"/>
            <a:ext cx="7920880" cy="258532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PREFIX </a:t>
            </a:r>
            <a:r>
              <a:rPr lang="en-US" dirty="0" err="1">
                <a:latin typeface="American Typewriter"/>
                <a:cs typeface="American Typewriter"/>
              </a:rPr>
              <a:t>foaf</a:t>
            </a:r>
            <a:r>
              <a:rPr lang="en-US" dirty="0">
                <a:latin typeface="American Typewriter"/>
                <a:cs typeface="American Typewriter"/>
              </a:rPr>
              <a:t>:   </a:t>
            </a:r>
            <a:r>
              <a:rPr lang="en-US" dirty="0" smtClean="0">
                <a:latin typeface="American Typewriter"/>
                <a:cs typeface="American Typewriter"/>
              </a:rPr>
              <a:t>	&lt;</a:t>
            </a:r>
            <a:r>
              <a:rPr lang="en-US" dirty="0">
                <a:latin typeface="American Typewriter"/>
                <a:cs typeface="American Typewriter"/>
              </a:rPr>
              <a:t>http://</a:t>
            </a:r>
            <a:r>
              <a:rPr lang="en-US" dirty="0" err="1">
                <a:latin typeface="American Typewriter"/>
                <a:cs typeface="American Typewriter"/>
              </a:rPr>
              <a:t>xmlns.com</a:t>
            </a:r>
            <a:r>
              <a:rPr lang="en-US" dirty="0">
                <a:latin typeface="American Typewriter"/>
                <a:cs typeface="American Typewriter"/>
              </a:rPr>
              <a:t>/</a:t>
            </a:r>
            <a:r>
              <a:rPr lang="en-US" dirty="0" err="1">
                <a:latin typeface="American Typewriter"/>
                <a:cs typeface="American Typewriter"/>
              </a:rPr>
              <a:t>foaf</a:t>
            </a:r>
            <a:r>
              <a:rPr lang="en-US" dirty="0">
                <a:latin typeface="American Typewriter"/>
                <a:cs typeface="American Typewriter"/>
              </a:rPr>
              <a:t>/0.1/&gt;</a:t>
            </a:r>
          </a:p>
          <a:p>
            <a:r>
              <a:rPr lang="en-US" dirty="0">
                <a:latin typeface="American Typewriter"/>
                <a:cs typeface="American Typewriter"/>
              </a:rPr>
              <a:t>PREFIX </a:t>
            </a:r>
            <a:r>
              <a:rPr lang="en-US" dirty="0" err="1">
                <a:latin typeface="American Typewriter"/>
                <a:cs typeface="American Typewriter"/>
              </a:rPr>
              <a:t>vcard</a:t>
            </a:r>
            <a:r>
              <a:rPr lang="en-US" dirty="0">
                <a:latin typeface="American Typewriter"/>
                <a:cs typeface="American Typewriter"/>
              </a:rPr>
              <a:t>: </a:t>
            </a:r>
            <a:r>
              <a:rPr lang="en-US" dirty="0" smtClean="0">
                <a:latin typeface="American Typewriter"/>
                <a:cs typeface="American Typewriter"/>
              </a:rPr>
              <a:t>	&lt;</a:t>
            </a:r>
            <a:r>
              <a:rPr lang="en-US" dirty="0">
                <a:latin typeface="American Typewriter"/>
                <a:cs typeface="American Typewriter"/>
              </a:rPr>
              <a:t>http://www.w3.org/2001/</a:t>
            </a:r>
            <a:r>
              <a:rPr lang="en-US" dirty="0" err="1">
                <a:latin typeface="American Typewriter"/>
                <a:cs typeface="American Typewriter"/>
              </a:rPr>
              <a:t>vcard-rdf</a:t>
            </a:r>
            <a:r>
              <a:rPr lang="en-US" dirty="0">
                <a:latin typeface="American Typewriter"/>
                <a:cs typeface="American Typewriter"/>
              </a:rPr>
              <a:t>/3.0#&gt;</a:t>
            </a:r>
          </a:p>
          <a:p>
            <a:r>
              <a:rPr lang="en-US" dirty="0">
                <a:latin typeface="American Typewriter"/>
                <a:cs typeface="American Typewriter"/>
              </a:rPr>
              <a:t>CONSTRUCT {</a:t>
            </a:r>
          </a:p>
          <a:p>
            <a:r>
              <a:rPr lang="en-US" dirty="0">
                <a:latin typeface="American Typewriter"/>
                <a:cs typeface="American Typewriter"/>
              </a:rPr>
              <a:t>  ?x 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vcard:N</a:t>
            </a:r>
            <a:r>
              <a:rPr lang="en-US" dirty="0" smtClean="0">
                <a:latin typeface="American Typewriter"/>
                <a:cs typeface="American Typewriter"/>
              </a:rPr>
              <a:t>         	    _</a:t>
            </a:r>
            <a:r>
              <a:rPr lang="en-US" dirty="0">
                <a:latin typeface="American Typewriter"/>
                <a:cs typeface="American Typewriter"/>
              </a:rPr>
              <a:t>:v .</a:t>
            </a:r>
          </a:p>
          <a:p>
            <a:r>
              <a:rPr lang="en-US" dirty="0">
                <a:latin typeface="American Typewriter"/>
                <a:cs typeface="American Typewriter"/>
              </a:rPr>
              <a:t>  _:v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vcard:givenName</a:t>
            </a:r>
            <a:r>
              <a:rPr lang="en-US" dirty="0" smtClean="0">
                <a:latin typeface="American Typewriter"/>
                <a:cs typeface="American Typewriter"/>
              </a:rPr>
              <a:t>  </a:t>
            </a:r>
            <a:r>
              <a:rPr lang="en-US" dirty="0">
                <a:latin typeface="American Typewriter"/>
                <a:cs typeface="American Typewriter"/>
              </a:rPr>
              <a:t>?</a:t>
            </a:r>
            <a:r>
              <a:rPr lang="en-US" dirty="0" err="1">
                <a:latin typeface="American Typewriter"/>
                <a:cs typeface="American Typewriter"/>
              </a:rPr>
              <a:t>gname</a:t>
            </a:r>
            <a:r>
              <a:rPr lang="en-US" dirty="0">
                <a:latin typeface="American Typewriter"/>
                <a:cs typeface="American Typewriter"/>
              </a:rPr>
              <a:t> 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vcard:familyName</a:t>
            </a:r>
            <a:r>
              <a:rPr lang="en-US" dirty="0" smtClean="0">
                <a:latin typeface="American Typewriter"/>
                <a:cs typeface="American Typewriter"/>
              </a:rPr>
              <a:t> </a:t>
            </a:r>
            <a:r>
              <a:rPr lang="en-US" dirty="0">
                <a:latin typeface="American Typewriter"/>
                <a:cs typeface="American Typewriter"/>
              </a:rPr>
              <a:t>?</a:t>
            </a:r>
            <a:r>
              <a:rPr lang="en-US" dirty="0" err="1">
                <a:latin typeface="American Typewriter"/>
                <a:cs typeface="American Typewriter"/>
              </a:rPr>
              <a:t>fname</a:t>
            </a:r>
            <a:endParaRPr lang="en-US" dirty="0">
              <a:latin typeface="American Typewriter"/>
              <a:cs typeface="American Typewriter"/>
            </a:endParaRPr>
          </a:p>
          <a:p>
            <a:r>
              <a:rPr lang="en-US" dirty="0">
                <a:latin typeface="American Typewriter"/>
                <a:cs typeface="American Typewriter"/>
              </a:rPr>
              <a:t>} WHERE {</a:t>
            </a:r>
          </a:p>
          <a:p>
            <a:r>
              <a:rPr lang="en-US" dirty="0">
                <a:latin typeface="American Typewriter"/>
                <a:cs typeface="American Typewriter"/>
              </a:rPr>
              <a:t>  ?x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foaf:firstname</a:t>
            </a:r>
            <a:r>
              <a:rPr lang="en-US" dirty="0" smtClean="0">
                <a:latin typeface="American Typewriter"/>
                <a:cs typeface="American Typewriter"/>
              </a:rPr>
              <a:t> 	?</a:t>
            </a:r>
            <a:r>
              <a:rPr lang="en-US" dirty="0" err="1">
                <a:latin typeface="American Typewriter"/>
                <a:cs typeface="American Typewriter"/>
              </a:rPr>
              <a:t>gname</a:t>
            </a:r>
            <a:r>
              <a:rPr lang="en-US" dirty="0">
                <a:latin typeface="American Typewriter"/>
                <a:cs typeface="American Typewriter"/>
              </a:rPr>
              <a:t> .</a:t>
            </a:r>
          </a:p>
          <a:p>
            <a:r>
              <a:rPr lang="en-US" dirty="0">
                <a:latin typeface="American Typewriter"/>
                <a:cs typeface="American Typewriter"/>
              </a:rPr>
              <a:t>  ?x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foaf:surname</a:t>
            </a:r>
            <a:r>
              <a:rPr lang="en-US" dirty="0" smtClean="0">
                <a:latin typeface="American Typewriter"/>
                <a:cs typeface="American Typewriter"/>
              </a:rPr>
              <a:t>   	?</a:t>
            </a:r>
            <a:r>
              <a:rPr lang="en-US" dirty="0" err="1">
                <a:latin typeface="American Typewriter"/>
                <a:cs typeface="American Typewriter"/>
              </a:rPr>
              <a:t>fname</a:t>
            </a:r>
            <a:r>
              <a:rPr lang="en-US" dirty="0">
                <a:latin typeface="American Typewriter"/>
                <a:cs typeface="American Typewriter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239065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Transformation Algorithm to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Algorithm 1 </a:t>
            </a:r>
            <a:r>
              <a:rPr lang="en-US" sz="2000" b="1" dirty="0" smtClean="0"/>
              <a:t> </a:t>
            </a:r>
            <a:r>
              <a:rPr lang="en-US" sz="2000" dirty="0" smtClean="0"/>
              <a:t>translate(</a:t>
            </a:r>
            <a:r>
              <a:rPr lang="en-US" sz="2000" i="1" dirty="0"/>
              <a:t>G</a:t>
            </a:r>
            <a:r>
              <a:rPr lang="en-US" sz="2000" dirty="0"/>
              <a:t>) 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sz="2000" b="1" dirty="0" smtClean="0"/>
              <a:t>Input: </a:t>
            </a:r>
            <a:r>
              <a:rPr lang="en-US" sz="2000" dirty="0" smtClean="0"/>
              <a:t>a query pattern </a:t>
            </a:r>
            <a:r>
              <a:rPr lang="en-US" sz="2000" i="1" dirty="0" smtClean="0"/>
              <a:t>G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>Output: </a:t>
            </a:r>
            <a:r>
              <a:rPr lang="en-US" sz="2000" dirty="0" smtClean="0"/>
              <a:t>a SPARQL algebra expression 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000" dirty="0" smtClean="0"/>
              <a:t>  1:  </a:t>
            </a:r>
            <a:r>
              <a:rPr lang="en-US" sz="2000" b="1" dirty="0" smtClean="0"/>
              <a:t>if </a:t>
            </a:r>
            <a:r>
              <a:rPr lang="en-US" sz="2000" i="1" dirty="0"/>
              <a:t>G</a:t>
            </a:r>
            <a:r>
              <a:rPr lang="en-US" sz="2000" dirty="0"/>
              <a:t> </a:t>
            </a:r>
            <a:r>
              <a:rPr lang="en-US" sz="2000" dirty="0" smtClean="0"/>
              <a:t>is a </a:t>
            </a:r>
            <a:r>
              <a:rPr lang="en-US" sz="2000" dirty="0" err="1" smtClean="0">
                <a:latin typeface="American Typewriter"/>
                <a:cs typeface="American Typewriter"/>
              </a:rPr>
              <a:t>Triplesblock</a:t>
            </a:r>
            <a:r>
              <a:rPr lang="en-US" sz="2000" dirty="0" smtClean="0"/>
              <a:t> </a:t>
            </a:r>
            <a:r>
              <a:rPr lang="en-US" sz="2000" b="1" dirty="0" smtClean="0"/>
              <a:t>then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2: </a:t>
            </a:r>
            <a:r>
              <a:rPr lang="en-US" sz="2000" dirty="0"/>
              <a:t>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:= </a:t>
            </a:r>
            <a:r>
              <a:rPr lang="en-US" sz="2000" dirty="0" err="1"/>
              <a:t>Bgp</a:t>
            </a:r>
            <a:r>
              <a:rPr lang="en-US" sz="2000" dirty="0" smtClean="0"/>
              <a:t>(</a:t>
            </a:r>
            <a:r>
              <a:rPr lang="en-US" sz="2000" i="1" dirty="0"/>
              <a:t>G</a:t>
            </a:r>
            <a:r>
              <a:rPr lang="en-US" sz="2000" dirty="0" smtClean="0"/>
              <a:t>)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3:  </a:t>
            </a:r>
            <a:r>
              <a:rPr lang="en-US" sz="2000" b="1" dirty="0" smtClean="0"/>
              <a:t>else </a:t>
            </a:r>
            <a:r>
              <a:rPr lang="en-US" sz="2000" b="1" dirty="0"/>
              <a:t>if </a:t>
            </a:r>
            <a:r>
              <a:rPr lang="en-US" sz="2000" i="1" dirty="0"/>
              <a:t>G</a:t>
            </a:r>
            <a:r>
              <a:rPr lang="en-US" sz="2000" dirty="0" smtClean="0"/>
              <a:t> </a:t>
            </a:r>
            <a:r>
              <a:rPr lang="en-US" sz="2000" dirty="0"/>
              <a:t>is a </a:t>
            </a:r>
            <a:r>
              <a:rPr lang="en-US" sz="2000" dirty="0" err="1" smtClean="0">
                <a:latin typeface="American Typewriter"/>
                <a:cs typeface="American Typewriter"/>
              </a:rPr>
              <a:t>GroupOrUnionGraphPattern</a:t>
            </a:r>
            <a:r>
              <a:rPr lang="en-US" sz="2000" dirty="0" smtClean="0"/>
              <a:t> </a:t>
            </a:r>
            <a:r>
              <a:rPr lang="en-US" sz="2000" b="1" dirty="0"/>
              <a:t>then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4: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:= </a:t>
            </a:r>
            <a:r>
              <a:rPr lang="en-US" sz="2000" dirty="0" err="1" smtClean="0"/>
              <a:t>trnslGroupOrUnionGP</a:t>
            </a:r>
            <a:r>
              <a:rPr lang="en-US" sz="2000" dirty="0" smtClean="0"/>
              <a:t>(</a:t>
            </a:r>
            <a:r>
              <a:rPr lang="en-US" sz="2000" i="1" dirty="0"/>
              <a:t>G</a:t>
            </a:r>
            <a:r>
              <a:rPr lang="en-US" sz="2000" dirty="0" smtClean="0"/>
              <a:t>)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5:  </a:t>
            </a:r>
            <a:r>
              <a:rPr lang="en-US" sz="2000" b="1" dirty="0" smtClean="0"/>
              <a:t>else </a:t>
            </a:r>
            <a:r>
              <a:rPr lang="en-US" sz="2000" b="1" dirty="0"/>
              <a:t>if </a:t>
            </a:r>
            <a:r>
              <a:rPr lang="en-US" sz="2000" i="1" dirty="0"/>
              <a:t>G</a:t>
            </a:r>
            <a:r>
              <a:rPr lang="en-US" sz="2000" dirty="0" smtClean="0"/>
              <a:t> </a:t>
            </a:r>
            <a:r>
              <a:rPr lang="en-US" sz="2000" dirty="0"/>
              <a:t>is a </a:t>
            </a:r>
            <a:r>
              <a:rPr lang="en-US" sz="2000" dirty="0" err="1" smtClean="0">
                <a:latin typeface="American Typewriter"/>
                <a:cs typeface="American Typewriter"/>
              </a:rPr>
              <a:t>GraphGraphPattern</a:t>
            </a:r>
            <a:r>
              <a:rPr lang="en-US" sz="2000" dirty="0" smtClean="0"/>
              <a:t> </a:t>
            </a:r>
            <a:r>
              <a:rPr lang="en-US" sz="2000" b="1" dirty="0" smtClean="0"/>
              <a:t>then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6: </a:t>
            </a:r>
            <a:r>
              <a:rPr lang="en-US" sz="2000" b="1" dirty="0"/>
              <a:t>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:= </a:t>
            </a:r>
            <a:r>
              <a:rPr lang="en-US" sz="2000" dirty="0" err="1"/>
              <a:t>trnsl</a:t>
            </a:r>
            <a:r>
              <a:rPr lang="en-US" sz="2000" dirty="0" err="1" smtClean="0"/>
              <a:t>GraphGP</a:t>
            </a:r>
            <a:r>
              <a:rPr lang="en-US" sz="2000" dirty="0" smtClean="0"/>
              <a:t>(</a:t>
            </a:r>
            <a:r>
              <a:rPr lang="en-US" sz="2000" i="1" dirty="0"/>
              <a:t>G</a:t>
            </a:r>
            <a:r>
              <a:rPr lang="en-US" sz="2000" dirty="0" smtClean="0"/>
              <a:t>)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7:  </a:t>
            </a:r>
            <a:r>
              <a:rPr lang="en-US" sz="2000" b="1" dirty="0" smtClean="0"/>
              <a:t>else </a:t>
            </a:r>
            <a:r>
              <a:rPr lang="en-US" sz="2000" b="1" dirty="0"/>
              <a:t>if </a:t>
            </a:r>
            <a:r>
              <a:rPr lang="en-US" sz="2000" i="1" dirty="0"/>
              <a:t>G</a:t>
            </a:r>
            <a:r>
              <a:rPr lang="en-US" sz="2000" dirty="0" smtClean="0"/>
              <a:t> </a:t>
            </a:r>
            <a:r>
              <a:rPr lang="en-US" sz="2000" dirty="0"/>
              <a:t>is a </a:t>
            </a:r>
            <a:r>
              <a:rPr lang="en-US" sz="2000" dirty="0" err="1" smtClean="0">
                <a:latin typeface="American Typewriter"/>
                <a:cs typeface="American Typewriter"/>
              </a:rPr>
              <a:t>GroupGraphPattern</a:t>
            </a:r>
            <a:r>
              <a:rPr lang="en-US" sz="2000" dirty="0" smtClean="0"/>
              <a:t> </a:t>
            </a:r>
            <a:r>
              <a:rPr lang="en-US" sz="2000" b="1" dirty="0" smtClean="0"/>
              <a:t>then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8: </a:t>
            </a:r>
            <a:r>
              <a:rPr lang="en-US" sz="2000" b="1" dirty="0" smtClean="0"/>
              <a:t> 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:= </a:t>
            </a:r>
            <a:r>
              <a:rPr lang="en-US" sz="2000" dirty="0" err="1"/>
              <a:t>trnsl</a:t>
            </a:r>
            <a:r>
              <a:rPr lang="en-US" sz="2000" dirty="0" err="1" smtClean="0"/>
              <a:t>GroupGP</a:t>
            </a:r>
            <a:r>
              <a:rPr lang="en-US" sz="2000" dirty="0" smtClean="0"/>
              <a:t>(</a:t>
            </a:r>
            <a:r>
              <a:rPr lang="en-US" sz="2000" i="1" dirty="0"/>
              <a:t>G</a:t>
            </a:r>
            <a:r>
              <a:rPr lang="en-US" sz="2000" dirty="0" smtClean="0"/>
              <a:t>)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9:  </a:t>
            </a:r>
            <a:r>
              <a:rPr lang="en-US" sz="2000" b="1" dirty="0" smtClean="0"/>
              <a:t>return </a:t>
            </a:r>
            <a:r>
              <a:rPr lang="en-US" sz="2000" dirty="0"/>
              <a:t>A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09411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</a:t>
            </a:r>
            <a:br>
              <a:rPr lang="en-US" dirty="0"/>
            </a:br>
            <a:r>
              <a:rPr lang="en-US" b="0" dirty="0" err="1">
                <a:latin typeface="American Typewriter"/>
                <a:cs typeface="American Typewriter"/>
              </a:rPr>
              <a:t>GroupOrUnionGraphPattern</a:t>
            </a:r>
            <a:endParaRPr lang="en-US" b="0" dirty="0">
              <a:latin typeface="American Typewriter"/>
              <a:cs typeface="American Typewriter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Algorithm 2  </a:t>
            </a:r>
            <a:r>
              <a:rPr lang="en-US" sz="2000" dirty="0" err="1"/>
              <a:t>trnslGroupOrUnionGP</a:t>
            </a:r>
            <a:r>
              <a:rPr lang="en-US" sz="2000" dirty="0"/>
              <a:t>(</a:t>
            </a:r>
            <a:r>
              <a:rPr lang="en-US" sz="2000" i="1" dirty="0"/>
              <a:t>G</a:t>
            </a:r>
            <a:r>
              <a:rPr lang="en-US" sz="2000" dirty="0"/>
              <a:t>) 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sz="2000" b="1" dirty="0" smtClean="0"/>
              <a:t>Input: </a:t>
            </a:r>
            <a:r>
              <a:rPr lang="en-US" sz="2000" dirty="0" smtClean="0"/>
              <a:t>a </a:t>
            </a:r>
            <a:r>
              <a:rPr lang="en-US" sz="2000" dirty="0" err="1" smtClean="0">
                <a:latin typeface="American Typewriter"/>
                <a:cs typeface="American Typewriter"/>
              </a:rPr>
              <a:t>GroupOrUnionGraphPattern</a:t>
            </a:r>
            <a:r>
              <a:rPr lang="en-US" sz="2000" dirty="0" smtClean="0">
                <a:latin typeface="American Typewriter"/>
                <a:cs typeface="American Typewriter"/>
              </a:rPr>
              <a:t> </a:t>
            </a:r>
            <a:r>
              <a:rPr lang="en-US" sz="2000" i="1" dirty="0" smtClean="0"/>
              <a:t>G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     with elements </a:t>
            </a:r>
            <a:r>
              <a:rPr lang="en-US" sz="2000" i="1" dirty="0"/>
              <a:t>e</a:t>
            </a:r>
            <a:r>
              <a:rPr lang="en-US" sz="2000" baseline="-25000" dirty="0"/>
              <a:t>1</a:t>
            </a:r>
            <a:r>
              <a:rPr lang="en-US" sz="2000" dirty="0"/>
              <a:t>,...,</a:t>
            </a:r>
            <a:r>
              <a:rPr lang="en-US" sz="2000" i="1" dirty="0"/>
              <a:t>e</a:t>
            </a:r>
            <a:r>
              <a:rPr lang="en-US" sz="2000" i="1" baseline="-25000" dirty="0"/>
              <a:t>n</a:t>
            </a:r>
            <a:r>
              <a:rPr lang="en-US" sz="2000" i="1" dirty="0"/>
              <a:t> 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Output: </a:t>
            </a:r>
            <a:r>
              <a:rPr lang="en-US" sz="2000" dirty="0" smtClean="0"/>
              <a:t>a SPARQL algebra expression 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000" dirty="0" smtClean="0"/>
              <a:t>  1:  </a:t>
            </a:r>
            <a:r>
              <a:rPr lang="da-DK" sz="2000" b="1" dirty="0"/>
              <a:t>for </a:t>
            </a:r>
            <a:r>
              <a:rPr lang="da-DK" sz="2000" i="1" dirty="0"/>
              <a:t>i </a:t>
            </a:r>
            <a:r>
              <a:rPr lang="da-DK" sz="2000" dirty="0"/>
              <a:t>= 1</a:t>
            </a:r>
            <a:r>
              <a:rPr lang="da-DK" sz="2000" dirty="0" smtClean="0"/>
              <a:t>,…,</a:t>
            </a:r>
            <a:r>
              <a:rPr lang="da-DK" sz="2000" i="1" dirty="0"/>
              <a:t>n </a:t>
            </a:r>
            <a:r>
              <a:rPr lang="da-DK" sz="2000" b="1" dirty="0" smtClean="0"/>
              <a:t>do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2: </a:t>
            </a:r>
            <a:r>
              <a:rPr lang="en-US" sz="2000" dirty="0"/>
              <a:t>	</a:t>
            </a:r>
            <a:r>
              <a:rPr lang="en-US" sz="2000" b="1" dirty="0" smtClean="0"/>
              <a:t>if </a:t>
            </a:r>
            <a:r>
              <a:rPr lang="en-US" sz="2000" i="1" dirty="0" smtClean="0"/>
              <a:t>A</a:t>
            </a:r>
            <a:r>
              <a:rPr lang="en-US" sz="2000" dirty="0" smtClean="0"/>
              <a:t> is undefined </a:t>
            </a:r>
            <a:r>
              <a:rPr lang="en-US" sz="2000" b="1" dirty="0"/>
              <a:t>then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</a:t>
            </a:r>
            <a:r>
              <a:rPr lang="en-US" sz="2000" dirty="0"/>
              <a:t>3</a:t>
            </a:r>
            <a:r>
              <a:rPr lang="en-US" sz="2000" dirty="0" smtClean="0"/>
              <a:t>: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:= </a:t>
            </a:r>
            <a:r>
              <a:rPr lang="en-US" sz="2000" dirty="0" smtClean="0"/>
              <a:t>translate(</a:t>
            </a:r>
            <a:r>
              <a:rPr lang="en-US" sz="2000" i="1" dirty="0" err="1" smtClean="0"/>
              <a:t>e</a:t>
            </a:r>
            <a:r>
              <a:rPr lang="en-US" sz="2000" i="1" baseline="-25000" dirty="0" err="1" smtClean="0"/>
              <a:t>i</a:t>
            </a:r>
            <a:r>
              <a:rPr lang="en-US" sz="2000" dirty="0" smtClean="0"/>
              <a:t>)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4:  </a:t>
            </a:r>
            <a:r>
              <a:rPr lang="en-US" sz="2000" b="1" dirty="0" smtClean="0"/>
              <a:t>else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</a:t>
            </a:r>
            <a:r>
              <a:rPr lang="en-US" sz="2000" dirty="0" smtClean="0"/>
              <a:t>5</a:t>
            </a:r>
            <a:r>
              <a:rPr lang="en-US" sz="2000" dirty="0" smtClean="0"/>
              <a:t>: </a:t>
            </a:r>
            <a:r>
              <a:rPr lang="en-US" sz="2000" b="1" dirty="0"/>
              <a:t>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:= Union(</a:t>
            </a:r>
            <a:r>
              <a:rPr lang="en-US" sz="2000" i="1" dirty="0"/>
              <a:t>A</a:t>
            </a:r>
            <a:r>
              <a:rPr lang="en-US" sz="2000" dirty="0"/>
              <a:t>, translate(</a:t>
            </a:r>
            <a:r>
              <a:rPr lang="en-US" sz="2000" i="1" dirty="0" err="1"/>
              <a:t>e</a:t>
            </a:r>
            <a:r>
              <a:rPr lang="en-US" sz="2000" i="1" baseline="-25000" dirty="0" err="1"/>
              <a:t>i</a:t>
            </a:r>
            <a:r>
              <a:rPr lang="en-US" sz="2000" dirty="0" smtClean="0"/>
              <a:t>))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 6:  </a:t>
            </a:r>
            <a:r>
              <a:rPr lang="en-US" sz="2000" b="1" dirty="0" smtClean="0"/>
              <a:t>return </a:t>
            </a:r>
            <a:r>
              <a:rPr lang="en-US" sz="2000" dirty="0"/>
              <a:t>A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9349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</a:t>
            </a:r>
            <a:br>
              <a:rPr lang="en-US" dirty="0"/>
            </a:br>
            <a:r>
              <a:rPr lang="en-US" b="0" dirty="0" err="1" smtClean="0">
                <a:latin typeface="American Typewriter"/>
                <a:cs typeface="American Typewriter"/>
              </a:rPr>
              <a:t>GraphGraphPattern</a:t>
            </a:r>
            <a:endParaRPr lang="en-US" b="0" dirty="0">
              <a:latin typeface="American Typewriter"/>
              <a:cs typeface="American Typewriter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Algorithm 3  </a:t>
            </a:r>
            <a:r>
              <a:rPr lang="en-US" sz="2000" dirty="0" err="1" smtClean="0"/>
              <a:t>trnslGraphGP</a:t>
            </a:r>
            <a:r>
              <a:rPr lang="en-US" sz="2000" dirty="0"/>
              <a:t>(</a:t>
            </a:r>
            <a:r>
              <a:rPr lang="en-US" sz="2000" i="1" dirty="0"/>
              <a:t>G</a:t>
            </a:r>
            <a:r>
              <a:rPr lang="en-US" sz="2000" dirty="0"/>
              <a:t>) 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sz="2000" b="1" dirty="0" smtClean="0"/>
              <a:t>Input: </a:t>
            </a:r>
            <a:r>
              <a:rPr lang="en-US" sz="2000" dirty="0" smtClean="0"/>
              <a:t>a </a:t>
            </a:r>
            <a:r>
              <a:rPr lang="en-US" sz="2000" dirty="0" err="1" smtClean="0">
                <a:latin typeface="American Typewriter"/>
                <a:cs typeface="American Typewriter"/>
              </a:rPr>
              <a:t>GraphGraphPattern</a:t>
            </a:r>
            <a:r>
              <a:rPr lang="en-US" sz="2000" dirty="0" smtClean="0">
                <a:latin typeface="American Typewriter"/>
                <a:cs typeface="American Typewriter"/>
              </a:rPr>
              <a:t> </a:t>
            </a:r>
            <a:r>
              <a:rPr lang="en-US" sz="2000" i="1" dirty="0" smtClean="0"/>
              <a:t>G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>Output: </a:t>
            </a:r>
            <a:r>
              <a:rPr lang="en-US" sz="2000" dirty="0" smtClean="0"/>
              <a:t>a SPARQL algebra expression 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000" dirty="0" smtClean="0"/>
              <a:t>  1:  </a:t>
            </a:r>
            <a:r>
              <a:rPr lang="da-DK" sz="2000" b="1" dirty="0" err="1" smtClean="0"/>
              <a:t>if</a:t>
            </a:r>
            <a:r>
              <a:rPr lang="da-DK" sz="2000" b="1" dirty="0" smtClean="0"/>
              <a:t> </a:t>
            </a:r>
            <a:r>
              <a:rPr lang="en-US" sz="2000" i="1" dirty="0" smtClean="0"/>
              <a:t>G </a:t>
            </a:r>
            <a:r>
              <a:rPr lang="en-US" sz="2000" dirty="0" smtClean="0"/>
              <a:t>has the form  </a:t>
            </a:r>
            <a:r>
              <a:rPr lang="en-US" sz="2000" dirty="0">
                <a:latin typeface="Courier"/>
                <a:cs typeface="Courier"/>
              </a:rPr>
              <a:t>GRAPH IRI </a:t>
            </a:r>
            <a:r>
              <a:rPr lang="en-US" sz="2000" i="1" dirty="0" err="1">
                <a:cs typeface="American Typewriter"/>
              </a:rPr>
              <a:t>GroupGraphPattern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b="1" dirty="0"/>
              <a:t>then </a:t>
            </a:r>
            <a:endParaRPr lang="en-US" sz="2000" dirty="0"/>
          </a:p>
          <a:p>
            <a:pPr marL="0" indent="0">
              <a:buNone/>
            </a:pPr>
            <a:r>
              <a:rPr lang="da-DK" sz="2000" b="1" dirty="0"/>
              <a:t> </a:t>
            </a:r>
            <a:r>
              <a:rPr lang="da-DK" sz="2000" b="1" dirty="0" smtClean="0"/>
              <a:t> </a:t>
            </a:r>
            <a:r>
              <a:rPr lang="en-US" sz="2000" dirty="0" smtClean="0"/>
              <a:t>2: </a:t>
            </a:r>
            <a:r>
              <a:rPr lang="en-US" sz="2000" dirty="0"/>
              <a:t>	</a:t>
            </a:r>
            <a:r>
              <a:rPr lang="en-US" sz="2000" i="1" dirty="0"/>
              <a:t>A</a:t>
            </a:r>
            <a:r>
              <a:rPr lang="en-US" sz="2000" dirty="0"/>
              <a:t> := Graph</a:t>
            </a:r>
            <a:r>
              <a:rPr lang="en-US" sz="2000" dirty="0" smtClean="0"/>
              <a:t>(</a:t>
            </a:r>
            <a:r>
              <a:rPr lang="en-US" sz="2000" dirty="0" smtClean="0">
                <a:latin typeface="Courier"/>
                <a:cs typeface="Courier"/>
              </a:rPr>
              <a:t>IRI</a:t>
            </a:r>
            <a:r>
              <a:rPr lang="en-US" sz="2000" dirty="0" smtClean="0"/>
              <a:t>, translate(</a:t>
            </a:r>
            <a:r>
              <a:rPr lang="en-US" sz="2000" i="1" dirty="0" err="1" smtClean="0">
                <a:cs typeface="American Typewriter"/>
              </a:rPr>
              <a:t>GroupGraphPattern</a:t>
            </a:r>
            <a:r>
              <a:rPr lang="en-US" sz="2000" dirty="0" smtClean="0"/>
              <a:t>)</a:t>
            </a:r>
            <a:r>
              <a:rPr lang="en-US" sz="2000" dirty="0"/>
              <a:t>)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dirty="0" smtClean="0"/>
              <a:t>  3:  </a:t>
            </a:r>
            <a:r>
              <a:rPr lang="en-US" sz="2000" b="1" dirty="0" smtClean="0"/>
              <a:t>else </a:t>
            </a:r>
            <a:r>
              <a:rPr lang="en-US" sz="2000" b="1" dirty="0"/>
              <a:t>if </a:t>
            </a:r>
            <a:r>
              <a:rPr lang="en-US" sz="2000" i="1" dirty="0"/>
              <a:t>G </a:t>
            </a:r>
            <a:r>
              <a:rPr lang="en-US" sz="2000" dirty="0"/>
              <a:t>has the form  </a:t>
            </a:r>
            <a:r>
              <a:rPr lang="en-US" sz="2000" dirty="0">
                <a:latin typeface="Courier"/>
                <a:cs typeface="Courier"/>
              </a:rPr>
              <a:t>GRAPH </a:t>
            </a:r>
            <a:r>
              <a:rPr lang="en-US" sz="2000" i="1" dirty="0" err="1" smtClean="0">
                <a:cs typeface="Courier"/>
              </a:rPr>
              <a:t>Var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i="1" dirty="0" err="1" smtClean="0">
                <a:cs typeface="American Typewriter"/>
              </a:rPr>
              <a:t>GroupGraphPattern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b="1" dirty="0"/>
              <a:t>then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dirty="0" smtClean="0"/>
              <a:t>  4: </a:t>
            </a:r>
            <a:r>
              <a:rPr lang="en-US" sz="2000" b="1" dirty="0"/>
              <a:t>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:= Graph</a:t>
            </a:r>
            <a:r>
              <a:rPr lang="en-US" sz="2000" dirty="0" smtClean="0"/>
              <a:t>(</a:t>
            </a:r>
            <a:r>
              <a:rPr lang="en-US" sz="2000" i="1" dirty="0" err="1" smtClean="0">
                <a:cs typeface="Courier"/>
              </a:rPr>
              <a:t>Var</a:t>
            </a:r>
            <a:r>
              <a:rPr lang="en-US" sz="2000" dirty="0" smtClean="0"/>
              <a:t>, </a:t>
            </a:r>
            <a:r>
              <a:rPr lang="en-US" sz="2000" dirty="0"/>
              <a:t>translate(</a:t>
            </a:r>
            <a:r>
              <a:rPr lang="en-US" sz="2000" i="1" dirty="0" err="1">
                <a:cs typeface="American Typewriter"/>
              </a:rPr>
              <a:t>GroupGraphPattern</a:t>
            </a:r>
            <a:r>
              <a:rPr lang="en-US" sz="2000" dirty="0"/>
              <a:t>))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5:  </a:t>
            </a:r>
            <a:r>
              <a:rPr lang="en-US" sz="2000" b="1" dirty="0" smtClean="0"/>
              <a:t>return </a:t>
            </a:r>
            <a:r>
              <a:rPr lang="en-US" sz="2000" dirty="0"/>
              <a:t>A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7251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</a:t>
            </a:r>
            <a:br>
              <a:rPr lang="en-US" dirty="0"/>
            </a:br>
            <a:r>
              <a:rPr lang="en-US" b="0" dirty="0" err="1" smtClean="0">
                <a:latin typeface="American Typewriter"/>
                <a:cs typeface="American Typewriter"/>
              </a:rPr>
              <a:t>GroupGraphPattern</a:t>
            </a:r>
            <a:endParaRPr lang="en-US" b="0" dirty="0">
              <a:latin typeface="American Typewriter"/>
              <a:cs typeface="American Typewriter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452587"/>
            <a:ext cx="8229600" cy="5072757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Algorithm </a:t>
            </a:r>
            <a:r>
              <a:rPr lang="en-US" sz="2000" b="1" dirty="0"/>
              <a:t>4</a:t>
            </a:r>
            <a:r>
              <a:rPr lang="en-US" sz="2000" b="1" dirty="0" smtClean="0"/>
              <a:t>  </a:t>
            </a:r>
            <a:r>
              <a:rPr lang="en-US" sz="2000" dirty="0" err="1" smtClean="0"/>
              <a:t>trnslGroupGP</a:t>
            </a:r>
            <a:r>
              <a:rPr lang="en-US" sz="2000" dirty="0"/>
              <a:t>(</a:t>
            </a:r>
            <a:r>
              <a:rPr lang="en-US" sz="2000" i="1" dirty="0"/>
              <a:t>G</a:t>
            </a:r>
            <a:r>
              <a:rPr lang="en-US" sz="2000" dirty="0"/>
              <a:t>) 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sz="2000" b="1" dirty="0" smtClean="0"/>
              <a:t>Input: </a:t>
            </a:r>
            <a:r>
              <a:rPr lang="en-US" sz="2000" dirty="0" smtClean="0"/>
              <a:t>a </a:t>
            </a:r>
            <a:r>
              <a:rPr lang="en-US" sz="2000" dirty="0" err="1" smtClean="0">
                <a:latin typeface="American Typewriter"/>
                <a:cs typeface="American Typewriter"/>
              </a:rPr>
              <a:t>GroupGraphPattern</a:t>
            </a:r>
            <a:r>
              <a:rPr lang="en-US" sz="2000" dirty="0" smtClean="0">
                <a:latin typeface="American Typewriter"/>
                <a:cs typeface="American Typewriter"/>
              </a:rPr>
              <a:t> </a:t>
            </a:r>
            <a:r>
              <a:rPr lang="en-US" sz="2000" i="1" dirty="0" smtClean="0"/>
              <a:t>G</a:t>
            </a:r>
            <a:r>
              <a:rPr lang="en-US" sz="2000" dirty="0"/>
              <a:t> </a:t>
            </a:r>
            <a:r>
              <a:rPr lang="en-US" sz="2000" dirty="0" smtClean="0"/>
              <a:t>= (</a:t>
            </a:r>
            <a:r>
              <a:rPr lang="en-US" sz="2000" i="1" dirty="0" smtClean="0"/>
              <a:t>e</a:t>
            </a:r>
            <a:r>
              <a:rPr lang="en-US" sz="2000" baseline="-25000" dirty="0" smtClean="0"/>
              <a:t>1</a:t>
            </a:r>
            <a:r>
              <a:rPr lang="en-US" sz="2000" dirty="0"/>
              <a:t>,...,</a:t>
            </a:r>
            <a:r>
              <a:rPr lang="en-US" sz="2000" i="1" dirty="0" smtClean="0"/>
              <a:t>e</a:t>
            </a:r>
            <a:r>
              <a:rPr lang="en-US" sz="2000" i="1" baseline="-25000" dirty="0" smtClean="0"/>
              <a:t>n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r>
              <a:rPr lang="en-US" sz="2000" b="1" dirty="0" smtClean="0"/>
              <a:t>Output: </a:t>
            </a:r>
            <a:r>
              <a:rPr lang="en-US" sz="2000" dirty="0" smtClean="0"/>
              <a:t>a SPARQL algebra expression 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000" dirty="0" smtClean="0"/>
              <a:t>  1:  </a:t>
            </a:r>
            <a:r>
              <a:rPr lang="en-US" sz="2000" i="1" dirty="0"/>
              <a:t>A</a:t>
            </a:r>
            <a:r>
              <a:rPr lang="en-US" sz="2000" dirty="0"/>
              <a:t> := </a:t>
            </a:r>
            <a:r>
              <a:rPr lang="en-US" sz="2000" i="1" dirty="0"/>
              <a:t>Z</a:t>
            </a:r>
            <a:r>
              <a:rPr lang="en-US" sz="2000" dirty="0"/>
              <a:t> </a:t>
            </a:r>
            <a:r>
              <a:rPr lang="en-US" sz="2000" dirty="0" smtClean="0"/>
              <a:t> // the empty pattern</a:t>
            </a:r>
            <a:endParaRPr lang="en-US" sz="2000" dirty="0"/>
          </a:p>
          <a:p>
            <a:pPr marL="0" indent="0">
              <a:buNone/>
            </a:pPr>
            <a:r>
              <a:rPr lang="da-DK" sz="2000" b="1" dirty="0"/>
              <a:t> </a:t>
            </a:r>
            <a:r>
              <a:rPr lang="da-DK" sz="2000" b="1" dirty="0" smtClean="0"/>
              <a:t> </a:t>
            </a:r>
            <a:r>
              <a:rPr lang="en-US" sz="2000" dirty="0" smtClean="0"/>
              <a:t>2:  </a:t>
            </a:r>
            <a:r>
              <a:rPr lang="en-US" sz="2000" i="1" dirty="0" smtClean="0"/>
              <a:t>F</a:t>
            </a:r>
            <a:r>
              <a:rPr lang="en-US" sz="2000" dirty="0" smtClean="0"/>
              <a:t> </a:t>
            </a:r>
            <a:r>
              <a:rPr lang="en-US" sz="2000" dirty="0"/>
              <a:t>:= ∅ </a:t>
            </a:r>
            <a:r>
              <a:rPr lang="en-US" sz="2000" dirty="0" smtClean="0"/>
              <a:t>  </a:t>
            </a:r>
            <a:r>
              <a:rPr lang="en-US" sz="2000" dirty="0"/>
              <a:t>// the empty </a:t>
            </a:r>
            <a:r>
              <a:rPr lang="en-US" sz="2000" dirty="0" smtClean="0"/>
              <a:t>filter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3:  </a:t>
            </a:r>
            <a:r>
              <a:rPr lang="da-DK" sz="2000" b="1" dirty="0"/>
              <a:t>for </a:t>
            </a:r>
            <a:r>
              <a:rPr lang="da-DK" sz="2000" i="1" dirty="0"/>
              <a:t>i </a:t>
            </a:r>
            <a:r>
              <a:rPr lang="da-DK" sz="2000" dirty="0"/>
              <a:t>= 1,…,</a:t>
            </a:r>
            <a:r>
              <a:rPr lang="da-DK" sz="2000" i="1" dirty="0"/>
              <a:t>n </a:t>
            </a:r>
            <a:r>
              <a:rPr lang="da-DK" sz="2000" b="1" dirty="0"/>
              <a:t>do</a:t>
            </a:r>
            <a:endParaRPr lang="en-US" sz="2000" dirty="0"/>
          </a:p>
          <a:p>
            <a:pPr marL="0" indent="0">
              <a:buNone/>
            </a:pPr>
            <a:r>
              <a:rPr lang="da-DK" sz="2000" b="1" dirty="0" smtClean="0"/>
              <a:t>  </a:t>
            </a:r>
            <a:r>
              <a:rPr lang="en-US" sz="2000" dirty="0" smtClean="0"/>
              <a:t>4:  	</a:t>
            </a:r>
            <a:r>
              <a:rPr lang="en-US" sz="2000" b="1" dirty="0" smtClean="0"/>
              <a:t>if </a:t>
            </a:r>
            <a:r>
              <a:rPr lang="en-US" sz="2000" i="1" dirty="0" err="1"/>
              <a:t>e</a:t>
            </a:r>
            <a:r>
              <a:rPr lang="en-US" sz="2000" i="1" baseline="-25000" dirty="0" err="1"/>
              <a:t>i</a:t>
            </a:r>
            <a:r>
              <a:rPr lang="en-US" sz="2000" i="1" dirty="0"/>
              <a:t> </a:t>
            </a:r>
            <a:r>
              <a:rPr lang="en-US" sz="2000" dirty="0" smtClean="0"/>
              <a:t> is of the form FILTER</a:t>
            </a:r>
            <a:r>
              <a:rPr lang="en-US" sz="2000" dirty="0"/>
              <a:t>( </a:t>
            </a:r>
            <a:r>
              <a:rPr lang="en-US" sz="2000" i="1" dirty="0"/>
              <a:t>f</a:t>
            </a:r>
            <a:r>
              <a:rPr lang="en-US" sz="2000" dirty="0"/>
              <a:t> ) </a:t>
            </a:r>
            <a:r>
              <a:rPr lang="en-US" sz="2000" b="1" dirty="0"/>
              <a:t>then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5</a:t>
            </a:r>
            <a:r>
              <a:rPr lang="en-US" sz="2000" dirty="0"/>
              <a:t>: </a:t>
            </a:r>
            <a:r>
              <a:rPr lang="en-US" sz="2000" dirty="0" smtClean="0"/>
              <a:t>		</a:t>
            </a:r>
            <a:r>
              <a:rPr lang="en-US" sz="2000" i="1" dirty="0" smtClean="0"/>
              <a:t>F</a:t>
            </a:r>
            <a:r>
              <a:rPr lang="en-US" sz="2000" dirty="0" smtClean="0"/>
              <a:t> </a:t>
            </a:r>
            <a:r>
              <a:rPr lang="en-US" sz="2000" dirty="0"/>
              <a:t>:= </a:t>
            </a:r>
            <a:r>
              <a:rPr lang="en-US" sz="2000" i="1" dirty="0"/>
              <a:t>F</a:t>
            </a:r>
            <a:r>
              <a:rPr lang="en-US" sz="2000" dirty="0"/>
              <a:t> ∪ {</a:t>
            </a:r>
            <a:r>
              <a:rPr lang="en-US" sz="2000" i="1" dirty="0"/>
              <a:t>f </a:t>
            </a:r>
            <a:r>
              <a:rPr lang="en-US" sz="2000" dirty="0"/>
              <a:t>}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6: </a:t>
            </a:r>
            <a:r>
              <a:rPr lang="en-US" sz="2000" dirty="0" smtClean="0"/>
              <a:t>	</a:t>
            </a:r>
            <a:r>
              <a:rPr lang="en-US" sz="2000" b="1" dirty="0" smtClean="0"/>
              <a:t>else </a:t>
            </a:r>
            <a:r>
              <a:rPr lang="en-US" sz="2000" b="1" dirty="0"/>
              <a:t>if </a:t>
            </a:r>
            <a:r>
              <a:rPr lang="en-US" sz="2000" i="1" dirty="0" err="1"/>
              <a:t>e</a:t>
            </a:r>
            <a:r>
              <a:rPr lang="en-US" sz="2000" i="1" baseline="-25000" dirty="0" err="1"/>
              <a:t>i</a:t>
            </a:r>
            <a:r>
              <a:rPr lang="en-US" sz="2000" i="1" dirty="0"/>
              <a:t> </a:t>
            </a:r>
            <a:r>
              <a:rPr lang="en-US" sz="2000" dirty="0" smtClean="0"/>
              <a:t>is </a:t>
            </a:r>
            <a:r>
              <a:rPr lang="en-US" sz="2000" dirty="0"/>
              <a:t>of the form </a:t>
            </a:r>
            <a:r>
              <a:rPr lang="en-US" sz="2000" dirty="0" smtClean="0"/>
              <a:t>OPTIONAL </a:t>
            </a:r>
            <a:r>
              <a:rPr lang="en-US" sz="2000" dirty="0"/>
              <a:t>{ P } </a:t>
            </a:r>
            <a:r>
              <a:rPr lang="en-US" sz="2000" b="1" dirty="0"/>
              <a:t>then 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</a:t>
            </a:r>
            <a:r>
              <a:rPr lang="en-US" sz="2000" dirty="0" smtClean="0"/>
              <a:t>7:</a:t>
            </a:r>
            <a:r>
              <a:rPr lang="en-US" sz="2000" b="1" dirty="0" smtClean="0"/>
              <a:t>		if </a:t>
            </a:r>
            <a:r>
              <a:rPr lang="en-US" sz="2000" dirty="0" smtClean="0"/>
              <a:t>translate(</a:t>
            </a:r>
            <a:r>
              <a:rPr lang="en-US" sz="2000" i="1" dirty="0"/>
              <a:t>P</a:t>
            </a:r>
            <a:r>
              <a:rPr lang="en-US" sz="2000" dirty="0"/>
              <a:t>) </a:t>
            </a:r>
            <a:r>
              <a:rPr lang="en-US" sz="2000" dirty="0" smtClean="0"/>
              <a:t>is of the form Filter</a:t>
            </a:r>
            <a:r>
              <a:rPr lang="en-US" sz="2000" dirty="0"/>
              <a:t>(</a:t>
            </a:r>
            <a:r>
              <a:rPr lang="en-US" sz="2000" i="1" dirty="0"/>
              <a:t>F′</a:t>
            </a:r>
            <a:r>
              <a:rPr lang="en-US" sz="2000" dirty="0"/>
              <a:t>,</a:t>
            </a:r>
            <a:r>
              <a:rPr lang="en-US" sz="2000" i="1" dirty="0"/>
              <a:t>A′</a:t>
            </a:r>
            <a:r>
              <a:rPr lang="en-US" sz="2000" dirty="0"/>
              <a:t>) </a:t>
            </a:r>
            <a:r>
              <a:rPr lang="en-US" sz="2000" b="1" dirty="0"/>
              <a:t>then </a:t>
            </a:r>
            <a:endParaRPr lang="en-US" sz="2000" dirty="0"/>
          </a:p>
          <a:p>
            <a:pPr marL="0" indent="0">
              <a:buNone/>
            </a:pPr>
            <a:r>
              <a:rPr lang="fi-FI" sz="2000" dirty="0" smtClean="0"/>
              <a:t>  8:			</a:t>
            </a:r>
            <a:r>
              <a:rPr lang="fi-FI" sz="2000" i="1" dirty="0" smtClean="0"/>
              <a:t>A</a:t>
            </a:r>
            <a:r>
              <a:rPr lang="fi-FI" sz="2000" dirty="0" smtClean="0"/>
              <a:t> </a:t>
            </a:r>
            <a:r>
              <a:rPr lang="fi-FI" sz="2000" dirty="0"/>
              <a:t>:= </a:t>
            </a:r>
            <a:r>
              <a:rPr lang="fi-FI" sz="2000" dirty="0" err="1"/>
              <a:t>LeftJoin(</a:t>
            </a:r>
            <a:r>
              <a:rPr lang="fi-FI" sz="2000" i="1" dirty="0" err="1"/>
              <a:t>A</a:t>
            </a:r>
            <a:r>
              <a:rPr lang="fi-FI" sz="2000" dirty="0"/>
              <a:t>, </a:t>
            </a:r>
            <a:r>
              <a:rPr lang="fi-FI" sz="2000" i="1" dirty="0"/>
              <a:t>A′ </a:t>
            </a:r>
            <a:r>
              <a:rPr lang="fi-FI" sz="2000" dirty="0"/>
              <a:t>, </a:t>
            </a:r>
            <a:r>
              <a:rPr lang="fi-FI" sz="2000" i="1" dirty="0"/>
              <a:t>F′ </a:t>
            </a:r>
            <a:r>
              <a:rPr lang="fi-FI" sz="2000" dirty="0"/>
              <a:t>) 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/>
              <a:t> </a:t>
            </a:r>
            <a:r>
              <a:rPr lang="fi-FI" sz="2000" dirty="0" smtClean="0"/>
              <a:t> 9:		</a:t>
            </a:r>
            <a:r>
              <a:rPr lang="fi-FI" sz="2000" b="1" dirty="0" err="1"/>
              <a:t>else</a:t>
            </a:r>
            <a:r>
              <a:rPr lang="fi-FI" sz="2000" b="1" dirty="0"/>
              <a:t> </a:t>
            </a: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10:			</a:t>
            </a:r>
            <a:r>
              <a:rPr lang="fi-FI" sz="2000" i="1" dirty="0" smtClean="0"/>
              <a:t>A</a:t>
            </a:r>
            <a:r>
              <a:rPr lang="fi-FI" sz="2000" dirty="0" smtClean="0"/>
              <a:t> </a:t>
            </a:r>
            <a:r>
              <a:rPr lang="fi-FI" sz="2000" dirty="0"/>
              <a:t>:= </a:t>
            </a:r>
            <a:r>
              <a:rPr lang="fi-FI" sz="2000" dirty="0" err="1"/>
              <a:t>LeftJoin(</a:t>
            </a:r>
            <a:r>
              <a:rPr lang="fi-FI" sz="2000" i="1" dirty="0" err="1"/>
              <a:t>A</a:t>
            </a:r>
            <a:r>
              <a:rPr lang="fi-FI" sz="2000" dirty="0"/>
              <a:t>, </a:t>
            </a:r>
            <a:r>
              <a:rPr lang="fi-FI" sz="2000" dirty="0" err="1" smtClean="0"/>
              <a:t>translate(</a:t>
            </a:r>
            <a:r>
              <a:rPr lang="fi-FI" sz="2000" i="1" dirty="0" err="1"/>
              <a:t>P</a:t>
            </a:r>
            <a:r>
              <a:rPr lang="fi-FI" sz="2000" dirty="0"/>
              <a:t>), </a:t>
            </a:r>
            <a:r>
              <a:rPr lang="fi-FI" sz="2000" dirty="0" err="1"/>
              <a:t>true</a:t>
            </a:r>
            <a:r>
              <a:rPr lang="fi-FI" sz="2000" dirty="0"/>
              <a:t>) 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:= Graph</a:t>
            </a:r>
            <a:r>
              <a:rPr lang="en-US" sz="2000" dirty="0" smtClean="0"/>
              <a:t>(</a:t>
            </a:r>
            <a:r>
              <a:rPr lang="en-US" sz="2000" dirty="0" smtClean="0">
                <a:latin typeface="Courier"/>
                <a:cs typeface="Courier"/>
              </a:rPr>
              <a:t>IRI</a:t>
            </a:r>
            <a:r>
              <a:rPr lang="en-US" sz="2000" dirty="0" smtClean="0"/>
              <a:t>, translate(</a:t>
            </a:r>
            <a:r>
              <a:rPr lang="en-US" sz="2000" i="1" dirty="0" err="1" smtClean="0">
                <a:cs typeface="American Typewriter"/>
              </a:rPr>
              <a:t>GroupGraphPattern</a:t>
            </a:r>
            <a:r>
              <a:rPr lang="en-US" sz="2000" dirty="0" smtClean="0"/>
              <a:t>)</a:t>
            </a:r>
            <a:r>
              <a:rPr lang="en-US" sz="2000" dirty="0"/>
              <a:t>)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dirty="0" smtClean="0"/>
              <a:t>  3:  </a:t>
            </a:r>
            <a:r>
              <a:rPr lang="en-US" sz="2000" b="1" dirty="0" smtClean="0"/>
              <a:t>else </a:t>
            </a:r>
            <a:r>
              <a:rPr lang="en-US" sz="2000" b="1" dirty="0"/>
              <a:t>if </a:t>
            </a:r>
            <a:r>
              <a:rPr lang="en-US" sz="2000" i="1" dirty="0"/>
              <a:t>G </a:t>
            </a:r>
            <a:r>
              <a:rPr lang="en-US" sz="2000" dirty="0"/>
              <a:t>has the form  </a:t>
            </a:r>
            <a:r>
              <a:rPr lang="en-US" sz="2000" dirty="0">
                <a:latin typeface="Courier"/>
                <a:cs typeface="Courier"/>
              </a:rPr>
              <a:t>GRAPH </a:t>
            </a:r>
            <a:r>
              <a:rPr lang="en-US" sz="2000" i="1" dirty="0" err="1" smtClean="0">
                <a:cs typeface="Courier"/>
              </a:rPr>
              <a:t>Var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i="1" dirty="0" err="1" smtClean="0">
                <a:cs typeface="American Typewriter"/>
              </a:rPr>
              <a:t>GroupGraphPattern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b="1" dirty="0"/>
              <a:t>then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dirty="0" smtClean="0"/>
              <a:t>  4: </a:t>
            </a:r>
            <a:r>
              <a:rPr lang="en-US" sz="2000" b="1" dirty="0"/>
              <a:t>	</a:t>
            </a:r>
            <a:r>
              <a:rPr lang="en-US" sz="2000" i="1" dirty="0" smtClean="0"/>
              <a:t>A</a:t>
            </a:r>
            <a:r>
              <a:rPr lang="en-US" sz="2000" dirty="0" smtClean="0"/>
              <a:t> </a:t>
            </a:r>
            <a:r>
              <a:rPr lang="en-US" sz="2000" dirty="0"/>
              <a:t>:= Graph(</a:t>
            </a:r>
            <a:r>
              <a:rPr lang="en-US" sz="2000" dirty="0">
                <a:latin typeface="Courier"/>
                <a:cs typeface="Courier"/>
              </a:rPr>
              <a:t>IRI</a:t>
            </a:r>
            <a:r>
              <a:rPr lang="en-US" sz="2000" dirty="0"/>
              <a:t>, translate(</a:t>
            </a:r>
            <a:r>
              <a:rPr lang="en-US" sz="2000" i="1" dirty="0" err="1">
                <a:cs typeface="American Typewriter"/>
              </a:rPr>
              <a:t>GroupGraphPattern</a:t>
            </a:r>
            <a:r>
              <a:rPr lang="en-US" sz="2000" dirty="0"/>
              <a:t>))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5:  </a:t>
            </a:r>
            <a:r>
              <a:rPr lang="en-US" sz="2000" b="1" dirty="0" smtClean="0"/>
              <a:t>return </a:t>
            </a:r>
            <a:r>
              <a:rPr lang="en-US" sz="2000" dirty="0"/>
              <a:t>A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1</a:t>
            </a:r>
            <a:r>
              <a:rPr lang="en-US" sz="2000" dirty="0"/>
              <a:t>:  </a:t>
            </a:r>
            <a:r>
              <a:rPr lang="da-DK" sz="2000" b="1" dirty="0" err="1"/>
              <a:t>if</a:t>
            </a:r>
            <a:r>
              <a:rPr lang="da-DK" sz="2000" b="1" dirty="0"/>
              <a:t> </a:t>
            </a:r>
            <a:r>
              <a:rPr lang="en-US" sz="2000" i="1" dirty="0"/>
              <a:t>G </a:t>
            </a:r>
            <a:r>
              <a:rPr lang="en-US" sz="2000" dirty="0"/>
              <a:t>has the form  </a:t>
            </a:r>
            <a:r>
              <a:rPr lang="en-US" sz="2000" dirty="0">
                <a:latin typeface="Courier"/>
                <a:cs typeface="Courier"/>
              </a:rPr>
              <a:t>GRAPH IRI </a:t>
            </a:r>
            <a:r>
              <a:rPr lang="en-US" sz="2000" i="1" dirty="0" err="1">
                <a:cs typeface="American Typewriter"/>
              </a:rPr>
              <a:t>GroupGraphPattern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b="1" dirty="0"/>
              <a:t>then </a:t>
            </a:r>
            <a:endParaRPr lang="en-US" sz="2000" dirty="0"/>
          </a:p>
          <a:p>
            <a:pPr marL="0" indent="0">
              <a:buNone/>
            </a:pPr>
            <a:r>
              <a:rPr lang="da-DK" sz="2000" b="1" dirty="0"/>
              <a:t>  </a:t>
            </a:r>
            <a:r>
              <a:rPr lang="en-US" sz="2000" dirty="0"/>
              <a:t>2: 	</a:t>
            </a:r>
            <a:r>
              <a:rPr lang="en-US" sz="2000" i="1" dirty="0"/>
              <a:t>A</a:t>
            </a:r>
            <a:r>
              <a:rPr lang="en-US" sz="2000" dirty="0"/>
              <a:t> := Graph(</a:t>
            </a:r>
            <a:r>
              <a:rPr lang="en-US" sz="2000" dirty="0">
                <a:latin typeface="Courier"/>
                <a:cs typeface="Courier"/>
              </a:rPr>
              <a:t>IRI</a:t>
            </a:r>
            <a:r>
              <a:rPr lang="en-US" sz="2000" dirty="0"/>
              <a:t>, translate(</a:t>
            </a:r>
            <a:r>
              <a:rPr lang="en-US" sz="2000" i="1" dirty="0" err="1">
                <a:cs typeface="American Typewriter"/>
              </a:rPr>
              <a:t>GroupGraphPattern</a:t>
            </a:r>
            <a:r>
              <a:rPr lang="en-US" sz="2000" dirty="0"/>
              <a:t>)) </a:t>
            </a: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  3:  </a:t>
            </a:r>
            <a:r>
              <a:rPr lang="en-US" sz="2000" b="1" dirty="0"/>
              <a:t>else if </a:t>
            </a:r>
            <a:r>
              <a:rPr lang="en-US" sz="2000" i="1" dirty="0"/>
              <a:t>G </a:t>
            </a:r>
            <a:r>
              <a:rPr lang="en-US" sz="2000" dirty="0"/>
              <a:t>has the form  </a:t>
            </a:r>
            <a:r>
              <a:rPr lang="en-US" sz="2000" dirty="0">
                <a:latin typeface="Courier"/>
                <a:cs typeface="Courier"/>
              </a:rPr>
              <a:t>GRAPH </a:t>
            </a:r>
            <a:r>
              <a:rPr lang="en-US" sz="2000" i="1" dirty="0" err="1">
                <a:cs typeface="Courier"/>
              </a:rPr>
              <a:t>Var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i="1" dirty="0" err="1">
                <a:cs typeface="American Typewriter"/>
              </a:rPr>
              <a:t>GroupGraphPattern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b="1" dirty="0"/>
              <a:t>then </a:t>
            </a:r>
          </a:p>
          <a:p>
            <a:pPr marL="0" indent="0">
              <a:buNone/>
            </a:pPr>
            <a:r>
              <a:rPr lang="en-US" sz="2000" dirty="0"/>
              <a:t>  4: </a:t>
            </a:r>
            <a:r>
              <a:rPr lang="en-US" sz="2000" b="1" dirty="0"/>
              <a:t>	</a:t>
            </a:r>
            <a:r>
              <a:rPr lang="en-US" sz="2000" i="1" dirty="0"/>
              <a:t>A</a:t>
            </a:r>
            <a:r>
              <a:rPr lang="en-US" sz="2000" dirty="0"/>
              <a:t> := Graph(</a:t>
            </a:r>
            <a:r>
              <a:rPr lang="en-US" sz="2000" dirty="0">
                <a:latin typeface="Courier"/>
                <a:cs typeface="Courier"/>
              </a:rPr>
              <a:t>IRI</a:t>
            </a:r>
            <a:r>
              <a:rPr lang="en-US" sz="2000" dirty="0"/>
              <a:t>, translate(</a:t>
            </a:r>
            <a:r>
              <a:rPr lang="en-US" sz="2000" i="1" dirty="0" err="1">
                <a:cs typeface="American Typewriter"/>
              </a:rPr>
              <a:t>GroupGraphPattern</a:t>
            </a:r>
            <a:r>
              <a:rPr lang="en-US" sz="2000" dirty="0"/>
              <a:t>)) </a:t>
            </a:r>
          </a:p>
          <a:p>
            <a:pPr marL="0" indent="0">
              <a:buNone/>
            </a:pPr>
            <a:r>
              <a:rPr lang="en-US" sz="2000" dirty="0"/>
              <a:t>  5:  </a:t>
            </a:r>
            <a:r>
              <a:rPr lang="en-US" sz="2000" b="1" dirty="0"/>
              <a:t>return </a:t>
            </a:r>
            <a:r>
              <a:rPr lang="en-US" sz="2000" dirty="0"/>
              <a:t>A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5735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</a:t>
            </a:r>
            <a:br>
              <a:rPr lang="en-US" dirty="0"/>
            </a:br>
            <a:r>
              <a:rPr lang="en-US" b="0" dirty="0" err="1" smtClean="0">
                <a:latin typeface="American Typewriter"/>
                <a:cs typeface="American Typewriter"/>
              </a:rPr>
              <a:t>GroupGraphPattern</a:t>
            </a:r>
            <a:r>
              <a:rPr lang="en-US" b="0" dirty="0" smtClean="0">
                <a:latin typeface="American Typewriter"/>
                <a:cs typeface="American Typewriter"/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cntd</a:t>
            </a:r>
            <a:r>
              <a:rPr lang="en-US" dirty="0" smtClean="0"/>
              <a:t>)</a:t>
            </a:r>
            <a:endParaRPr lang="en-US" b="0" dirty="0">
              <a:latin typeface="American Typewriter"/>
              <a:cs typeface="American Typewriter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452587"/>
            <a:ext cx="8229600" cy="5072757"/>
          </a:xfrm>
        </p:spPr>
        <p:txBody>
          <a:bodyPr/>
          <a:lstStyle/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11</a:t>
            </a:r>
            <a:r>
              <a:rPr lang="en-US" sz="2000" dirty="0" smtClean="0"/>
              <a:t>:  </a:t>
            </a:r>
            <a:r>
              <a:rPr lang="en-US" sz="2000" dirty="0" smtClean="0"/>
              <a:t>	</a:t>
            </a:r>
            <a:r>
              <a:rPr lang="fi-FI" sz="2000" b="1" dirty="0" err="1" smtClean="0"/>
              <a:t>else</a:t>
            </a:r>
            <a:endParaRPr lang="fi-FI" sz="2000" b="1" dirty="0"/>
          </a:p>
          <a:p>
            <a:pPr marL="0" indent="0">
              <a:buNone/>
            </a:pPr>
            <a:r>
              <a:rPr lang="da-DK" sz="2000" b="1" dirty="0" smtClean="0"/>
              <a:t> </a:t>
            </a:r>
            <a:r>
              <a:rPr lang="da-DK" sz="2000" dirty="0" smtClean="0"/>
              <a:t>1</a:t>
            </a:r>
            <a:r>
              <a:rPr lang="en-US" sz="2000" dirty="0" smtClean="0"/>
              <a:t>2:		</a:t>
            </a:r>
            <a:r>
              <a:rPr lang="fi-FI" sz="2000" i="1" dirty="0" smtClean="0"/>
              <a:t>A</a:t>
            </a:r>
            <a:r>
              <a:rPr lang="fi-FI" sz="2000" dirty="0" smtClean="0"/>
              <a:t> </a:t>
            </a:r>
            <a:r>
              <a:rPr lang="fi-FI" sz="2000" dirty="0"/>
              <a:t>:= </a:t>
            </a:r>
            <a:r>
              <a:rPr lang="fi-FI" sz="2000" dirty="0" err="1"/>
              <a:t>Join(</a:t>
            </a:r>
            <a:r>
              <a:rPr lang="fi-FI" sz="2000" i="1" dirty="0" err="1"/>
              <a:t>A</a:t>
            </a:r>
            <a:r>
              <a:rPr lang="fi-FI" sz="2000" dirty="0"/>
              <a:t>, </a:t>
            </a:r>
            <a:r>
              <a:rPr lang="fi-FI" sz="2000" dirty="0" err="1" smtClean="0"/>
              <a:t>translate(</a:t>
            </a:r>
            <a:r>
              <a:rPr lang="fi-FI" sz="2000" i="1" dirty="0" err="1" smtClean="0"/>
              <a:t>e</a:t>
            </a:r>
            <a:r>
              <a:rPr lang="fi-FI" sz="2000" i="1" baseline="-25000" dirty="0" err="1" smtClean="0"/>
              <a:t>i</a:t>
            </a:r>
            <a:r>
              <a:rPr lang="fi-FI" sz="2000" dirty="0" smtClean="0"/>
              <a:t>)</a:t>
            </a:r>
          </a:p>
          <a:p>
            <a:pPr marL="0" indent="0">
              <a:buNone/>
            </a:pPr>
            <a:r>
              <a:rPr lang="en-US" sz="2000" dirty="0" smtClean="0"/>
              <a:t> 13:</a:t>
            </a:r>
            <a:r>
              <a:rPr lang="en-US" sz="2000" b="1" dirty="0" smtClean="0"/>
              <a:t> </a:t>
            </a:r>
            <a:r>
              <a:rPr lang="fi-FI" sz="2000" b="1" dirty="0" err="1" smtClean="0"/>
              <a:t>if</a:t>
            </a:r>
            <a:r>
              <a:rPr lang="fi-FI" sz="2000" b="1" dirty="0" smtClean="0"/>
              <a:t> </a:t>
            </a:r>
            <a:r>
              <a:rPr lang="fi-FI" sz="2000" i="1" dirty="0" smtClean="0"/>
              <a:t>F</a:t>
            </a:r>
            <a:r>
              <a:rPr lang="fi-FI" sz="2000" dirty="0" smtClean="0"/>
              <a:t> !=</a:t>
            </a:r>
            <a:r>
              <a:rPr lang="fi-FI" sz="2000" dirty="0"/>
              <a:t>∅ </a:t>
            </a:r>
            <a:r>
              <a:rPr lang="fi-FI" sz="2000" b="1" dirty="0" err="1" smtClean="0"/>
              <a:t>then</a:t>
            </a:r>
            <a:endParaRPr lang="en-US" sz="2000" b="1" dirty="0" smtClean="0"/>
          </a:p>
          <a:p>
            <a:pPr marL="0" indent="0">
              <a:buNone/>
            </a:pPr>
            <a:r>
              <a:rPr lang="da-DK" sz="2000" b="1" dirty="0" smtClean="0"/>
              <a:t> </a:t>
            </a:r>
            <a:r>
              <a:rPr lang="da-DK" sz="2000" dirty="0" smtClean="0"/>
              <a:t>1</a:t>
            </a:r>
            <a:r>
              <a:rPr lang="en-US" sz="2000" dirty="0" smtClean="0"/>
              <a:t>4</a:t>
            </a:r>
            <a:r>
              <a:rPr lang="en-US" sz="2000" dirty="0" smtClean="0"/>
              <a:t>:  	</a:t>
            </a:r>
            <a:r>
              <a:rPr lang="fi-FI" sz="2000" i="1" dirty="0"/>
              <a:t>A</a:t>
            </a:r>
            <a:r>
              <a:rPr lang="fi-FI" sz="2000" dirty="0"/>
              <a:t> := </a:t>
            </a:r>
            <a:r>
              <a:rPr lang="fi-FI" sz="2000" dirty="0" err="1"/>
              <a:t>Filter</a:t>
            </a:r>
            <a:r>
              <a:rPr lang="fi-FI" sz="2000" dirty="0" err="1" smtClean="0"/>
              <a:t>(</a:t>
            </a:r>
            <a:r>
              <a:rPr lang="fi-FI" sz="2000" dirty="0" err="1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fi-FI" sz="2000" i="1" baseline="-25000" dirty="0" err="1" smtClean="0"/>
              <a:t>f</a:t>
            </a:r>
            <a:r>
              <a:rPr lang="fi-FI" sz="2000" baseline="-25000" dirty="0" err="1"/>
              <a:t>∈</a:t>
            </a:r>
            <a:r>
              <a:rPr lang="fi-FI" sz="2000" i="1" baseline="-25000" dirty="0" err="1"/>
              <a:t>F</a:t>
            </a:r>
            <a:r>
              <a:rPr lang="fi-FI" sz="2000" i="1" baseline="-25000" dirty="0"/>
              <a:t> </a:t>
            </a:r>
            <a:r>
              <a:rPr lang="fi-FI" sz="2000" i="1" dirty="0"/>
              <a:t>f</a:t>
            </a:r>
            <a:r>
              <a:rPr lang="fi-FI" sz="2000" dirty="0"/>
              <a:t>, </a:t>
            </a:r>
            <a:r>
              <a:rPr lang="fi-FI" sz="2000" i="1" dirty="0"/>
              <a:t>A</a:t>
            </a:r>
            <a:r>
              <a:rPr lang="fi-FI" sz="2000" dirty="0"/>
              <a:t>)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15</a:t>
            </a:r>
            <a:r>
              <a:rPr lang="en-US" sz="2000" dirty="0"/>
              <a:t>: </a:t>
            </a:r>
            <a:r>
              <a:rPr lang="fi-FI" sz="2000" b="1" dirty="0" err="1" smtClean="0"/>
              <a:t>return</a:t>
            </a:r>
            <a:r>
              <a:rPr lang="fi-FI" sz="2000" dirty="0" smtClean="0"/>
              <a:t> </a:t>
            </a:r>
            <a:r>
              <a:rPr lang="fi-FI" sz="2000" i="1" dirty="0" smtClean="0"/>
              <a:t>A</a:t>
            </a:r>
            <a:endParaRPr lang="fi-FI" sz="2000" i="1" dirty="0"/>
          </a:p>
        </p:txBody>
      </p:sp>
    </p:spTree>
    <p:extLst>
      <p:ext uri="{BB962C8B-B14F-4D97-AF65-F5344CB8AC3E}">
        <p14:creationId xmlns:p14="http://schemas.microsoft.com/office/powerpoint/2010/main" val="408230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Simplification of Algebra </a:t>
            </a:r>
            <a:r>
              <a:rPr lang="en-US" dirty="0" smtClean="0"/>
              <a:t>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 with just one pattern (without filters)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result </a:t>
            </a:r>
            <a:r>
              <a:rPr lang="en-US" dirty="0"/>
              <a:t>in </a:t>
            </a:r>
            <a:r>
              <a:rPr lang="en-US" dirty="0">
                <a:solidFill>
                  <a:srgbClr val="0000FF"/>
                </a:solidFill>
              </a:rPr>
              <a:t>Join(</a:t>
            </a:r>
            <a:r>
              <a:rPr lang="en-US" i="1" dirty="0">
                <a:solidFill>
                  <a:srgbClr val="0000FF"/>
                </a:solidFill>
              </a:rPr>
              <a:t>Z</a:t>
            </a:r>
            <a:r>
              <a:rPr lang="en-US" dirty="0">
                <a:solidFill>
                  <a:srgbClr val="0000FF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/>
              <a:t> and can be substituted by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</a:p>
          <a:p>
            <a:r>
              <a:rPr lang="en-US" dirty="0" smtClean="0"/>
              <a:t>The </a:t>
            </a:r>
            <a:r>
              <a:rPr lang="en-US" dirty="0"/>
              <a:t>empty pattern is the identity for joins: </a:t>
            </a:r>
            <a:endParaRPr lang="en-US" dirty="0" smtClean="0"/>
          </a:p>
          <a:p>
            <a:pPr lvl="1"/>
            <a:r>
              <a:rPr lang="en-US" dirty="0" smtClean="0"/>
              <a:t>Replace </a:t>
            </a:r>
            <a:r>
              <a:rPr lang="en-US" dirty="0">
                <a:solidFill>
                  <a:srgbClr val="0000FF"/>
                </a:solidFill>
              </a:rPr>
              <a:t>Join(</a:t>
            </a:r>
            <a:r>
              <a:rPr lang="en-US" i="1" dirty="0">
                <a:solidFill>
                  <a:srgbClr val="0000FF"/>
                </a:solidFill>
              </a:rPr>
              <a:t>Z</a:t>
            </a:r>
            <a:r>
              <a:rPr lang="en-US" dirty="0">
                <a:solidFill>
                  <a:srgbClr val="0000FF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/>
              <a:t> </a:t>
            </a:r>
            <a:r>
              <a:rPr lang="en-US" dirty="0" smtClean="0"/>
              <a:t> by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</a:p>
          <a:p>
            <a:pPr lvl="1"/>
            <a:r>
              <a:rPr lang="en-US" dirty="0" smtClean="0"/>
              <a:t>Replace </a:t>
            </a:r>
            <a:r>
              <a:rPr lang="en-US" dirty="0">
                <a:solidFill>
                  <a:srgbClr val="0000FF"/>
                </a:solidFill>
              </a:rPr>
              <a:t>Join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Z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  by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582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Operators for Representing the Modifiers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676287"/>
              </p:ext>
            </p:extLst>
          </p:nvPr>
        </p:nvGraphicFramePr>
        <p:xfrm>
          <a:off x="683568" y="1613024"/>
          <a:ext cx="7776864" cy="41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4608512"/>
              </a:tblGrid>
              <a:tr h="650326">
                <a:tc>
                  <a:txBody>
                    <a:bodyPr/>
                    <a:lstStyle/>
                    <a:p>
                      <a:r>
                        <a:rPr lang="en-US" dirty="0" smtClean="0"/>
                        <a:t>Operator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650326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ToList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i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Constructs from a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multiset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sequence with the same elements and multiplicity (arbitrary order, duplicates not necessarily adjacent)</a:t>
                      </a:r>
                    </a:p>
                  </a:txBody>
                  <a:tcPr/>
                </a:tc>
              </a:tr>
              <a:tr h="422690"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OrderBy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i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, comparators)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sorts the solutions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Distinct(</a:t>
                      </a:r>
                      <a:r>
                        <a:rPr lang="en-US" sz="1800" i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removes the duplicates</a:t>
                      </a:r>
                      <a:endParaRPr lang="en-US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Reduced(</a:t>
                      </a:r>
                      <a:r>
                        <a:rPr lang="en-US" sz="1800" i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remove duplicates</a:t>
                      </a:r>
                      <a:endParaRPr lang="en-US" dirty="0"/>
                    </a:p>
                  </a:txBody>
                  <a:tcPr/>
                </a:tc>
              </a:tr>
              <a:tr h="650326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Slice(</a:t>
                      </a:r>
                      <a:r>
                        <a:rPr lang="en-US" sz="1800" i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i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i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cuts the solutions to a list of length 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starting from position 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i="1" dirty="0"/>
                    </a:p>
                  </a:txBody>
                  <a:tcPr/>
                </a:tc>
              </a:tr>
              <a:tr h="416082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Project(</a:t>
                      </a:r>
                      <a:r>
                        <a:rPr lang="en-US" sz="1800" i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i="1" kern="1200" dirty="0" err="1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vars</a:t>
                      </a:r>
                      <a:r>
                        <a:rPr lang="en-US" sz="1800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projects out the mentioned variables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617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 the Modifiers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 </a:t>
            </a:r>
            <a:r>
              <a:rPr lang="en-US" i="1" dirty="0">
                <a:solidFill>
                  <a:srgbClr val="0000FF"/>
                </a:solidFill>
              </a:rPr>
              <a:t>q</a:t>
            </a:r>
            <a:r>
              <a:rPr lang="en-US" dirty="0"/>
              <a:t> be a SPARQL query with pattern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/>
              <a:t> and corresponding algebra </a:t>
            </a:r>
            <a:r>
              <a:rPr lang="en-US" dirty="0" smtClean="0"/>
              <a:t>expression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1" baseline="-25000" dirty="0">
                <a:solidFill>
                  <a:srgbClr val="0000FF"/>
                </a:solidFill>
              </a:rPr>
              <a:t>P</a:t>
            </a:r>
            <a:r>
              <a:rPr lang="en-US" dirty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</a:t>
            </a:r>
            <a:r>
              <a:rPr lang="en-US" dirty="0"/>
              <a:t>construct an algebra </a:t>
            </a:r>
            <a:r>
              <a:rPr lang="en-US" dirty="0" smtClean="0"/>
              <a:t>expression </a:t>
            </a:r>
            <a:r>
              <a:rPr lang="en-US" i="1" dirty="0" err="1">
                <a:solidFill>
                  <a:srgbClr val="0000FF"/>
                </a:solidFill>
              </a:rPr>
              <a:t>A</a:t>
            </a:r>
            <a:r>
              <a:rPr lang="en-US" i="1" baseline="-25000" dirty="0" err="1">
                <a:solidFill>
                  <a:srgbClr val="0000FF"/>
                </a:solidFill>
              </a:rPr>
              <a:t>q</a:t>
            </a:r>
            <a:r>
              <a:rPr lang="en-US" dirty="0"/>
              <a:t> for q as follows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sz="800" dirty="0"/>
          </a:p>
          <a:p>
            <a:pPr marL="457200" indent="-457200">
              <a:buFont typeface="+mj-ea"/>
              <a:buAutoNum type="circleNumDbPlain"/>
            </a:pPr>
            <a:r>
              <a:rPr lang="en-US" i="1" dirty="0" err="1" smtClean="0">
                <a:solidFill>
                  <a:srgbClr val="0000FF"/>
                </a:solidFill>
              </a:rPr>
              <a:t>A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q</a:t>
            </a:r>
            <a:r>
              <a:rPr lang="en-US" dirty="0" smtClean="0"/>
              <a:t> </a:t>
            </a:r>
            <a:r>
              <a:rPr lang="en-US" dirty="0"/>
              <a:t>:= </a:t>
            </a:r>
            <a:r>
              <a:rPr lang="en-US" dirty="0" err="1">
                <a:solidFill>
                  <a:srgbClr val="0000FF"/>
                </a:solidFill>
              </a:rPr>
              <a:t>ToList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1" baseline="-25000" dirty="0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marL="0" indent="0">
              <a:buNone/>
            </a:pPr>
            <a:endParaRPr lang="en-US" sz="2000" dirty="0" smtClean="0"/>
          </a:p>
          <a:p>
            <a:pPr marL="457200" indent="-457200">
              <a:buFont typeface="+mj-ea"/>
              <a:buAutoNum type="circleNumDbPlain"/>
            </a:pPr>
            <a:r>
              <a:rPr lang="en-US" i="1" dirty="0" err="1" smtClean="0">
                <a:solidFill>
                  <a:srgbClr val="0000FF"/>
                </a:solidFill>
              </a:rPr>
              <a:t>A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q</a:t>
            </a:r>
            <a:r>
              <a:rPr lang="en-US" dirty="0" smtClean="0"/>
              <a:t> </a:t>
            </a:r>
            <a:r>
              <a:rPr lang="en-US" dirty="0"/>
              <a:t>:= </a:t>
            </a:r>
            <a:r>
              <a:rPr lang="en-US" dirty="0" err="1">
                <a:solidFill>
                  <a:srgbClr val="0000FF"/>
                </a:solidFill>
              </a:rPr>
              <a:t>OrderBy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err="1">
                <a:solidFill>
                  <a:srgbClr val="0000FF"/>
                </a:solidFill>
              </a:rPr>
              <a:t>A</a:t>
            </a:r>
            <a:r>
              <a:rPr lang="en-US" i="1" baseline="-25000" dirty="0" err="1">
                <a:solidFill>
                  <a:srgbClr val="0000FF"/>
                </a:solidFill>
              </a:rPr>
              <a:t>q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1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 . . . , </a:t>
            </a:r>
            <a:r>
              <a:rPr lang="en-US" i="1" dirty="0" err="1">
                <a:solidFill>
                  <a:srgbClr val="0000FF"/>
                </a:solidFill>
              </a:rPr>
              <a:t>c</a:t>
            </a:r>
            <a:r>
              <a:rPr lang="en-US" i="1" baseline="-25000" dirty="0" err="1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)) </a:t>
            </a:r>
            <a:r>
              <a:rPr lang="en-US" dirty="0"/>
              <a:t>if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0000FF"/>
                </a:solidFill>
              </a:rPr>
              <a:t>q</a:t>
            </a:r>
            <a:r>
              <a:rPr lang="en-US" dirty="0" smtClean="0"/>
              <a:t> </a:t>
            </a:r>
            <a:r>
              <a:rPr lang="en-US" dirty="0"/>
              <a:t>contains an </a:t>
            </a:r>
            <a:r>
              <a:rPr lang="en-US" dirty="0" smtClean="0"/>
              <a:t>ORDER </a:t>
            </a:r>
            <a:r>
              <a:rPr lang="en-US" dirty="0"/>
              <a:t>BY clause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comparators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1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, . . . , </a:t>
            </a:r>
            <a:r>
              <a:rPr lang="en-US" i="1" dirty="0" err="1" smtClean="0">
                <a:solidFill>
                  <a:srgbClr val="0000FF"/>
                </a:solidFill>
              </a:rPr>
              <a:t>c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n</a:t>
            </a:r>
            <a:endParaRPr lang="en-US" sz="800" dirty="0">
              <a:solidFill>
                <a:srgbClr val="0000FF"/>
              </a:solidFill>
            </a:endParaRPr>
          </a:p>
          <a:p>
            <a:pPr marL="457200" indent="-457200">
              <a:buFont typeface="+mj-ea"/>
              <a:buAutoNum type="circleNumDbPlain"/>
            </a:pPr>
            <a:endParaRPr lang="en-US" sz="2000" i="1" dirty="0" smtClean="0">
              <a:solidFill>
                <a:srgbClr val="0000FF"/>
              </a:solidFill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i="1" dirty="0" err="1" smtClean="0">
                <a:solidFill>
                  <a:srgbClr val="0000FF"/>
                </a:solidFill>
              </a:rPr>
              <a:t>A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q</a:t>
            </a:r>
            <a:r>
              <a:rPr lang="en-US" dirty="0" smtClean="0"/>
              <a:t> </a:t>
            </a:r>
            <a:r>
              <a:rPr lang="en-US" dirty="0"/>
              <a:t>:= </a:t>
            </a:r>
            <a:r>
              <a:rPr lang="en-US" dirty="0">
                <a:solidFill>
                  <a:srgbClr val="0000FF"/>
                </a:solidFill>
              </a:rPr>
              <a:t>Project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err="1" smtClean="0">
                <a:solidFill>
                  <a:srgbClr val="0000FF"/>
                </a:solidFill>
              </a:rPr>
              <a:t>A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q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err="1">
                <a:solidFill>
                  <a:srgbClr val="0000FF"/>
                </a:solidFill>
              </a:rPr>
              <a:t>vars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/>
              <a:t> if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result format is </a:t>
            </a:r>
            <a:r>
              <a:rPr lang="en-US" dirty="0" smtClean="0"/>
              <a:t>SELECT </a:t>
            </a:r>
            <a:r>
              <a:rPr lang="en-US" dirty="0"/>
              <a:t>with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err="1" smtClean="0">
                <a:solidFill>
                  <a:srgbClr val="0000FF"/>
                </a:solidFill>
              </a:rPr>
              <a:t>vars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the selected </a:t>
            </a:r>
            <a:r>
              <a:rPr lang="en-US" dirty="0"/>
              <a:t>variables </a:t>
            </a:r>
            <a:r>
              <a:rPr lang="en-US" dirty="0" smtClean="0"/>
              <a:t>(</a:t>
            </a:r>
            <a:r>
              <a:rPr lang="en-US" dirty="0"/>
              <a:t>* all variables in scope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00757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 the Modifiers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ea"/>
              <a:buAutoNum type="circleNumDbPlain" startAt="4"/>
            </a:pPr>
            <a:r>
              <a:rPr lang="en-US" i="1" dirty="0" err="1" smtClean="0">
                <a:solidFill>
                  <a:srgbClr val="0000FF"/>
                </a:solidFill>
              </a:rPr>
              <a:t>A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q</a:t>
            </a:r>
            <a:r>
              <a:rPr lang="en-US" dirty="0" smtClean="0"/>
              <a:t> </a:t>
            </a:r>
            <a:r>
              <a:rPr lang="en-US" dirty="0"/>
              <a:t>:= </a:t>
            </a:r>
            <a:r>
              <a:rPr lang="en-US" dirty="0">
                <a:solidFill>
                  <a:srgbClr val="0000FF"/>
                </a:solidFill>
              </a:rPr>
              <a:t>Distinct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err="1">
                <a:solidFill>
                  <a:srgbClr val="0000FF"/>
                </a:solidFill>
              </a:rPr>
              <a:t>A</a:t>
            </a:r>
            <a:r>
              <a:rPr lang="en-US" i="1" baseline="-25000" dirty="0" err="1">
                <a:solidFill>
                  <a:srgbClr val="0000FF"/>
                </a:solidFill>
              </a:rPr>
              <a:t>q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 smtClean="0"/>
              <a:t>if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result format is SELECT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0000FF"/>
                </a:solidFill>
              </a:rPr>
              <a:t>q</a:t>
            </a:r>
            <a:r>
              <a:rPr lang="en-US" dirty="0" smtClean="0"/>
              <a:t> contains DISTINCT</a:t>
            </a:r>
          </a:p>
          <a:p>
            <a:pPr marL="0" indent="0">
              <a:buNone/>
            </a:pPr>
            <a:endParaRPr lang="en-US" sz="2000" i="1" dirty="0">
              <a:solidFill>
                <a:srgbClr val="0000FF"/>
              </a:solidFill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i="1" dirty="0" err="1" smtClean="0">
                <a:solidFill>
                  <a:srgbClr val="0000FF"/>
                </a:solidFill>
              </a:rPr>
              <a:t>A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q</a:t>
            </a:r>
            <a:r>
              <a:rPr lang="en-US" dirty="0" smtClean="0"/>
              <a:t> </a:t>
            </a:r>
            <a:r>
              <a:rPr lang="en-US" dirty="0"/>
              <a:t>:= </a:t>
            </a:r>
            <a:r>
              <a:rPr lang="en-US" dirty="0">
                <a:solidFill>
                  <a:srgbClr val="0000FF"/>
                </a:solidFill>
              </a:rPr>
              <a:t>Reduced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err="1">
                <a:solidFill>
                  <a:srgbClr val="0000FF"/>
                </a:solidFill>
              </a:rPr>
              <a:t>A</a:t>
            </a:r>
            <a:r>
              <a:rPr lang="en-US" i="1" baseline="-25000" dirty="0" err="1">
                <a:solidFill>
                  <a:srgbClr val="0000FF"/>
                </a:solidFill>
              </a:rPr>
              <a:t>q</a:t>
            </a:r>
            <a:r>
              <a:rPr lang="en-US" dirty="0" smtClean="0">
                <a:solidFill>
                  <a:srgbClr val="0000FF"/>
                </a:solidFill>
              </a:rPr>
              <a:t>) </a:t>
            </a:r>
            <a:r>
              <a:rPr lang="en-US" dirty="0"/>
              <a:t>if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result format is SELECT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0000FF"/>
                </a:solidFill>
              </a:rPr>
              <a:t>q</a:t>
            </a:r>
            <a:r>
              <a:rPr lang="en-US" dirty="0" smtClean="0"/>
              <a:t> </a:t>
            </a:r>
            <a:r>
              <a:rPr lang="en-US" dirty="0"/>
              <a:t>contains </a:t>
            </a:r>
            <a:r>
              <a:rPr lang="en-US" dirty="0" smtClean="0"/>
              <a:t>REDUCED</a:t>
            </a:r>
          </a:p>
          <a:p>
            <a:pPr marL="0" indent="0">
              <a:buNone/>
            </a:pPr>
            <a:endParaRPr lang="en-US" sz="2000" i="1" dirty="0">
              <a:solidFill>
                <a:srgbClr val="0000FF"/>
              </a:solidFill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en-US" i="1" dirty="0" err="1" smtClean="0">
                <a:solidFill>
                  <a:srgbClr val="0000FF"/>
                </a:solidFill>
              </a:rPr>
              <a:t>A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q</a:t>
            </a:r>
            <a:r>
              <a:rPr lang="en-US" dirty="0" smtClean="0"/>
              <a:t> </a:t>
            </a:r>
            <a:r>
              <a:rPr lang="en-US" dirty="0"/>
              <a:t>:= </a:t>
            </a:r>
            <a:r>
              <a:rPr lang="en-US" dirty="0">
                <a:solidFill>
                  <a:srgbClr val="0000FF"/>
                </a:solidFill>
              </a:rPr>
              <a:t>Slice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err="1">
                <a:solidFill>
                  <a:srgbClr val="0000FF"/>
                </a:solidFill>
              </a:rPr>
              <a:t>A</a:t>
            </a:r>
            <a:r>
              <a:rPr lang="en-US" i="1" baseline="-25000" dirty="0" err="1">
                <a:solidFill>
                  <a:srgbClr val="0000FF"/>
                </a:solidFill>
              </a:rPr>
              <a:t>q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start</a:t>
            </a:r>
            <a:r>
              <a:rPr lang="en-US" dirty="0">
                <a:solidFill>
                  <a:srgbClr val="0000FF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length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/>
              <a:t>if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query contains OFFSET </a:t>
            </a:r>
            <a:r>
              <a:rPr lang="en-US" i="1" dirty="0"/>
              <a:t>start</a:t>
            </a:r>
            <a:r>
              <a:rPr lang="en-US" dirty="0"/>
              <a:t> or LIMIT </a:t>
            </a:r>
            <a:r>
              <a:rPr lang="en-US" i="1" dirty="0"/>
              <a:t>length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i="1" dirty="0">
                <a:solidFill>
                  <a:srgbClr val="0000FF"/>
                </a:solidFill>
              </a:rPr>
              <a:t>start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defaults to 0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</a:t>
            </a:r>
            <a:r>
              <a:rPr lang="en-US" i="1" dirty="0" smtClean="0">
                <a:solidFill>
                  <a:srgbClr val="0000FF"/>
                </a:solidFill>
              </a:rPr>
              <a:t>length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/>
              <a:t>defaults to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 smtClean="0">
                <a:solidFill>
                  <a:srgbClr val="0000FF"/>
                </a:solidFill>
              </a:rPr>
              <a:t>| [[</a:t>
            </a:r>
            <a:r>
              <a:rPr lang="en-US" i="1" dirty="0" err="1" smtClean="0">
                <a:solidFill>
                  <a:srgbClr val="0000FF"/>
                </a:solidFill>
              </a:rPr>
              <a:t>A</a:t>
            </a:r>
            <a:r>
              <a:rPr lang="en-US" i="1" baseline="-25000" dirty="0" err="1" smtClean="0">
                <a:solidFill>
                  <a:srgbClr val="0000FF"/>
                </a:solidFill>
              </a:rPr>
              <a:t>q</a:t>
            </a:r>
            <a:r>
              <a:rPr lang="en-US" dirty="0" smtClean="0">
                <a:solidFill>
                  <a:srgbClr val="0000FF"/>
                </a:solidFill>
              </a:rPr>
              <a:t>]]</a:t>
            </a:r>
            <a:r>
              <a:rPr lang="en-US" i="1" baseline="-25000" dirty="0" smtClean="0">
                <a:solidFill>
                  <a:srgbClr val="0000FF"/>
                </a:solidFill>
              </a:rPr>
              <a:t>G </a:t>
            </a:r>
            <a:r>
              <a:rPr lang="en-US" dirty="0" smtClean="0">
                <a:solidFill>
                  <a:srgbClr val="0000FF"/>
                </a:solidFill>
              </a:rPr>
              <a:t>| </a:t>
            </a:r>
            <a:r>
              <a:rPr lang="en-US" dirty="0">
                <a:solidFill>
                  <a:srgbClr val="0000FF"/>
                </a:solidFill>
              </a:rPr>
              <a:t>− </a:t>
            </a:r>
            <a:r>
              <a:rPr lang="en-US" i="1" dirty="0">
                <a:solidFill>
                  <a:srgbClr val="0000FF"/>
                </a:solidFill>
              </a:rPr>
              <a:t>start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82539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the Modifiers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algebra </a:t>
            </a:r>
            <a:r>
              <a:rPr lang="en-US" dirty="0" smtClean="0"/>
              <a:t>expressions </a:t>
            </a:r>
            <a:r>
              <a:rPr lang="en-US" dirty="0"/>
              <a:t>for the modifiers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recursively evaluated</a:t>
            </a:r>
          </a:p>
          <a:p>
            <a:r>
              <a:rPr lang="en-US" dirty="0"/>
              <a:t>Evaluate the algebra expression of the </a:t>
            </a:r>
            <a:r>
              <a:rPr lang="en-US" dirty="0" smtClean="0"/>
              <a:t>operator</a:t>
            </a:r>
          </a:p>
          <a:p>
            <a:r>
              <a:rPr lang="en-US" dirty="0" smtClean="0"/>
              <a:t>Apply </a:t>
            </a:r>
            <a:r>
              <a:rPr lang="en-US" dirty="0"/>
              <a:t>the operations for the solution modifiers to the obtained solutions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313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22337"/>
          </a:xfrm>
        </p:spPr>
        <p:txBody>
          <a:bodyPr/>
          <a:lstStyle/>
          <a:p>
            <a:r>
              <a:rPr lang="en-US" sz="3200" b="0" dirty="0">
                <a:latin typeface="American Typewriter"/>
                <a:cs typeface="American Typewriter"/>
              </a:rPr>
              <a:t>CONSTRUCT</a:t>
            </a:r>
            <a:r>
              <a:rPr lang="en-US" sz="3200" dirty="0"/>
              <a:t> Templates with Blank Nodes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591632"/>
            <a:ext cx="7961958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@prefix </a:t>
            </a:r>
            <a:r>
              <a:rPr lang="en-US" dirty="0" err="1">
                <a:latin typeface="American Typewriter"/>
                <a:cs typeface="American Typewriter"/>
              </a:rPr>
              <a:t>vcard</a:t>
            </a:r>
            <a:r>
              <a:rPr lang="en-US" dirty="0">
                <a:latin typeface="American Typewriter"/>
                <a:cs typeface="American Typewriter"/>
              </a:rPr>
              <a:t>: &lt;http://www.w3.org/2001/</a:t>
            </a:r>
            <a:r>
              <a:rPr lang="en-US" dirty="0" err="1">
                <a:latin typeface="American Typewriter"/>
                <a:cs typeface="American Typewriter"/>
              </a:rPr>
              <a:t>vcard-rdf</a:t>
            </a:r>
            <a:r>
              <a:rPr lang="en-US" dirty="0">
                <a:latin typeface="American Typewriter"/>
                <a:cs typeface="American Typewriter"/>
              </a:rPr>
              <a:t>/3.0#&gt; .</a:t>
            </a:r>
          </a:p>
          <a:p>
            <a:r>
              <a:rPr lang="en-US" dirty="0">
                <a:latin typeface="American Typewriter"/>
                <a:cs typeface="American Typewriter"/>
              </a:rPr>
              <a:t>_:v1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vcard:N</a:t>
            </a:r>
            <a:r>
              <a:rPr lang="en-US" dirty="0" smtClean="0">
                <a:latin typeface="American Typewriter"/>
                <a:cs typeface="American Typewriter"/>
              </a:rPr>
              <a:t>  		_</a:t>
            </a:r>
            <a:r>
              <a:rPr lang="en-US" dirty="0">
                <a:latin typeface="American Typewriter"/>
                <a:cs typeface="American Typewriter"/>
              </a:rPr>
              <a:t>:</a:t>
            </a:r>
            <a:r>
              <a:rPr lang="en-US" dirty="0" smtClean="0">
                <a:latin typeface="American Typewriter"/>
                <a:cs typeface="American Typewriter"/>
              </a:rPr>
              <a:t>x1 </a:t>
            </a:r>
            <a:r>
              <a:rPr lang="en-US" dirty="0">
                <a:latin typeface="American Typewriter"/>
                <a:cs typeface="American Typewriter"/>
              </a:rPr>
              <a:t>.</a:t>
            </a:r>
          </a:p>
          <a:p>
            <a:r>
              <a:rPr lang="en-US" dirty="0">
                <a:latin typeface="American Typewriter"/>
                <a:cs typeface="American Typewriter"/>
              </a:rPr>
              <a:t>_:</a:t>
            </a:r>
            <a:r>
              <a:rPr lang="en-US" dirty="0" smtClean="0">
                <a:latin typeface="American Typewriter"/>
                <a:cs typeface="American Typewriter"/>
              </a:rPr>
              <a:t>x1  	</a:t>
            </a:r>
            <a:r>
              <a:rPr lang="en-US" dirty="0" err="1" smtClean="0">
                <a:latin typeface="American Typewriter"/>
                <a:cs typeface="American Typewriter"/>
              </a:rPr>
              <a:t>vcard:givenName</a:t>
            </a:r>
            <a:r>
              <a:rPr lang="en-US" dirty="0" smtClean="0">
                <a:latin typeface="American Typewriter"/>
                <a:cs typeface="American Typewriter"/>
              </a:rPr>
              <a:t>  	"</a:t>
            </a:r>
            <a:r>
              <a:rPr lang="en-US" dirty="0">
                <a:latin typeface="American Typewriter"/>
                <a:cs typeface="American Typewriter"/>
              </a:rPr>
              <a:t>Alice" 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vcard:familyName</a:t>
            </a:r>
            <a:r>
              <a:rPr lang="en-US" dirty="0" smtClean="0">
                <a:latin typeface="American Typewriter"/>
                <a:cs typeface="American Typewriter"/>
              </a:rPr>
              <a:t> 	"</a:t>
            </a:r>
            <a:r>
              <a:rPr lang="en-US" dirty="0">
                <a:latin typeface="American Typewriter"/>
                <a:cs typeface="American Typewriter"/>
              </a:rPr>
              <a:t>Hacker" .</a:t>
            </a:r>
          </a:p>
          <a:p>
            <a:r>
              <a:rPr lang="en-US" dirty="0">
                <a:latin typeface="American Typewriter"/>
                <a:cs typeface="American Typewriter"/>
              </a:rPr>
              <a:t>_:v2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vcard:N</a:t>
            </a:r>
            <a:r>
              <a:rPr lang="en-US" dirty="0" smtClean="0">
                <a:latin typeface="American Typewriter"/>
                <a:cs typeface="American Typewriter"/>
              </a:rPr>
              <a:t>  		_:x2 </a:t>
            </a:r>
            <a:r>
              <a:rPr lang="en-US" dirty="0">
                <a:latin typeface="American Typewriter"/>
                <a:cs typeface="American Typewriter"/>
              </a:rPr>
              <a:t>.</a:t>
            </a:r>
          </a:p>
          <a:p>
            <a:r>
              <a:rPr lang="en-US" dirty="0">
                <a:latin typeface="American Typewriter"/>
                <a:cs typeface="American Typewriter"/>
              </a:rPr>
              <a:t>_</a:t>
            </a:r>
            <a:r>
              <a:rPr lang="en-US" dirty="0" smtClean="0">
                <a:latin typeface="American Typewriter"/>
                <a:cs typeface="American Typewriter"/>
              </a:rPr>
              <a:t>:x2  	</a:t>
            </a:r>
            <a:r>
              <a:rPr lang="en-US" dirty="0" err="1" smtClean="0">
                <a:latin typeface="American Typewriter"/>
                <a:cs typeface="American Typewriter"/>
              </a:rPr>
              <a:t>vcard:givenName</a:t>
            </a:r>
            <a:r>
              <a:rPr lang="en-US" dirty="0" smtClean="0">
                <a:latin typeface="American Typewriter"/>
                <a:cs typeface="American Typewriter"/>
              </a:rPr>
              <a:t>  	"</a:t>
            </a:r>
            <a:r>
              <a:rPr lang="en-US" dirty="0">
                <a:latin typeface="American Typewriter"/>
                <a:cs typeface="American Typewriter"/>
              </a:rPr>
              <a:t>Bob" ;</a:t>
            </a:r>
          </a:p>
          <a:p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vcard:familyName</a:t>
            </a:r>
            <a:r>
              <a:rPr lang="en-US" dirty="0" smtClean="0">
                <a:latin typeface="American Typewriter"/>
                <a:cs typeface="American Typewriter"/>
              </a:rPr>
              <a:t> 	"</a:t>
            </a:r>
            <a:r>
              <a:rPr lang="en-US" dirty="0">
                <a:latin typeface="American Typewriter"/>
                <a:cs typeface="American Typewriter"/>
              </a:rPr>
              <a:t>Hacker" .</a:t>
            </a:r>
          </a:p>
        </p:txBody>
      </p:sp>
      <p:sp>
        <p:nvSpPr>
          <p:cNvPr id="5" name="Rectangle 4"/>
          <p:cNvSpPr/>
          <p:nvPr/>
        </p:nvSpPr>
        <p:spPr>
          <a:xfrm>
            <a:off x="5652120" y="980728"/>
            <a:ext cx="329669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Resulting RDF Graph</a:t>
            </a:r>
            <a:endParaRPr lang="en-US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3360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922337"/>
          </a:xfrm>
        </p:spPr>
        <p:txBody>
          <a:bodyPr/>
          <a:lstStyle/>
          <a:p>
            <a:r>
              <a:rPr lang="en-US" sz="3200" dirty="0"/>
              <a:t>Further Output Formats: </a:t>
            </a:r>
            <a:r>
              <a:rPr lang="en-US" sz="3200" b="0" dirty="0">
                <a:latin typeface="American Typewriter"/>
                <a:cs typeface="American Typewriter"/>
              </a:rPr>
              <a:t>ASK</a:t>
            </a:r>
            <a:r>
              <a:rPr lang="en-US" sz="3200" b="0" dirty="0"/>
              <a:t> </a:t>
            </a:r>
            <a:r>
              <a:rPr lang="en-US" sz="3200" dirty="0"/>
              <a:t>&amp;</a:t>
            </a:r>
            <a:r>
              <a:rPr lang="en-US" sz="3200" b="0" dirty="0"/>
              <a:t> </a:t>
            </a:r>
            <a:r>
              <a:rPr lang="en-US" sz="3200" b="0" dirty="0">
                <a:latin typeface="American Typewriter"/>
                <a:cs typeface="American Typewriter"/>
              </a:rPr>
              <a:t>DESCRIBE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SPARQL supports two additional output </a:t>
            </a:r>
            <a:r>
              <a:rPr lang="en-US" sz="2000" dirty="0" smtClean="0"/>
              <a:t>formats:</a:t>
            </a:r>
          </a:p>
          <a:p>
            <a:r>
              <a:rPr lang="en-US" sz="2000" dirty="0" smtClean="0">
                <a:latin typeface="American Typewriter"/>
                <a:cs typeface="American Typewriter"/>
              </a:rPr>
              <a:t>ASK</a:t>
            </a:r>
            <a:r>
              <a:rPr lang="en-US" sz="2000" dirty="0" smtClean="0"/>
              <a:t> </a:t>
            </a:r>
            <a:r>
              <a:rPr lang="en-US" sz="2000" dirty="0"/>
              <a:t>only checks whether the query has at least one answer (true/</a:t>
            </a:r>
            <a:r>
              <a:rPr lang="en-US" sz="2000" dirty="0" smtClean="0"/>
              <a:t>false result)</a:t>
            </a:r>
          </a:p>
          <a:p>
            <a:r>
              <a:rPr lang="en-US" sz="2000" dirty="0" smtClean="0">
                <a:latin typeface="American Typewriter"/>
                <a:cs typeface="American Typewriter"/>
              </a:rPr>
              <a:t>DESCRIBE</a:t>
            </a:r>
            <a:r>
              <a:rPr lang="en-US" sz="2000" dirty="0" smtClean="0"/>
              <a:t> </a:t>
            </a:r>
            <a:r>
              <a:rPr lang="en-US" sz="2000" dirty="0"/>
              <a:t>(informative) returns an RDF description for each </a:t>
            </a:r>
            <a:r>
              <a:rPr lang="en-US" sz="2000" dirty="0" smtClean="0"/>
              <a:t>resulting URI </a:t>
            </a:r>
            <a:r>
              <a:rPr lang="en-US" sz="2000" dirty="0"/>
              <a:t>(application dependent)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3928988"/>
            <a:ext cx="7920880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merican Typewriter"/>
                <a:cs typeface="American Typewriter"/>
              </a:rPr>
              <a:t>PREFIX </a:t>
            </a:r>
            <a:r>
              <a:rPr lang="en-US" dirty="0" err="1">
                <a:latin typeface="American Typewriter"/>
                <a:cs typeface="American Typewriter"/>
              </a:rPr>
              <a:t>dbo</a:t>
            </a:r>
            <a:r>
              <a:rPr lang="en-US" dirty="0">
                <a:latin typeface="American Typewriter"/>
                <a:cs typeface="American Typewriter"/>
              </a:rPr>
              <a:t>:&lt;http://</a:t>
            </a:r>
            <a:r>
              <a:rPr lang="en-US" dirty="0" err="1">
                <a:latin typeface="American Typewriter"/>
                <a:cs typeface="American Typewriter"/>
              </a:rPr>
              <a:t>dbpedia.org</a:t>
            </a:r>
            <a:r>
              <a:rPr lang="en-US" dirty="0">
                <a:latin typeface="American Typewriter"/>
                <a:cs typeface="American Typewriter"/>
              </a:rPr>
              <a:t>/ontology/&gt;</a:t>
            </a:r>
          </a:p>
          <a:p>
            <a:r>
              <a:rPr lang="en-US" dirty="0">
                <a:latin typeface="American Typewriter"/>
                <a:cs typeface="American Typewriter"/>
              </a:rPr>
              <a:t>PREFIX </a:t>
            </a:r>
            <a:r>
              <a:rPr lang="en-US" dirty="0" err="1">
                <a:latin typeface="American Typewriter"/>
                <a:cs typeface="American Typewriter"/>
              </a:rPr>
              <a:t>dbp</a:t>
            </a:r>
            <a:r>
              <a:rPr lang="en-US" dirty="0">
                <a:latin typeface="American Typewriter"/>
                <a:cs typeface="American Typewriter"/>
              </a:rPr>
              <a:t>:&lt;http://</a:t>
            </a:r>
            <a:r>
              <a:rPr lang="en-US" dirty="0" err="1">
                <a:latin typeface="American Typewriter"/>
                <a:cs typeface="American Typewriter"/>
              </a:rPr>
              <a:t>dbpedia.org</a:t>
            </a:r>
            <a:r>
              <a:rPr lang="en-US" dirty="0">
                <a:latin typeface="American Typewriter"/>
                <a:cs typeface="American Typewriter"/>
              </a:rPr>
              <a:t>/property/&gt;</a:t>
            </a:r>
          </a:p>
          <a:p>
            <a:endParaRPr lang="en-US" dirty="0">
              <a:latin typeface="American Typewriter"/>
              <a:cs typeface="American Typewriter"/>
            </a:endParaRPr>
          </a:p>
          <a:p>
            <a:r>
              <a:rPr lang="en-US">
                <a:latin typeface="American Typewriter"/>
                <a:cs typeface="American Typewriter"/>
              </a:rPr>
              <a:t>DESCRIBE </a:t>
            </a:r>
            <a:r>
              <a:rPr lang="en-US" smtClean="0">
                <a:latin typeface="American Typewriter"/>
                <a:cs typeface="American Typewriter"/>
              </a:rPr>
              <a:t>?p </a:t>
            </a:r>
            <a:r>
              <a:rPr lang="en-US" dirty="0">
                <a:latin typeface="American Typewriter"/>
                <a:cs typeface="American Typewriter"/>
              </a:rPr>
              <a:t>WHERE {</a:t>
            </a:r>
          </a:p>
          <a:p>
            <a:r>
              <a:rPr lang="en-US" dirty="0">
                <a:latin typeface="American Typewriter"/>
                <a:cs typeface="American Typewriter"/>
              </a:rPr>
              <a:t>  ?p </a:t>
            </a:r>
            <a:r>
              <a:rPr lang="en-US" dirty="0" smtClean="0">
                <a:latin typeface="American Typewriter"/>
                <a:cs typeface="American Typewriter"/>
              </a:rPr>
              <a:t>	a 		</a:t>
            </a:r>
            <a:r>
              <a:rPr lang="en-US" dirty="0" err="1" smtClean="0">
                <a:latin typeface="American Typewriter"/>
                <a:cs typeface="American Typewriter"/>
              </a:rPr>
              <a:t>dbo:Person</a:t>
            </a:r>
            <a:r>
              <a:rPr lang="en-US" dirty="0" smtClean="0">
                <a:latin typeface="American Typewriter"/>
                <a:cs typeface="American Typewriter"/>
              </a:rPr>
              <a:t> </a:t>
            </a:r>
            <a:r>
              <a:rPr lang="en-US" dirty="0">
                <a:latin typeface="American Typewriter"/>
                <a:cs typeface="American Typewriter"/>
              </a:rPr>
              <a:t>.</a:t>
            </a:r>
          </a:p>
          <a:p>
            <a:r>
              <a:rPr lang="en-US" dirty="0">
                <a:latin typeface="American Typewriter"/>
                <a:cs typeface="American Typewriter"/>
              </a:rPr>
              <a:t>  ?p </a:t>
            </a:r>
            <a:r>
              <a:rPr lang="en-US" dirty="0" smtClean="0">
                <a:latin typeface="American Typewriter"/>
                <a:cs typeface="American Typewriter"/>
              </a:rPr>
              <a:t>	</a:t>
            </a:r>
            <a:r>
              <a:rPr lang="en-US" dirty="0" err="1" smtClean="0">
                <a:latin typeface="American Typewriter"/>
                <a:cs typeface="American Typewriter"/>
              </a:rPr>
              <a:t>dbp:nationality</a:t>
            </a:r>
            <a:r>
              <a:rPr lang="en-US" dirty="0" smtClean="0">
                <a:latin typeface="American Typewriter"/>
                <a:cs typeface="American Typewriter"/>
              </a:rPr>
              <a:t> 	?</a:t>
            </a:r>
            <a:r>
              <a:rPr lang="en-US" dirty="0">
                <a:latin typeface="American Typewriter"/>
                <a:cs typeface="American Typewriter"/>
              </a:rPr>
              <a:t>n .</a:t>
            </a:r>
          </a:p>
          <a:p>
            <a:r>
              <a:rPr lang="en-US" dirty="0">
                <a:latin typeface="American Typewriter"/>
                <a:cs typeface="American Typewriter"/>
              </a:rPr>
              <a:t>  FILTER(REGEX(STR(?n),"</a:t>
            </a:r>
            <a:r>
              <a:rPr lang="en-US" dirty="0" err="1">
                <a:latin typeface="American Typewriter"/>
                <a:cs typeface="American Typewriter"/>
              </a:rPr>
              <a:t>ital</a:t>
            </a:r>
            <a:r>
              <a:rPr lang="en-US" dirty="0">
                <a:latin typeface="American Typewriter"/>
                <a:cs typeface="American Typewriter"/>
              </a:rPr>
              <a:t>","</a:t>
            </a:r>
            <a:r>
              <a:rPr lang="en-US" dirty="0" err="1">
                <a:latin typeface="American Typewriter"/>
                <a:cs typeface="American Typewriter"/>
              </a:rPr>
              <a:t>i</a:t>
            </a:r>
            <a:r>
              <a:rPr lang="en-US" dirty="0">
                <a:latin typeface="American Typewriter"/>
                <a:cs typeface="American Typewriter"/>
              </a:rPr>
              <a:t>"))</a:t>
            </a:r>
          </a:p>
          <a:p>
            <a:r>
              <a:rPr lang="en-US" dirty="0">
                <a:latin typeface="American Typewriter"/>
                <a:cs typeface="American Typewriter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4064404" y="3255367"/>
            <a:ext cx="432402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Sample Query over </a:t>
            </a:r>
            <a:r>
              <a:rPr lang="en-US" sz="24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DBpedia</a:t>
            </a:r>
            <a:endParaRPr lang="en-US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3581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Thème Offic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1-XML</Template>
  <TotalTime>35238</TotalTime>
  <Words>2788</Words>
  <Application>Microsoft Macintosh PowerPoint</Application>
  <PresentationFormat>On-screen Show (4:3)</PresentationFormat>
  <Paragraphs>808</Paragraphs>
  <Slides>79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0" baseType="lpstr">
      <vt:lpstr>1_Thème Office</vt:lpstr>
      <vt:lpstr>Semantics of SPARQL</vt:lpstr>
      <vt:lpstr>Acknowledgment</vt:lpstr>
      <vt:lpstr>PowerPoint Presentation</vt:lpstr>
      <vt:lpstr>PowerPoint Presentation</vt:lpstr>
      <vt:lpstr>Output Format SELECT</vt:lpstr>
      <vt:lpstr>Output Format CONSTRUCT</vt:lpstr>
      <vt:lpstr>CONSTRUCT Templates with Blank Nodes</vt:lpstr>
      <vt:lpstr>CONSTRUCT Templates with Blank Nodes</vt:lpstr>
      <vt:lpstr>Further Output Formats: ASK &amp; DESCRIBE</vt:lpstr>
      <vt:lpstr>Output (just the beginning …)</vt:lpstr>
      <vt:lpstr>PowerPoint Presentation</vt:lpstr>
      <vt:lpstr>Semantics of Query Languages</vt:lpstr>
      <vt:lpstr>Logic-based Semantics</vt:lpstr>
      <vt:lpstr>Semantics of Programming Languages</vt:lpstr>
      <vt:lpstr>Semantics of Query Languages (1)</vt:lpstr>
      <vt:lpstr>Semantics of Query Languages (2)</vt:lpstr>
      <vt:lpstr>PowerPoint Presentation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Translation into SPARQL Algebra</vt:lpstr>
      <vt:lpstr>PowerPoint Presentation</vt:lpstr>
      <vt:lpstr>Semantics of the SPARQL  Algebra Operations</vt:lpstr>
      <vt:lpstr>Semantics of the SPARQL  Algebra Operations</vt:lpstr>
      <vt:lpstr>SPARQL Results</vt:lpstr>
      <vt:lpstr>SPARQL Results</vt:lpstr>
      <vt:lpstr>Evaluation of Basic Graph Patterns</vt:lpstr>
      <vt:lpstr>Remarks on the Definition</vt:lpstr>
      <vt:lpstr>Multisets</vt:lpstr>
      <vt:lpstr>Solution Mappings: Example</vt:lpstr>
      <vt:lpstr>Solution Mappings: Exercise</vt:lpstr>
      <vt:lpstr>Union of Solutions (1)</vt:lpstr>
      <vt:lpstr>Union of Solutions (2)</vt:lpstr>
      <vt:lpstr>Evaluation of Join(·,·)    (1)</vt:lpstr>
      <vt:lpstr>Evaluation of Join(·,·)    (2)</vt:lpstr>
      <vt:lpstr>Evaluation of Join(·,·)   (3)</vt:lpstr>
      <vt:lpstr>Evaluation of Join(·,·)    (4)</vt:lpstr>
      <vt:lpstr>Exercise for Join(·,·)</vt:lpstr>
      <vt:lpstr>Evaluation of Union (1)</vt:lpstr>
      <vt:lpstr>Evaluation of Union (2)</vt:lpstr>
      <vt:lpstr>Evaluation of Filter(·,·)   (1)</vt:lpstr>
      <vt:lpstr>Evaluation of Filter(·)   (2)</vt:lpstr>
      <vt:lpstr>Evaluation of Filter(·)   (3)</vt:lpstr>
      <vt:lpstr>Evaluation of LeftJoin(·)   (1)</vt:lpstr>
      <vt:lpstr>Evaluation of LeftJoin(·)   (2)</vt:lpstr>
      <vt:lpstr>Evaluation of LeftJoin(·)   (3)</vt:lpstr>
      <vt:lpstr>Example</vt:lpstr>
      <vt:lpstr>Example</vt:lpstr>
      <vt:lpstr>Example Evaluation</vt:lpstr>
      <vt:lpstr>Example Evaluation</vt:lpstr>
      <vt:lpstr>Example Evaluation</vt:lpstr>
      <vt:lpstr>Example Evaluation</vt:lpstr>
      <vt:lpstr>Example Evaluation</vt:lpstr>
      <vt:lpstr>Example Evaluation</vt:lpstr>
      <vt:lpstr>Example Evaluation</vt:lpstr>
      <vt:lpstr>Example Evaluation</vt:lpstr>
      <vt:lpstr>Formal Algebra Transformation</vt:lpstr>
      <vt:lpstr>Part of the SPARQL Grammar</vt:lpstr>
      <vt:lpstr>Transformation Algorithm to Algebra</vt:lpstr>
      <vt:lpstr>Transformation of GroupOrUnionGraphPattern</vt:lpstr>
      <vt:lpstr>Transformation of GraphGraphPattern</vt:lpstr>
      <vt:lpstr>Transformation of GroupGraphPattern</vt:lpstr>
      <vt:lpstr>Transformation of GroupGraphPattern (cntd)</vt:lpstr>
      <vt:lpstr>Simplification of Algebra Expressions</vt:lpstr>
      <vt:lpstr>Operators for Representing the Modifiers</vt:lpstr>
      <vt:lpstr>Transformation of the Modifiers</vt:lpstr>
      <vt:lpstr>Transformation of the Modifiers</vt:lpstr>
      <vt:lpstr>Evaluation of the Modifiers</vt:lpstr>
    </vt:vector>
  </TitlesOfParts>
  <Company>Univ.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 and Beyond</dc:title>
  <dc:creator>Preferred Customer</dc:creator>
  <cp:lastModifiedBy>Werner Nutt</cp:lastModifiedBy>
  <cp:revision>1474</cp:revision>
  <cp:lastPrinted>2013-02-25T08:52:36Z</cp:lastPrinted>
  <dcterms:created xsi:type="dcterms:W3CDTF">1999-04-22T00:48:06Z</dcterms:created>
  <dcterms:modified xsi:type="dcterms:W3CDTF">2014-11-09T22:03:37Z</dcterms:modified>
</cp:coreProperties>
</file>