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66"/>
  </p:notesMasterIdLst>
  <p:handoutMasterIdLst>
    <p:handoutMasterId r:id="rId67"/>
  </p:handoutMasterIdLst>
  <p:sldIdLst>
    <p:sldId id="577" r:id="rId2"/>
    <p:sldId id="779" r:id="rId3"/>
    <p:sldId id="717" r:id="rId4"/>
    <p:sldId id="718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8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736" r:id="rId23"/>
    <p:sldId id="737" r:id="rId24"/>
    <p:sldId id="738" r:id="rId25"/>
    <p:sldId id="739" r:id="rId26"/>
    <p:sldId id="740" r:id="rId27"/>
    <p:sldId id="741" r:id="rId28"/>
    <p:sldId id="742" r:id="rId29"/>
    <p:sldId id="743" r:id="rId30"/>
    <p:sldId id="744" r:id="rId31"/>
    <p:sldId id="745" r:id="rId32"/>
    <p:sldId id="746" r:id="rId33"/>
    <p:sldId id="747" r:id="rId34"/>
    <p:sldId id="748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59" r:id="rId46"/>
    <p:sldId id="760" r:id="rId47"/>
    <p:sldId id="761" r:id="rId48"/>
    <p:sldId id="762" r:id="rId49"/>
    <p:sldId id="763" r:id="rId50"/>
    <p:sldId id="764" r:id="rId51"/>
    <p:sldId id="765" r:id="rId52"/>
    <p:sldId id="766" r:id="rId53"/>
    <p:sldId id="767" r:id="rId54"/>
    <p:sldId id="768" r:id="rId55"/>
    <p:sldId id="769" r:id="rId56"/>
    <p:sldId id="776" r:id="rId57"/>
    <p:sldId id="777" r:id="rId58"/>
    <p:sldId id="778" r:id="rId59"/>
    <p:sldId id="770" r:id="rId60"/>
    <p:sldId id="771" r:id="rId61"/>
    <p:sldId id="772" r:id="rId62"/>
    <p:sldId id="773" r:id="rId63"/>
    <p:sldId id="774" r:id="rId64"/>
    <p:sldId id="775" r:id="rId65"/>
  </p:sldIdLst>
  <p:sldSz cx="9144000" cy="6858000" type="screen4x3"/>
  <p:notesSz cx="6642100" cy="96535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993300"/>
    <a:srgbClr val="9900CC"/>
    <a:srgbClr val="CC00CC"/>
    <a:srgbClr val="FF5050"/>
    <a:srgbClr val="B2B2B2"/>
    <a:srgbClr val="96969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45" autoAdjust="0"/>
  </p:normalViewPr>
  <p:slideViewPr>
    <p:cSldViewPr>
      <p:cViewPr>
        <p:scale>
          <a:sx n="100" d="100"/>
          <a:sy n="100" d="100"/>
        </p:scale>
        <p:origin x="-1784" y="-72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320" y="-84"/>
      </p:cViewPr>
      <p:guideLst>
        <p:guide orient="horz" pos="3041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handoutMaster" Target="handoutMasters/handout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0988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170988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46A966D6-FFA2-DC48-BBC8-61E9F0A5F364}" type="slidenum">
              <a:rPr lang="en-US"/>
              <a:pPr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92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963" y="0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7588" cy="3621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584700"/>
            <a:ext cx="4870450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0988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963" y="9170988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6FD8CD8B-7545-2B41-ADDA-65D9E438BEEE}" type="slidenum">
              <a:rPr lang="en-US"/>
              <a:pPr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70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EE662-A67B-1148-A6B0-04B0380A652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5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EE662-A67B-1148-A6B0-04B0380A652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55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EE662-A67B-1148-A6B0-04B0380A652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81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EE662-A67B-1148-A6B0-04B0380A652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6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7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068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6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1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38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8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13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143250" y="6643688"/>
            <a:ext cx="3143250" cy="214312"/>
          </a:xfrm>
          <a:prstGeom prst="rect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6500" y="6643688"/>
            <a:ext cx="2857500" cy="214312"/>
          </a:xfrm>
          <a:prstGeom prst="rect">
            <a:avLst/>
          </a:prstGeom>
          <a:solidFill>
            <a:srgbClr val="D5B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43688"/>
            <a:ext cx="3143250" cy="2143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4572000" cy="21431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0" y="0"/>
            <a:ext cx="4572000" cy="214313"/>
          </a:xfrm>
          <a:prstGeom prst="rect">
            <a:avLst/>
          </a:prstGeom>
          <a:solidFill>
            <a:srgbClr val="D5B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space réservé de la date 3"/>
          <p:cNvSpPr txBox="1">
            <a:spLocks/>
          </p:cNvSpPr>
          <p:nvPr/>
        </p:nvSpPr>
        <p:spPr>
          <a:xfrm>
            <a:off x="428625" y="6643688"/>
            <a:ext cx="2143125" cy="214312"/>
          </a:xfrm>
          <a:prstGeom prst="rect">
            <a:avLst/>
          </a:prstGeom>
        </p:spPr>
        <p:txBody>
          <a:bodyPr/>
          <a:lstStyle>
            <a:lvl1pPr>
              <a:defRPr sz="1600" b="1" u="none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1100" dirty="0" smtClean="0">
                <a:latin typeface="Arial" pitchFamily="34" charset="0"/>
                <a:ea typeface="+mn-ea"/>
                <a:cs typeface="Arial" pitchFamily="34" charset="0"/>
              </a:rPr>
              <a:t>Master Informatique</a:t>
            </a:r>
            <a:endParaRPr lang="en-US" sz="11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13"/>
          <p:cNvSpPr>
            <a:spLocks noChangeArrowheads="1"/>
          </p:cNvSpPr>
          <p:nvPr/>
        </p:nvSpPr>
        <p:spPr bwMode="auto">
          <a:xfrm>
            <a:off x="6286500" y="6643688"/>
            <a:ext cx="2857500" cy="21431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sz="1400">
                <a:solidFill>
                  <a:srgbClr val="0033CC"/>
                </a:solidFill>
                <a:latin typeface="Calibri" charset="0"/>
              </a:rPr>
              <a:t>                                  </a:t>
            </a:r>
            <a:fld id="{F3F06385-7BD5-EF40-8FCC-C466B6D11F70}" type="slidenum">
              <a:rPr lang="en-US" altLang="zh-CN" sz="1400">
                <a:solidFill>
                  <a:srgbClr val="0033CC"/>
                </a:solidFill>
                <a:latin typeface="Calibri" charset="0"/>
              </a:rPr>
              <a:pPr algn="ctr"/>
              <a:t>‹#›</a:t>
            </a:fld>
            <a:endParaRPr lang="zh-CN" altLang="en-US" sz="1400">
              <a:solidFill>
                <a:srgbClr val="0033CC"/>
              </a:solidFill>
              <a:latin typeface="Calibri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6643688"/>
            <a:ext cx="3143250" cy="214312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altLang="zh-CN" sz="1400">
              <a:solidFill>
                <a:srgbClr val="FFFFFF"/>
              </a:solidFill>
            </a:endParaRPr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143250" y="6643688"/>
            <a:ext cx="3143250" cy="214312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sz="1400">
                <a:solidFill>
                  <a:srgbClr val="FFFFFF"/>
                </a:solidFill>
              </a:rPr>
              <a:t>Semantic Technologies</a:t>
            </a:r>
          </a:p>
        </p:txBody>
      </p:sp>
      <p:sp>
        <p:nvSpPr>
          <p:cNvPr id="1035" name="Rectangle 16"/>
          <p:cNvSpPr>
            <a:spLocks noChangeArrowheads="1"/>
          </p:cNvSpPr>
          <p:nvPr/>
        </p:nvSpPr>
        <p:spPr bwMode="auto">
          <a:xfrm>
            <a:off x="-17034" y="0"/>
            <a:ext cx="4572000" cy="214313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dirty="0">
                <a:solidFill>
                  <a:srgbClr val="FFFFFF"/>
                </a:solidFill>
                <a:latin typeface="Calibri" charset="0"/>
              </a:rPr>
              <a:t>Part </a:t>
            </a:r>
            <a:r>
              <a:rPr lang="en-US" altLang="zh-CN" dirty="0" smtClean="0">
                <a:solidFill>
                  <a:srgbClr val="FFFFFF"/>
                </a:solidFill>
                <a:latin typeface="Calibri" charset="0"/>
              </a:rPr>
              <a:t>5</a:t>
            </a:r>
            <a:endParaRPr lang="en-US" altLang="zh-CN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36" name="Rectangle 17"/>
          <p:cNvSpPr>
            <a:spLocks noChangeArrowheads="1"/>
          </p:cNvSpPr>
          <p:nvPr/>
        </p:nvSpPr>
        <p:spPr bwMode="auto">
          <a:xfrm>
            <a:off x="4572000" y="0"/>
            <a:ext cx="4572000" cy="214313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dirty="0" smtClean="0">
                <a:solidFill>
                  <a:srgbClr val="FFFFFF"/>
                </a:solidFill>
                <a:latin typeface="Calibri" charset="0"/>
              </a:rPr>
              <a:t>SPARQL</a:t>
            </a:r>
            <a:endParaRPr lang="en-US" altLang="zh-CN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3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altLang="zh-CN"/>
          </a:p>
        </p:txBody>
      </p:sp>
      <p:sp>
        <p:nvSpPr>
          <p:cNvPr id="103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marianomx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ena.apache.org/documentation/javadoc/arq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/>
          </p:cNvSpPr>
          <p:nvPr>
            <p:ph type="ctrTitle"/>
          </p:nvPr>
        </p:nvSpPr>
        <p:spPr>
          <a:xfrm>
            <a:off x="827088" y="3573463"/>
            <a:ext cx="7772400" cy="2087562"/>
          </a:xfrm>
        </p:spPr>
        <p:txBody>
          <a:bodyPr/>
          <a:lstStyle/>
          <a:p>
            <a:r>
              <a:rPr lang="en-US" altLang="zh-CN" dirty="0" smtClean="0">
                <a:latin typeface="Arial" charset="0"/>
                <a:ea typeface="ＭＳ Ｐゴシック" charset="0"/>
              </a:rPr>
              <a:t>SPARQL</a:t>
            </a:r>
            <a:endParaRPr lang="en-US" altLang="zh-CN" dirty="0">
              <a:latin typeface="Arial" charset="0"/>
              <a:ea typeface="ＭＳ Ｐゴシック" charset="0"/>
            </a:endParaRPr>
          </a:p>
        </p:txBody>
      </p:sp>
      <p:sp>
        <p:nvSpPr>
          <p:cNvPr id="4098" name="Rectangle 3"/>
          <p:cNvSpPr>
            <a:spLocks noGrp="1"/>
          </p:cNvSpPr>
          <p:nvPr>
            <p:ph type="subTitle" idx="1"/>
          </p:nvPr>
        </p:nvSpPr>
        <p:spPr>
          <a:xfrm>
            <a:off x="908050" y="4652963"/>
            <a:ext cx="6400800" cy="1752600"/>
          </a:xfrm>
        </p:spPr>
        <p:txBody>
          <a:bodyPr/>
          <a:lstStyle/>
          <a:p>
            <a:endParaRPr lang="en-US" altLang="zh-CN">
              <a:latin typeface="Arial" charset="0"/>
              <a:ea typeface="ＭＳ Ｐゴシック" charset="0"/>
            </a:endParaRPr>
          </a:p>
          <a:p>
            <a:endParaRPr lang="en-US" altLang="zh-CN">
              <a:latin typeface="Arial" charset="0"/>
              <a:ea typeface="ＭＳ Ｐゴシック" charset="0"/>
            </a:endParaRPr>
          </a:p>
          <a:p>
            <a:pPr algn="l"/>
            <a:r>
              <a:rPr lang="en-US" altLang="zh-CN">
                <a:latin typeface="Arial" charset="0"/>
                <a:ea typeface="ＭＳ Ｐゴシック" charset="0"/>
              </a:rPr>
              <a:t>Werner Nutt</a:t>
            </a:r>
          </a:p>
          <a:p>
            <a:endParaRPr lang="en-US" altLang="zh-CN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Query pattern</a:t>
            </a:r>
          </a:p>
          <a:p>
            <a:pPr lvl="1"/>
            <a:r>
              <a:rPr lang="en-US" dirty="0" smtClean="0"/>
              <a:t>WHERE clause specifies the graph pattern </a:t>
            </a:r>
            <a:br>
              <a:rPr lang="en-US" dirty="0" smtClean="0"/>
            </a:br>
            <a:r>
              <a:rPr lang="en-US" dirty="0" smtClean="0"/>
              <a:t>to be matched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215509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Solution modifiers</a:t>
            </a:r>
          </a:p>
          <a:p>
            <a:pPr lvl="1"/>
            <a:r>
              <a:rPr lang="en-US" dirty="0" smtClean="0"/>
              <a:t>ORDER BY, LIMIT, OFFSET</a:t>
            </a:r>
            <a:br>
              <a:rPr lang="en-US" dirty="0" smtClean="0"/>
            </a:br>
            <a:r>
              <a:rPr lang="en-US" dirty="0" smtClean="0"/>
              <a:t>(more about that later)</a:t>
            </a:r>
          </a:p>
          <a:p>
            <a:pPr lvl="1"/>
            <a:r>
              <a:rPr lang="en-US" dirty="0" smtClean="0"/>
              <a:t>Only available in some of the result forms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55669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types of graph patterns for the query pattern (WHERE clause):</a:t>
            </a:r>
          </a:p>
          <a:p>
            <a:pPr lvl="1"/>
            <a:r>
              <a:rPr lang="en-US" dirty="0" smtClean="0"/>
              <a:t>Basic graph pattern (BGP)</a:t>
            </a:r>
          </a:p>
          <a:p>
            <a:pPr lvl="1"/>
            <a:r>
              <a:rPr lang="en-US" dirty="0" smtClean="0"/>
              <a:t>Group graph pattern</a:t>
            </a:r>
          </a:p>
          <a:p>
            <a:pPr lvl="1"/>
            <a:r>
              <a:rPr lang="en-US" dirty="0" smtClean="0"/>
              <a:t>Optional graph pattern</a:t>
            </a:r>
          </a:p>
          <a:p>
            <a:pPr lvl="1"/>
            <a:r>
              <a:rPr lang="en-US" dirty="0" smtClean="0"/>
              <a:t>Union graph pattern</a:t>
            </a:r>
          </a:p>
          <a:p>
            <a:pPr lvl="1"/>
            <a:r>
              <a:rPr lang="en-US" dirty="0" smtClean="0"/>
              <a:t>Named Graph pattern</a:t>
            </a:r>
          </a:p>
          <a:p>
            <a:pPr lvl="1"/>
            <a:r>
              <a:rPr lang="en-US" dirty="0" smtClean="0"/>
              <a:t>(Constraints)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5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triple patterns in Turtle syntax </a:t>
            </a:r>
            <a:br>
              <a:rPr lang="en-US" dirty="0" smtClean="0"/>
            </a:br>
            <a:r>
              <a:rPr lang="en-US" dirty="0" smtClean="0"/>
              <a:t>(i.e., RDF triples with variables)</a:t>
            </a:r>
          </a:p>
          <a:p>
            <a:r>
              <a:rPr lang="en-US" dirty="0" smtClean="0"/>
              <a:t>Variable names prefixed with “?” or “$”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474" y="3905720"/>
            <a:ext cx="825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latin typeface="American Typewriter"/>
                <a:cs typeface="American Typewriter"/>
              </a:rPr>
              <a:t>rdf</a:t>
            </a:r>
            <a:r>
              <a:rPr lang="en-US" dirty="0">
                <a:latin typeface="American Typewriter"/>
                <a:cs typeface="American Typewriter"/>
              </a:rPr>
              <a:t>: </a:t>
            </a:r>
            <a:r>
              <a:rPr lang="en-US" dirty="0" smtClean="0">
                <a:latin typeface="American Typewriter"/>
                <a:cs typeface="American Typewriter"/>
              </a:rPr>
              <a:t>  &lt;</a:t>
            </a:r>
            <a:r>
              <a:rPr lang="en-US" dirty="0">
                <a:latin typeface="American Typewriter"/>
                <a:cs typeface="American Typewriter"/>
              </a:rPr>
              <a:t>http://www.w3.org/1999/02/22-rdf-syntax-ns#&gt;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 smtClean="0">
                <a:latin typeface="American Typewriter"/>
                <a:cs typeface="American Typewriter"/>
              </a:rPr>
              <a:t>rdfs</a:t>
            </a:r>
            <a:r>
              <a:rPr lang="en-US" dirty="0" smtClean="0">
                <a:latin typeface="American Typewriter"/>
                <a:cs typeface="American Typewriter"/>
              </a:rPr>
              <a:t>: </a:t>
            </a:r>
            <a:r>
              <a:rPr lang="en-US" dirty="0">
                <a:latin typeface="American Typewriter"/>
                <a:cs typeface="American Typewriter"/>
              </a:rPr>
              <a:t>&lt;http://www.w3.org</a:t>
            </a:r>
            <a:r>
              <a:rPr lang="en-US" dirty="0" smtClean="0">
                <a:latin typeface="American Typewriter"/>
                <a:cs typeface="American Typewriter"/>
              </a:rPr>
              <a:t>/2000/01/</a:t>
            </a:r>
            <a:r>
              <a:rPr lang="en-US" dirty="0" err="1" smtClean="0">
                <a:latin typeface="American Typewriter"/>
                <a:cs typeface="American Typewriter"/>
              </a:rPr>
              <a:t>rdf</a:t>
            </a:r>
            <a:r>
              <a:rPr lang="en-US" dirty="0" smtClean="0">
                <a:latin typeface="American Typewriter"/>
                <a:cs typeface="American Typewriter"/>
              </a:rPr>
              <a:t>-schema#&gt; 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PREFIX </a:t>
            </a:r>
            <a:r>
              <a:rPr lang="en-US" dirty="0">
                <a:latin typeface="American Typewriter"/>
                <a:cs typeface="American Typewriter"/>
              </a:rPr>
              <a:t>umbel-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latin typeface="American Typewriter"/>
                <a:cs typeface="American Typewriter"/>
              </a:rPr>
              <a:t>umbel.org</a:t>
            </a:r>
            <a:r>
              <a:rPr lang="en-US" dirty="0"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?name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>
                <a:solidFill>
                  <a:schemeClr val="accent2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?v </a:t>
            </a:r>
            <a:r>
              <a:rPr lang="en-US" dirty="0" err="1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.</a:t>
            </a:r>
          </a:p>
          <a:p>
            <a:r>
              <a:rPr lang="en-US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 smtClean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American Typewriter"/>
                <a:cs typeface="American Typewriter"/>
              </a:rPr>
              <a:t> ?name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18801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triple patterns in Turtle syntax </a:t>
            </a:r>
            <a:br>
              <a:rPr lang="en-US" dirty="0" smtClean="0"/>
            </a:br>
            <a:r>
              <a:rPr lang="en-US" dirty="0" smtClean="0"/>
              <a:t>(i.e., RDF triples with variables)</a:t>
            </a:r>
          </a:p>
          <a:p>
            <a:r>
              <a:rPr lang="en-US" dirty="0" smtClean="0"/>
              <a:t>Variable names prefixed with “?” or “$”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474" y="3905720"/>
            <a:ext cx="825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latin typeface="American Typewriter"/>
                <a:cs typeface="American Typewriter"/>
              </a:rPr>
              <a:t>rdf</a:t>
            </a:r>
            <a:r>
              <a:rPr lang="en-US" dirty="0">
                <a:latin typeface="American Typewriter"/>
                <a:cs typeface="American Typewriter"/>
              </a:rPr>
              <a:t>: </a:t>
            </a:r>
            <a:r>
              <a:rPr lang="en-US" dirty="0" smtClean="0">
                <a:latin typeface="American Typewriter"/>
                <a:cs typeface="American Typewriter"/>
              </a:rPr>
              <a:t>  &lt;</a:t>
            </a:r>
            <a:r>
              <a:rPr lang="en-US" dirty="0">
                <a:latin typeface="American Typewriter"/>
                <a:cs typeface="American Typewriter"/>
              </a:rPr>
              <a:t>http://www.w3.org/1999/02/22-rdf-syntax-ns#&gt;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 smtClean="0">
                <a:latin typeface="American Typewriter"/>
                <a:cs typeface="American Typewriter"/>
              </a:rPr>
              <a:t>rdfs</a:t>
            </a:r>
            <a:r>
              <a:rPr lang="en-US" dirty="0" smtClean="0">
                <a:latin typeface="American Typewriter"/>
                <a:cs typeface="American Typewriter"/>
              </a:rPr>
              <a:t>: </a:t>
            </a:r>
            <a:r>
              <a:rPr lang="en-US" dirty="0">
                <a:latin typeface="American Typewriter"/>
                <a:cs typeface="American Typewriter"/>
              </a:rPr>
              <a:t>&lt;http://www.w3.org</a:t>
            </a:r>
            <a:r>
              <a:rPr lang="en-US" dirty="0" smtClean="0">
                <a:latin typeface="American Typewriter"/>
                <a:cs typeface="American Typewriter"/>
              </a:rPr>
              <a:t>/2000/01/</a:t>
            </a:r>
            <a:r>
              <a:rPr lang="en-US" dirty="0" err="1" smtClean="0">
                <a:latin typeface="American Typewriter"/>
                <a:cs typeface="American Typewriter"/>
              </a:rPr>
              <a:t>rdf</a:t>
            </a:r>
            <a:r>
              <a:rPr lang="en-US" dirty="0" smtClean="0">
                <a:latin typeface="American Typewriter"/>
                <a:cs typeface="American Typewriter"/>
              </a:rPr>
              <a:t>-schema#&gt; 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PREFIX </a:t>
            </a:r>
            <a:r>
              <a:rPr lang="en-US" dirty="0">
                <a:latin typeface="American Typewriter"/>
                <a:cs typeface="American Typewriter"/>
              </a:rPr>
              <a:t>umbel-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latin typeface="American Typewriter"/>
                <a:cs typeface="American Typewriter"/>
              </a:rPr>
              <a:t>umbel.org</a:t>
            </a:r>
            <a:r>
              <a:rPr lang="en-US" dirty="0"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?name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dirty="0">
                <a:solidFill>
                  <a:srgbClr val="772399"/>
                </a:solidFill>
                <a:latin typeface="American Typewriter"/>
                <a:cs typeface="American Typewriter"/>
              </a:rPr>
              <a:t>?v </a:t>
            </a:r>
            <a:r>
              <a:rPr lang="en-US" dirty="0" err="1">
                <a:solidFill>
                  <a:srgbClr val="772399"/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rgbClr val="772399"/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rgbClr val="772399"/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rgbClr val="772399"/>
                </a:solidFill>
                <a:latin typeface="American Typewriter"/>
                <a:cs typeface="American Typewriter"/>
              </a:rPr>
              <a:t> ;</a:t>
            </a:r>
            <a:endParaRPr lang="en-US" dirty="0" smtClean="0">
              <a:solidFill>
                <a:srgbClr val="772399"/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rgbClr val="772399"/>
                </a:solidFill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solidFill>
                  <a:srgbClr val="772399"/>
                </a:solidFill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solidFill>
                  <a:srgbClr val="772399"/>
                </a:solidFill>
                <a:latin typeface="American Typewriter"/>
                <a:cs typeface="American Typewriter"/>
              </a:rPr>
              <a:t> ?name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34493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What are the names of all (known) </a:t>
            </a:r>
            <a:r>
              <a:rPr lang="en-US" dirty="0" err="1" smtClean="0"/>
              <a:t>volcanos</a:t>
            </a:r>
            <a:r>
              <a:rPr lang="en-US" dirty="0"/>
              <a:t>?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3419" y="4390317"/>
            <a:ext cx="4014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?name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796195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6" name="Rectangle 5"/>
          <p:cNvSpPr/>
          <p:nvPr/>
        </p:nvSpPr>
        <p:spPr>
          <a:xfrm>
            <a:off x="7956376" y="764704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153873"/>
              </p:ext>
            </p:extLst>
          </p:nvPr>
        </p:nvGraphicFramePr>
        <p:xfrm>
          <a:off x="5537971" y="4390317"/>
          <a:ext cx="2120705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2070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“Etna”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Беренберг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"@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ru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Beerenberg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"@en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List all types of the volcano called “</a:t>
            </a:r>
            <a:r>
              <a:rPr lang="en-US" dirty="0" err="1" smtClean="0"/>
              <a:t>Beerenberg</a:t>
            </a:r>
            <a:r>
              <a:rPr lang="en-US" dirty="0" smtClean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9" y="4390317"/>
            <a:ext cx="4014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?type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?type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”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91311"/>
              </p:ext>
            </p:extLst>
          </p:nvPr>
        </p:nvGraphicFramePr>
        <p:xfrm>
          <a:off x="5537971" y="4390317"/>
          <a:ext cx="2120705" cy="7315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2070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?type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4" y="1335418"/>
            <a:ext cx="796195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9" name="Rectangle 8"/>
          <p:cNvSpPr/>
          <p:nvPr/>
        </p:nvSpPr>
        <p:spPr>
          <a:xfrm>
            <a:off x="7956376" y="764704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715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List all types of the volcano called “</a:t>
            </a:r>
            <a:r>
              <a:rPr lang="en-US" dirty="0" err="1" smtClean="0"/>
              <a:t>Beerenberg</a:t>
            </a:r>
            <a:r>
              <a:rPr lang="en-US" dirty="0" smtClean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9" y="4390317"/>
            <a:ext cx="4014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?type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?type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”@en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11777"/>
              </p:ext>
            </p:extLst>
          </p:nvPr>
        </p:nvGraphicFramePr>
        <p:xfrm>
          <a:off x="5537970" y="4390317"/>
          <a:ext cx="3426517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2651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?type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umbel-sc:NaturalElevation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 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4" y="1335418"/>
            <a:ext cx="796195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9" name="Rectangle 8"/>
          <p:cNvSpPr/>
          <p:nvPr/>
        </p:nvSpPr>
        <p:spPr>
          <a:xfrm>
            <a:off x="7956376" y="764704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047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491427"/>
            <a:ext cx="7556313" cy="8127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Where are all (known) </a:t>
            </a:r>
            <a:r>
              <a:rPr lang="en-US" dirty="0" err="1" smtClean="0"/>
              <a:t>volcanos</a:t>
            </a:r>
            <a:r>
              <a:rPr lang="en-US" dirty="0" smtClean="0"/>
              <a:t> located? (List the names of these locations)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8" y="4859126"/>
            <a:ext cx="511271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?name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_:x       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      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[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] .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781794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dbpedia:United_States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dbpedia:United_States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	“United States”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7956376" y="764704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379266"/>
              </p:ext>
            </p:extLst>
          </p:nvPr>
        </p:nvGraphicFramePr>
        <p:xfrm>
          <a:off x="5933330" y="4859126"/>
          <a:ext cx="3031158" cy="7315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31158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“United States”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98474" y="3304168"/>
            <a:ext cx="7556313" cy="1294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Blank nodes in SPARQL queries</a:t>
            </a:r>
          </a:p>
          <a:p>
            <a:pPr lvl="1"/>
            <a:r>
              <a:rPr lang="en-US" dirty="0" smtClean="0"/>
              <a:t>As subject or object of triple patterns</a:t>
            </a:r>
          </a:p>
          <a:p>
            <a:pPr lvl="1"/>
            <a:r>
              <a:rPr lang="en-US" dirty="0" smtClean="0"/>
              <a:t>Non-selectable variables</a:t>
            </a:r>
          </a:p>
        </p:txBody>
      </p:sp>
    </p:spTree>
    <p:extLst>
      <p:ext uri="{BB962C8B-B14F-4D97-AF65-F5344CB8AC3E}">
        <p14:creationId xmlns:p14="http://schemas.microsoft.com/office/powerpoint/2010/main" val="137632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88707"/>
            <a:ext cx="7556313" cy="8127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Blank nodes in the queried data</a:t>
            </a:r>
          </a:p>
          <a:p>
            <a:pPr lvl="1"/>
            <a:r>
              <a:rPr lang="en-US" dirty="0" smtClean="0"/>
              <a:t>Blank node identifiers may appear in the results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9" y="4859126"/>
            <a:ext cx="4458058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?l ?name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</a:t>
            </a:r>
            <a:r>
              <a:rPr lang="en-US" dirty="0" smtClean="0">
                <a:latin typeface="American Typewriter"/>
                <a:cs typeface="American Typewriter"/>
              </a:rPr>
              <a:t>  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?l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dirty="0" smtClean="0">
                <a:latin typeface="American Typewriter"/>
                <a:cs typeface="American Typewriter"/>
              </a:rPr>
              <a:t> ?</a:t>
            </a:r>
            <a:r>
              <a:rPr lang="en-US" dirty="0">
                <a:latin typeface="American Typewriter"/>
                <a:cs typeface="American Typewriter"/>
              </a:rPr>
              <a:t>l 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 ?</a:t>
            </a:r>
            <a:r>
              <a:rPr lang="en-US" dirty="0">
                <a:latin typeface="American Typewriter"/>
                <a:cs typeface="American Typewriter"/>
              </a:rPr>
              <a:t>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7360157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</a:t>
            </a:r>
            <a:r>
              <a:rPr lang="en-US" dirty="0" smtClean="0">
                <a:latin typeface="American Typewriter"/>
                <a:cs typeface="American Typewriter"/>
              </a:rPr>
              <a:t>_	Baker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[ 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>
                <a:latin typeface="American Typewriter"/>
                <a:cs typeface="American Typewriter"/>
              </a:rPr>
              <a:t>United </a:t>
            </a:r>
            <a:r>
              <a:rPr lang="en-US" dirty="0" err="1">
                <a:latin typeface="American Typewriter"/>
                <a:cs typeface="American Typewriter"/>
              </a:rPr>
              <a:t>States"@en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		"</a:t>
            </a:r>
            <a:r>
              <a:rPr lang="en-US" dirty="0" err="1">
                <a:latin typeface="American Typewriter"/>
                <a:cs typeface="American Typewriter"/>
              </a:rPr>
              <a:t>États-Unis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fr</a:t>
            </a:r>
            <a:r>
              <a:rPr lang="en-US" dirty="0">
                <a:latin typeface="American Typewriter"/>
                <a:cs typeface="American Typewriter"/>
              </a:rPr>
              <a:t> ] . </a:t>
            </a:r>
            <a:r>
              <a:rPr lang="en-US" dirty="0" err="1" smtClean="0">
                <a:latin typeface="American Typewriter"/>
                <a:cs typeface="American Typewriter"/>
              </a:rPr>
              <a:t>dbpedia:Mount</a:t>
            </a:r>
            <a:r>
              <a:rPr lang="en-US" dirty="0" smtClean="0">
                <a:latin typeface="American Typewriter"/>
                <a:cs typeface="American Typewriter"/>
              </a:rPr>
              <a:t>_	Etna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;   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	                </a:t>
            </a:r>
            <a:r>
              <a:rPr lang="en-US" dirty="0" err="1">
                <a:latin typeface="American Typewriter"/>
                <a:cs typeface="American Typewriter"/>
              </a:rPr>
              <a:t>p:location</a:t>
            </a:r>
            <a:r>
              <a:rPr lang="en-US" dirty="0">
                <a:latin typeface="American Typewriter"/>
                <a:cs typeface="American Typewriter"/>
              </a:rPr>
              <a:t> [ 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"Italy" ] .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56376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57826"/>
              </p:ext>
            </p:extLst>
          </p:nvPr>
        </p:nvGraphicFramePr>
        <p:xfrm>
          <a:off x="5537970" y="4859126"/>
          <a:ext cx="3351729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43137"/>
                <a:gridCol w="25085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?l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_:n0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“United 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States”@en</a:t>
                      </a:r>
                      <a:endParaRPr lang="en-US" dirty="0" smtClean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_:n0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États-Unis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"@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fr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_:n1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"Italy" 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65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These slides are </a:t>
            </a:r>
            <a:r>
              <a:rPr lang="en-US" sz="2000" dirty="0" smtClean="0"/>
              <a:t>based on the slide set </a:t>
            </a:r>
          </a:p>
          <a:p>
            <a:r>
              <a:rPr lang="en-US" sz="2000" dirty="0" smtClean="0"/>
              <a:t>Jena</a:t>
            </a:r>
            <a:br>
              <a:rPr lang="en-US" sz="2000" dirty="0" smtClean="0"/>
            </a:br>
            <a:r>
              <a:rPr lang="en-US" sz="2000" dirty="0"/>
              <a:t>B</a:t>
            </a:r>
            <a:r>
              <a:rPr lang="en-US" sz="2000" dirty="0" smtClean="0"/>
              <a:t>y </a:t>
            </a:r>
            <a:r>
              <a:rPr lang="en-US" sz="2000" dirty="0"/>
              <a:t>Mariano Rodriguez </a:t>
            </a:r>
            <a:r>
              <a:rPr lang="en-US" sz="2000" dirty="0" smtClean="0"/>
              <a:t>(see </a:t>
            </a:r>
            <a:r>
              <a:rPr lang="en-US" sz="2000" dirty="0">
                <a:hlinkClick r:id="rId2"/>
              </a:rPr>
              <a:t>http://www.slideshare.net/</a:t>
            </a:r>
            <a:r>
              <a:rPr lang="en-US" sz="2000" dirty="0" smtClean="0">
                <a:hlinkClick r:id="rId2"/>
              </a:rPr>
              <a:t>marianomx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(CC Attribution Share Alike 3.0 License)</a:t>
            </a:r>
          </a:p>
          <a:p>
            <a:pPr marL="0" indent="0">
              <a:buNone/>
            </a:pPr>
            <a:r>
              <a:rPr lang="en-US" sz="2000" dirty="0" smtClean="0"/>
              <a:t>which are based on the slide set</a:t>
            </a:r>
          </a:p>
          <a:p>
            <a:r>
              <a:rPr lang="en-US" sz="2000" dirty="0" smtClean="0"/>
              <a:t>An introduction to SPARQL and Queries over Linked Data. </a:t>
            </a:r>
            <a:br>
              <a:rPr lang="en-US" sz="2000" dirty="0" smtClean="0"/>
            </a:br>
            <a:r>
              <a:rPr lang="en-US" sz="2000" dirty="0" smtClean="0"/>
              <a:t>Chapter 2 SPARQL. </a:t>
            </a:r>
            <a:br>
              <a:rPr lang="en-US" sz="2000" dirty="0" smtClean="0"/>
            </a:br>
            <a:r>
              <a:rPr lang="en-US" sz="2000" dirty="0" smtClean="0"/>
              <a:t>By Olaf </a:t>
            </a:r>
            <a:r>
              <a:rPr lang="en-US" sz="2000" dirty="0" err="1" smtClean="0"/>
              <a:t>Hartig</a:t>
            </a:r>
            <a:r>
              <a:rPr lang="en-US" sz="2000" dirty="0" smtClean="0"/>
              <a:t> (CC Attribution Share Alike 3.0 License)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License</a:t>
            </a:r>
          </a:p>
          <a:p>
            <a:r>
              <a:rPr lang="en-US" sz="2000" dirty="0" smtClean="0"/>
              <a:t>This work is licensed under a </a:t>
            </a:r>
            <a:br>
              <a:rPr lang="en-US" sz="2000" dirty="0" smtClean="0"/>
            </a:br>
            <a:r>
              <a:rPr lang="en-US" sz="2000" dirty="0" smtClean="0"/>
              <a:t>Creative Commons Attribution-Share Alike 3.0 License </a:t>
            </a:r>
            <a:br>
              <a:rPr lang="en-US" sz="2000" dirty="0" smtClean="0"/>
            </a:br>
            <a:r>
              <a:rPr lang="en-US" sz="2000" dirty="0" smtClean="0"/>
              <a:t>(http://</a:t>
            </a:r>
            <a:r>
              <a:rPr lang="en-US" sz="2000" dirty="0" err="1" smtClean="0"/>
              <a:t>creativecommons.org</a:t>
            </a:r>
            <a:r>
              <a:rPr lang="en-US" sz="2000" dirty="0" smtClean="0"/>
              <a:t>/licenses/by-</a:t>
            </a:r>
            <a:r>
              <a:rPr lang="en-US" sz="2000" dirty="0" err="1" smtClean="0"/>
              <a:t>sa</a:t>
            </a:r>
            <a:r>
              <a:rPr lang="en-US" sz="2000" dirty="0" smtClean="0"/>
              <a:t>/3.0/) 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86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>
            <a:normAutofit/>
          </a:bodyPr>
          <a:lstStyle/>
          <a:p>
            <a:r>
              <a:rPr lang="en-US" dirty="0" smtClean="0"/>
              <a:t>What are </a:t>
            </a:r>
            <a:r>
              <a:rPr lang="en-US" b="1" dirty="0" smtClean="0"/>
              <a:t>all</a:t>
            </a:r>
            <a:r>
              <a:rPr lang="en-US" dirty="0" smtClean="0"/>
              <a:t> </a:t>
            </a:r>
            <a:r>
              <a:rPr lang="en-US" dirty="0" err="1" smtClean="0"/>
              <a:t>volcanos</a:t>
            </a:r>
            <a:r>
              <a:rPr lang="en-US" dirty="0" smtClean="0"/>
              <a:t> and their names?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507" y="4391514"/>
            <a:ext cx="3896461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?name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.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7601918" cy="1754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56376" y="1052736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15407"/>
              </p:ext>
            </p:extLst>
          </p:nvPr>
        </p:nvGraphicFramePr>
        <p:xfrm>
          <a:off x="4401696" y="4391514"/>
          <a:ext cx="4512663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74560"/>
                <a:gridCol w="203810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“Etna”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Beerenberg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"@en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98474" y="5788596"/>
            <a:ext cx="7556313" cy="48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Problem: Missing Mount Baker (it has no name)</a:t>
            </a:r>
          </a:p>
        </p:txBody>
      </p:sp>
    </p:spTree>
    <p:extLst>
      <p:ext uri="{BB962C8B-B14F-4D97-AF65-F5344CB8AC3E}">
        <p14:creationId xmlns:p14="http://schemas.microsoft.com/office/powerpoint/2010/main" val="4223682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Graph Patterns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7507" y="1600200"/>
            <a:ext cx="474164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?name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</a:t>
            </a:r>
            <a:r>
              <a:rPr lang="en-US" b="1" dirty="0" smtClean="0">
                <a:latin typeface="American Typewriter"/>
                <a:cs typeface="American Typewriter"/>
              </a:rPr>
              <a:t>OPTIONAL</a:t>
            </a:r>
            <a:r>
              <a:rPr lang="en-US" dirty="0" smtClean="0">
                <a:latin typeface="American Typewriter"/>
                <a:cs typeface="American Typewriter"/>
              </a:rPr>
              <a:t>  { ?v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702627"/>
              </p:ext>
            </p:extLst>
          </p:nvPr>
        </p:nvGraphicFramePr>
        <p:xfrm>
          <a:off x="3760552" y="3084641"/>
          <a:ext cx="4919543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742040"/>
                <a:gridCol w="217750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“Etna”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Beerenberg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"@en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98474" y="5011869"/>
            <a:ext cx="7556313" cy="48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Optional patterns may result in unbound variables </a:t>
            </a:r>
          </a:p>
        </p:txBody>
      </p:sp>
    </p:spTree>
    <p:extLst>
      <p:ext uri="{BB962C8B-B14F-4D97-AF65-F5344CB8AC3E}">
        <p14:creationId xmlns:p14="http://schemas.microsoft.com/office/powerpoint/2010/main" val="126714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Graph </a:t>
            </a:r>
            <a:r>
              <a:rPr lang="en-US" dirty="0"/>
              <a:t>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643742"/>
            <a:ext cx="7556313" cy="484598"/>
          </a:xfrm>
        </p:spPr>
        <p:txBody>
          <a:bodyPr>
            <a:normAutofit/>
          </a:bodyPr>
          <a:lstStyle/>
          <a:p>
            <a:r>
              <a:rPr lang="en-US" dirty="0" smtClean="0"/>
              <a:t>List all </a:t>
            </a:r>
            <a:r>
              <a:rPr lang="en-US" dirty="0" err="1" smtClean="0"/>
              <a:t>volcanos</a:t>
            </a:r>
            <a:r>
              <a:rPr lang="en-US" dirty="0" smtClean="0"/>
              <a:t> located in Italy or Norway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0514" y="4366856"/>
            <a:ext cx="4014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merican Typewriter"/>
              </a:rPr>
              <a:t>???????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7360157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"Etna” ;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dbpedia:Italy</a:t>
            </a:r>
            <a:r>
              <a:rPr lang="en-US" dirty="0" smtClean="0">
                <a:latin typeface="American Typewriter"/>
                <a:cs typeface="American Typewriter"/>
              </a:rPr>
              <a:t> .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			</a:t>
            </a:r>
            <a:r>
              <a:rPr lang="en-US" dirty="0" err="1">
                <a:latin typeface="American Typewriter"/>
                <a:cs typeface="American Typewriter"/>
              </a:rPr>
              <a:t>p:location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dbpedia:United_States</a:t>
            </a:r>
            <a:r>
              <a:rPr lang="en-US" dirty="0" smtClean="0">
                <a:latin typeface="American Typewriter"/>
                <a:cs typeface="American Typewriter"/>
              </a:rPr>
              <a:t>. </a:t>
            </a: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	 </a:t>
            </a:r>
            <a:r>
              <a:rPr lang="en-US" dirty="0" err="1" smtClean="0">
                <a:latin typeface="American Typewriter"/>
                <a:cs typeface="American Typewriter"/>
              </a:rPr>
              <a:t>dbpedia:Norway</a:t>
            </a:r>
            <a:r>
              <a:rPr lang="en-US" dirty="0" smtClean="0">
                <a:latin typeface="American Typewriter"/>
                <a:cs typeface="American Typewriter"/>
              </a:rPr>
              <a:t> 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56376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3422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Graph Patterns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473" y="1600200"/>
            <a:ext cx="4704653" cy="175432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. 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dbpedia:Italy</a:t>
            </a:r>
            <a:r>
              <a:rPr lang="en-US" dirty="0" smtClean="0">
                <a:latin typeface="American Typewriter"/>
                <a:cs typeface="American Typewriter"/>
              </a:rPr>
              <a:t> } 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UNION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dbpedia:Norway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5885" y="4612926"/>
            <a:ext cx="7300611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dirty="0" smtClean="0">
                <a:latin typeface="American Typewriter"/>
                <a:cs typeface="American Typewriter"/>
              </a:rPr>
              <a:t>{ ?</a:t>
            </a:r>
            <a:r>
              <a:rPr lang="en-US" dirty="0">
                <a:latin typeface="American Typewriter"/>
                <a:cs typeface="American Typewriter"/>
              </a:rPr>
              <a:t>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; 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dbpedia:Italy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UNION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{</a:t>
            </a:r>
            <a:r>
              <a:rPr lang="en-US" dirty="0">
                <a:latin typeface="American Typewriter"/>
                <a:cs typeface="American Typewriter"/>
              </a:rPr>
              <a:t>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; 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dbpedia:Norway</a:t>
            </a:r>
            <a:r>
              <a:rPr lang="en-US" dirty="0" smtClean="0">
                <a:latin typeface="American Typewriter"/>
                <a:cs typeface="American Typewriter"/>
              </a:rPr>
              <a:t>. 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9" name="Left-Up Arrow 8"/>
          <p:cNvSpPr/>
          <p:nvPr/>
        </p:nvSpPr>
        <p:spPr>
          <a:xfrm rot="16200000">
            <a:off x="6086706" y="2414623"/>
            <a:ext cx="1676836" cy="1879807"/>
          </a:xfrm>
          <a:prstGeom prst="lef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1806" y="1886335"/>
            <a:ext cx="2017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semantically 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equivalent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62296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Graph Patterns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8473" y="1600200"/>
            <a:ext cx="4704653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.  </a:t>
            </a:r>
            <a:endParaRPr lang="en-US" b="1" dirty="0">
              <a:solidFill>
                <a:schemeClr val="accent2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dbpedia:Italy</a:t>
            </a:r>
            <a:r>
              <a:rPr lang="en-US" dirty="0" smtClean="0">
                <a:latin typeface="American Typewriter"/>
                <a:cs typeface="American Typewriter"/>
              </a:rPr>
              <a:t> } 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UNION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dbpedia:Norway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</a:t>
            </a:r>
            <a:r>
              <a:rPr lang="en-US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 </a:t>
            </a:r>
            <a:endParaRPr lang="en-US" b="1" dirty="0" smtClean="0">
              <a:solidFill>
                <a:srgbClr val="B050D7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}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2478" y="4427991"/>
            <a:ext cx="6621969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b="1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{</a:t>
            </a:r>
            <a:r>
              <a:rPr lang="en-US" dirty="0" smtClean="0">
                <a:latin typeface="American Typewriter"/>
                <a:cs typeface="American Typewriter"/>
              </a:rPr>
              <a:t> ?</a:t>
            </a:r>
            <a:r>
              <a:rPr lang="en-US" dirty="0">
                <a:latin typeface="American Typewriter"/>
                <a:cs typeface="American Typewriter"/>
              </a:rPr>
              <a:t>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.  </a:t>
            </a:r>
            <a:r>
              <a:rPr lang="en-US" b="1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}</a:t>
            </a:r>
            <a:r>
              <a:rPr lang="en-US" b="1" dirty="0" smtClean="0"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{</a:t>
            </a:r>
            <a:endParaRPr lang="en-US" b="1" dirty="0">
              <a:solidFill>
                <a:schemeClr val="accent2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dbpedia:Italy</a:t>
            </a:r>
            <a:r>
              <a:rPr lang="en-US" dirty="0" smtClean="0">
                <a:latin typeface="American Typewriter"/>
                <a:cs typeface="American Typewriter"/>
              </a:rPr>
              <a:t> } 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UNION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{  ?v </a:t>
            </a:r>
            <a:r>
              <a:rPr lang="en-US" dirty="0" err="1" smtClean="0">
                <a:latin typeface="American Typewriter"/>
                <a:cs typeface="American Typewriter"/>
              </a:rPr>
              <a:t>p:location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dbpedia:Norway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</a:t>
            </a:r>
            <a:r>
              <a:rPr lang="en-US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7" name="Left-Up Arrow 6"/>
          <p:cNvSpPr/>
          <p:nvPr/>
        </p:nvSpPr>
        <p:spPr>
          <a:xfrm rot="16200000">
            <a:off x="6086706" y="2414623"/>
            <a:ext cx="1676836" cy="1879807"/>
          </a:xfrm>
          <a:prstGeom prst="lef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1806" y="1886335"/>
            <a:ext cx="2017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semantically 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equivalent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12514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on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 Keyword </a:t>
            </a:r>
            <a:r>
              <a:rPr lang="en-US" dirty="0" smtClean="0">
                <a:latin typeface="American Typewriter"/>
                <a:cs typeface="American Typewriter"/>
              </a:rPr>
              <a:t>FILTER</a:t>
            </a:r>
            <a:r>
              <a:rPr lang="en-US" dirty="0" smtClean="0"/>
              <a:t> followed by a filter expression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Filter expressions are formed by operators and functions</a:t>
            </a:r>
          </a:p>
          <a:p>
            <a:endParaRPr lang="en-US" dirty="0" smtClean="0"/>
          </a:p>
          <a:p>
            <a:r>
              <a:rPr lang="en-US" dirty="0" smtClean="0"/>
              <a:t>Operators and functions operate on RDF terms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73948" y="2132856"/>
            <a:ext cx="4704653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b="1" dirty="0">
              <a:solidFill>
                <a:schemeClr val="accent2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	</a:t>
            </a:r>
            <a:r>
              <a:rPr lang="en-US" dirty="0" err="1" smtClean="0">
                <a:latin typeface="American Typewriter"/>
                <a:cs typeface="American Typewriter"/>
              </a:rPr>
              <a:t>p:lastEruption</a:t>
            </a:r>
            <a:r>
              <a:rPr lang="en-US" dirty="0" smtClean="0">
                <a:latin typeface="American Typewriter"/>
                <a:cs typeface="American Typewriter"/>
              </a:rPr>
              <a:t> ?le</a:t>
            </a:r>
          </a:p>
          <a:p>
            <a:r>
              <a:rPr lang="en-US" b="1" dirty="0" smtClean="0">
                <a:solidFill>
                  <a:srgbClr val="B050D7"/>
                </a:solidFill>
                <a:latin typeface="American Typewriter"/>
                <a:cs typeface="American Typewriter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American Typewriter"/>
                <a:cs typeface="American Typewriter"/>
              </a:rPr>
              <a:t>FILTER ( ?le &gt; 1900 )</a:t>
            </a:r>
            <a:endParaRPr lang="en-US" b="1" dirty="0" smtClean="0">
              <a:solidFill>
                <a:srgbClr val="B050D7"/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536806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(Truth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 expressions evaluate to true, false or error</a:t>
            </a:r>
          </a:p>
          <a:p>
            <a:r>
              <a:rPr lang="en-US" dirty="0" smtClean="0"/>
              <a:t>Truth table: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166597"/>
              </p:ext>
            </p:extLst>
          </p:nvPr>
        </p:nvGraphicFramePr>
        <p:xfrm>
          <a:off x="3102200" y="2616968"/>
          <a:ext cx="391339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48"/>
                <a:gridCol w="978348"/>
                <a:gridCol w="978348"/>
                <a:gridCol w="978348"/>
              </a:tblGrid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||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&amp;&amp; B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0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01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 Operators in Constraints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159155"/>
              </p:ext>
            </p:extLst>
          </p:nvPr>
        </p:nvGraphicFramePr>
        <p:xfrm>
          <a:off x="498475" y="1981200"/>
          <a:ext cx="75564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 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!A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isURI</a:t>
                      </a:r>
                      <a:r>
                        <a:rPr lang="en-US" dirty="0" smtClean="0"/>
                        <a:t>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RDF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isBLANK</a:t>
                      </a:r>
                      <a:r>
                        <a:rPr lang="en-US" dirty="0" smtClean="0"/>
                        <a:t>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RDF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isLITERAL</a:t>
                      </a:r>
                      <a:r>
                        <a:rPr lang="en-US" dirty="0" smtClean="0"/>
                        <a:t>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RDF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xsd:boolean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literal / URI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simple literal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LANG(A)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simple literal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DATATYPE(A)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simple literal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10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List all types of the volcano called “</a:t>
            </a:r>
            <a:r>
              <a:rPr lang="en-US" dirty="0" err="1" smtClean="0"/>
              <a:t>Beerenberg</a:t>
            </a:r>
            <a:r>
              <a:rPr lang="en-US" dirty="0" smtClean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9" y="4390317"/>
            <a:ext cx="401419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?type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?type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”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803396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0207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635422"/>
              </p:ext>
            </p:extLst>
          </p:nvPr>
        </p:nvGraphicFramePr>
        <p:xfrm>
          <a:off x="5537971" y="4390317"/>
          <a:ext cx="2120705" cy="7315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2070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?type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16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List all types of the volcano called “</a:t>
            </a:r>
            <a:r>
              <a:rPr lang="en-US" dirty="0" err="1" smtClean="0"/>
              <a:t>Beerenberg</a:t>
            </a:r>
            <a:r>
              <a:rPr lang="en-US" dirty="0" smtClean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8" y="4390317"/>
            <a:ext cx="4716981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?type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?type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FILTER( STR(?name) =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)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163393"/>
              </p:ext>
            </p:extLst>
          </p:nvPr>
        </p:nvGraphicFramePr>
        <p:xfrm>
          <a:off x="5537971" y="4390317"/>
          <a:ext cx="3154454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15445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?type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umbel-sc:NaturalElevation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4" y="1335418"/>
            <a:ext cx="803396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0207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08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in General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family of W3C recommendations</a:t>
            </a:r>
          </a:p>
          <a:p>
            <a:r>
              <a:rPr lang="en-US" dirty="0" smtClean="0"/>
              <a:t>SPARQL Query</a:t>
            </a:r>
          </a:p>
          <a:p>
            <a:pPr lvl="1"/>
            <a:r>
              <a:rPr lang="en-US" dirty="0" smtClean="0"/>
              <a:t>Declarative query language for RDF data</a:t>
            </a:r>
          </a:p>
          <a:p>
            <a:r>
              <a:rPr lang="en-US" dirty="0" smtClean="0"/>
              <a:t>SPARQL Update</a:t>
            </a:r>
          </a:p>
          <a:p>
            <a:pPr lvl="1"/>
            <a:r>
              <a:rPr lang="en-US" dirty="0" smtClean="0"/>
              <a:t>Declarative update language for RDF data</a:t>
            </a:r>
          </a:p>
          <a:p>
            <a:r>
              <a:rPr lang="en-US" dirty="0" smtClean="0"/>
              <a:t>SPARQL Protocol</a:t>
            </a:r>
          </a:p>
          <a:p>
            <a:pPr lvl="1"/>
            <a:r>
              <a:rPr lang="en-US" dirty="0" smtClean="0"/>
              <a:t>Communication between SPARQL processing services (a.k.a. SPARQL endpoints) and clients</a:t>
            </a:r>
          </a:p>
          <a:p>
            <a:r>
              <a:rPr lang="en-US" dirty="0" smtClean="0"/>
              <a:t>SPARQL Query Results XML Format</a:t>
            </a:r>
          </a:p>
          <a:p>
            <a:pPr lvl="1"/>
            <a:r>
              <a:rPr lang="en-US" dirty="0" smtClean="0"/>
              <a:t>XML Format for serializing query results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7283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(Further operators)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Binary operators:</a:t>
            </a:r>
          </a:p>
          <a:p>
            <a:pPr lvl="1"/>
            <a:r>
              <a:rPr lang="en-US" dirty="0"/>
              <a:t>Logical connectives </a:t>
            </a:r>
            <a:r>
              <a:rPr lang="en-US" b="1" dirty="0"/>
              <a:t>&amp;&amp; </a:t>
            </a:r>
            <a:r>
              <a:rPr lang="en-US" dirty="0"/>
              <a:t>and </a:t>
            </a:r>
            <a:r>
              <a:rPr lang="en-US" b="1" dirty="0"/>
              <a:t>|| for </a:t>
            </a:r>
            <a:r>
              <a:rPr lang="en-US" dirty="0" err="1"/>
              <a:t>xsd:boolean</a:t>
            </a:r>
            <a:endParaRPr lang="en-US" dirty="0"/>
          </a:p>
          <a:p>
            <a:pPr lvl="1"/>
            <a:r>
              <a:rPr lang="en-US" dirty="0"/>
              <a:t>Comparison operators </a:t>
            </a:r>
            <a:r>
              <a:rPr lang="en-US" b="1" dirty="0"/>
              <a:t>=, !=, &lt;, &gt;, &lt;=,</a:t>
            </a:r>
            <a:r>
              <a:rPr lang="en-US" dirty="0"/>
              <a:t> and </a:t>
            </a:r>
            <a:r>
              <a:rPr lang="en-US" b="1" dirty="0"/>
              <a:t>&gt;= </a:t>
            </a:r>
            <a:r>
              <a:rPr lang="en-US" dirty="0"/>
              <a:t>for numeric </a:t>
            </a:r>
            <a:r>
              <a:rPr lang="en-US" dirty="0" err="1"/>
              <a:t>datatypes</a:t>
            </a:r>
            <a:r>
              <a:rPr lang="en-US" dirty="0"/>
              <a:t>, </a:t>
            </a:r>
            <a:r>
              <a:rPr lang="en-US" dirty="0" err="1"/>
              <a:t>xsd:dateTime</a:t>
            </a:r>
            <a:r>
              <a:rPr lang="en-US" dirty="0"/>
              <a:t>, </a:t>
            </a:r>
            <a:r>
              <a:rPr lang="en-US" dirty="0" err="1"/>
              <a:t>xsd:string</a:t>
            </a:r>
            <a:r>
              <a:rPr lang="en-US" dirty="0"/>
              <a:t>, and </a:t>
            </a:r>
            <a:r>
              <a:rPr lang="en-US" dirty="0" err="1"/>
              <a:t>xsd:boolean</a:t>
            </a:r>
            <a:endParaRPr lang="en-US" dirty="0"/>
          </a:p>
          <a:p>
            <a:pPr lvl="1"/>
            <a:r>
              <a:rPr lang="en-US" dirty="0"/>
              <a:t>Comparison operators </a:t>
            </a:r>
            <a:r>
              <a:rPr lang="en-US" b="1" dirty="0"/>
              <a:t>=</a:t>
            </a:r>
            <a:r>
              <a:rPr lang="en-US" dirty="0"/>
              <a:t> and </a:t>
            </a:r>
            <a:r>
              <a:rPr lang="en-US" b="1" dirty="0"/>
              <a:t>!=</a:t>
            </a:r>
            <a:r>
              <a:rPr lang="en-US" dirty="0"/>
              <a:t> for other </a:t>
            </a:r>
            <a:r>
              <a:rPr lang="en-US" dirty="0" err="1"/>
              <a:t>datatypes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Arithmetic </a:t>
            </a:r>
            <a:r>
              <a:rPr lang="en-US" dirty="0"/>
              <a:t>operators </a:t>
            </a:r>
            <a:r>
              <a:rPr lang="en-US" b="1" dirty="0"/>
              <a:t>+, -, *</a:t>
            </a:r>
            <a:r>
              <a:rPr lang="en-US" dirty="0"/>
              <a:t>, and </a:t>
            </a:r>
            <a:r>
              <a:rPr lang="en-US" b="1" dirty="0"/>
              <a:t>/</a:t>
            </a:r>
            <a:r>
              <a:rPr lang="en-US" dirty="0"/>
              <a:t> for numeric </a:t>
            </a:r>
            <a:r>
              <a:rPr lang="en-US" dirty="0" err="1"/>
              <a:t>datatypes</a:t>
            </a:r>
            <a:endParaRPr lang="en-US" dirty="0"/>
          </a:p>
          <a:p>
            <a:r>
              <a:rPr lang="en-US" dirty="0"/>
              <a:t>Furthermore:</a:t>
            </a:r>
          </a:p>
          <a:p>
            <a:pPr lvl="1"/>
            <a:r>
              <a:rPr lang="en-US" b="1" dirty="0"/>
              <a:t>REGEX</a:t>
            </a:r>
            <a:r>
              <a:rPr lang="en-US" dirty="0"/>
              <a:t>(</a:t>
            </a:r>
            <a:r>
              <a:rPr lang="en-US" dirty="0" err="1"/>
              <a:t>String,Pattern</a:t>
            </a:r>
            <a:r>
              <a:rPr lang="en-US" dirty="0"/>
              <a:t>) or REGEX(</a:t>
            </a:r>
            <a:r>
              <a:rPr lang="en-US" dirty="0" err="1"/>
              <a:t>String,Pattern,Flags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sameTERM</a:t>
            </a:r>
            <a:r>
              <a:rPr lang="en-US" dirty="0"/>
              <a:t>(A,B) </a:t>
            </a:r>
            <a:endParaRPr lang="en-US" dirty="0" smtClean="0"/>
          </a:p>
          <a:p>
            <a:pPr lvl="1"/>
            <a:r>
              <a:rPr lang="en-US" b="1" dirty="0" err="1" smtClean="0"/>
              <a:t>langMATCHES</a:t>
            </a:r>
            <a:r>
              <a:rPr lang="en-US" dirty="0"/>
              <a:t>(A,B)</a:t>
            </a:r>
          </a:p>
        </p:txBody>
      </p:sp>
    </p:spTree>
    <p:extLst>
      <p:ext uri="{BB962C8B-B14F-4D97-AF65-F5344CB8AC3E}">
        <p14:creationId xmlns:p14="http://schemas.microsoft.com/office/powerpoint/2010/main" val="408155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List all types of the volcano with “e” in their name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8" y="4390317"/>
            <a:ext cx="4716981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FILTER( REGEX(STR(?name), </a:t>
            </a:r>
            <a:r>
              <a:rPr lang="en-US" dirty="0">
                <a:latin typeface="American Typewriter"/>
                <a:cs typeface="American Typewriter"/>
              </a:rPr>
              <a:t>"</a:t>
            </a:r>
            <a:r>
              <a:rPr lang="en-US" dirty="0" smtClean="0">
                <a:latin typeface="American Typewriter"/>
                <a:cs typeface="American Typewriter"/>
              </a:rPr>
              <a:t>e</a:t>
            </a:r>
            <a:r>
              <a:rPr lang="en-US" dirty="0">
                <a:latin typeface="American Typewriter"/>
                <a:cs typeface="American Typewriter"/>
              </a:rPr>
              <a:t>") </a:t>
            </a:r>
            <a:r>
              <a:rPr lang="en-US" dirty="0" smtClean="0">
                <a:latin typeface="American Typewriter"/>
                <a:cs typeface="American Typewriter"/>
              </a:rPr>
              <a:t>)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580001"/>
              </p:ext>
            </p:extLst>
          </p:nvPr>
        </p:nvGraphicFramePr>
        <p:xfrm>
          <a:off x="5537971" y="4390317"/>
          <a:ext cx="3154454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15445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4" y="1335418"/>
            <a:ext cx="824999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9" name="Rectangle 8"/>
          <p:cNvSpPr/>
          <p:nvPr/>
        </p:nvSpPr>
        <p:spPr>
          <a:xfrm>
            <a:off x="8100392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982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09"/>
            <a:ext cx="7556313" cy="874707"/>
          </a:xfrm>
        </p:spPr>
        <p:txBody>
          <a:bodyPr>
            <a:normAutofit/>
          </a:bodyPr>
          <a:lstStyle/>
          <a:p>
            <a:r>
              <a:rPr lang="en-US" dirty="0"/>
              <a:t>List all types of the volcano with “e” in their </a:t>
            </a:r>
            <a:r>
              <a:rPr lang="en-US" dirty="0" smtClean="0"/>
              <a:t>name (case insensitive)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418" y="4615968"/>
            <a:ext cx="5112718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FILTER( REGEX(STR(?name), </a:t>
            </a:r>
            <a:r>
              <a:rPr lang="en-US" dirty="0">
                <a:latin typeface="American Typewriter"/>
                <a:cs typeface="American Typewriter"/>
              </a:rPr>
              <a:t>"</a:t>
            </a:r>
            <a:r>
              <a:rPr lang="en-US" dirty="0" smtClean="0">
                <a:latin typeface="American Typewriter"/>
                <a:cs typeface="American Typewriter"/>
              </a:rPr>
              <a:t>e</a:t>
            </a:r>
            <a:r>
              <a:rPr lang="en-US" dirty="0">
                <a:latin typeface="American Typewriter"/>
                <a:cs typeface="American Typewriter"/>
              </a:rPr>
              <a:t>"</a:t>
            </a:r>
            <a:r>
              <a:rPr lang="en-US" dirty="0" smtClean="0">
                <a:latin typeface="American Typewriter"/>
                <a:cs typeface="American Typewriter"/>
              </a:rPr>
              <a:t>,</a:t>
            </a:r>
            <a:r>
              <a:rPr lang="en-US" dirty="0">
                <a:latin typeface="American Typewriter"/>
                <a:cs typeface="American Typewriter"/>
              </a:rPr>
              <a:t> "</a:t>
            </a:r>
            <a:r>
              <a:rPr lang="en-US" dirty="0" err="1" smtClean="0">
                <a:latin typeface="American Typewriter"/>
                <a:cs typeface="American Typewriter"/>
              </a:rPr>
              <a:t>i</a:t>
            </a:r>
            <a:r>
              <a:rPr lang="en-US" dirty="0">
                <a:latin typeface="American Typewriter"/>
                <a:cs typeface="American Typewriter"/>
              </a:rPr>
              <a:t>") </a:t>
            </a:r>
            <a:r>
              <a:rPr lang="en-US" dirty="0" smtClean="0">
                <a:latin typeface="American Typewriter"/>
                <a:cs typeface="American Typewriter"/>
              </a:rPr>
              <a:t>)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824999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6" name="Rectangle 5"/>
          <p:cNvSpPr/>
          <p:nvPr/>
        </p:nvSpPr>
        <p:spPr>
          <a:xfrm>
            <a:off x="8100392" y="908720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37725"/>
              </p:ext>
            </p:extLst>
          </p:nvPr>
        </p:nvGraphicFramePr>
        <p:xfrm>
          <a:off x="5954050" y="4615968"/>
          <a:ext cx="3154454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15445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696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3" y="5178175"/>
            <a:ext cx="7990733" cy="12159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SPARQL queries are executed over an </a:t>
            </a:r>
            <a:r>
              <a:rPr lang="en-US" b="1" dirty="0" smtClean="0"/>
              <a:t>RDF dataset:</a:t>
            </a:r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b="1" dirty="0" smtClean="0"/>
              <a:t>default graph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Zero or more </a:t>
            </a:r>
            <a:r>
              <a:rPr lang="en-US" b="1" dirty="0" smtClean="0"/>
              <a:t>named graphs</a:t>
            </a:r>
            <a:r>
              <a:rPr lang="en-US" dirty="0" smtClean="0"/>
              <a:t> (identified by an URI)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cs typeface="American Typewriter"/>
              </a:rPr>
              <a:t>Default graph</a:t>
            </a:r>
            <a:endParaRPr lang="en-US" dirty="0">
              <a:cs typeface="American Typewri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195849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in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no official specification of named graphs in RDF</a:t>
            </a:r>
          </a:p>
          <a:p>
            <a:r>
              <a:rPr lang="en-US" dirty="0" smtClean="0"/>
              <a:t>However, most RDF triple stores support them</a:t>
            </a:r>
          </a:p>
          <a:p>
            <a:pPr lvl="1"/>
            <a:r>
              <a:rPr lang="en-US" dirty="0" smtClean="0"/>
              <a:t>Loading data into graphs in Jena, use “ng4j”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4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Graphs in Jena (Example)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3" y="1600200"/>
            <a:ext cx="853802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merican Typewriter"/>
                <a:cs typeface="American Typewriter"/>
              </a:rPr>
              <a:t>// Create a new </a:t>
            </a:r>
            <a:r>
              <a:rPr lang="en-US" sz="1600" dirty="0" err="1">
                <a:latin typeface="American Typewriter"/>
                <a:cs typeface="American Typewriter"/>
              </a:rPr>
              <a:t>graphset</a:t>
            </a:r>
            <a:endParaRPr lang="en-US" sz="1600" dirty="0">
              <a:latin typeface="American Typewriter"/>
              <a:cs typeface="American Typewriter"/>
            </a:endParaRPr>
          </a:p>
          <a:p>
            <a:r>
              <a:rPr lang="en-US" sz="1600" dirty="0" err="1">
                <a:latin typeface="American Typewriter"/>
                <a:cs typeface="American Typewriter"/>
              </a:rPr>
              <a:t>NamedGraphSet</a:t>
            </a:r>
            <a:r>
              <a:rPr lang="en-US" sz="1600" dirty="0">
                <a:latin typeface="American Typewriter"/>
                <a:cs typeface="American Typewriter"/>
              </a:rPr>
              <a:t> </a:t>
            </a:r>
            <a:r>
              <a:rPr lang="en-US" sz="1600" dirty="0" err="1">
                <a:latin typeface="American Typewriter"/>
                <a:cs typeface="American Typewriter"/>
              </a:rPr>
              <a:t>graphset</a:t>
            </a:r>
            <a:r>
              <a:rPr lang="en-US" sz="1600" dirty="0">
                <a:latin typeface="American Typewriter"/>
                <a:cs typeface="American Typewriter"/>
              </a:rPr>
              <a:t> = new </a:t>
            </a:r>
            <a:r>
              <a:rPr lang="en-US" sz="1600" dirty="0" err="1">
                <a:latin typeface="American Typewriter"/>
                <a:cs typeface="American Typewriter"/>
              </a:rPr>
              <a:t>NamedGraphSetImpl</a:t>
            </a:r>
            <a:r>
              <a:rPr lang="en-US" sz="1600" dirty="0">
                <a:latin typeface="American Typewriter"/>
                <a:cs typeface="American Typewriter"/>
              </a:rPr>
              <a:t>();</a:t>
            </a:r>
          </a:p>
          <a:p>
            <a:r>
              <a:rPr lang="en-US" sz="1600" dirty="0" err="1" smtClean="0">
                <a:latin typeface="American Typewriter"/>
                <a:cs typeface="American Typewriter"/>
              </a:rPr>
              <a:t>NamedGraph</a:t>
            </a:r>
            <a:r>
              <a:rPr lang="en-US" sz="1600" dirty="0" smtClean="0">
                <a:latin typeface="American Typewriter"/>
                <a:cs typeface="American Typewriter"/>
              </a:rPr>
              <a:t> </a:t>
            </a:r>
            <a:r>
              <a:rPr lang="en-US" sz="1600" dirty="0">
                <a:latin typeface="American Typewriter"/>
                <a:cs typeface="American Typewriter"/>
              </a:rPr>
              <a:t>graph = </a:t>
            </a:r>
            <a:r>
              <a:rPr lang="en-US" sz="1600" dirty="0" err="1">
                <a:latin typeface="American Typewriter"/>
                <a:cs typeface="American Typewriter"/>
              </a:rPr>
              <a:t>graphset.createGraph</a:t>
            </a:r>
            <a:r>
              <a:rPr lang="en-US" sz="1600" dirty="0">
                <a:latin typeface="American Typewriter"/>
                <a:cs typeface="American Typewriter"/>
              </a:rPr>
              <a:t>("http://</a:t>
            </a:r>
            <a:r>
              <a:rPr lang="en-US" sz="1600" dirty="0" err="1">
                <a:latin typeface="American Typewriter"/>
                <a:cs typeface="American Typewriter"/>
              </a:rPr>
              <a:t>example.org</a:t>
            </a:r>
            <a:r>
              <a:rPr lang="en-US" sz="1600" dirty="0">
                <a:latin typeface="American Typewriter"/>
                <a:cs typeface="American Typewriter"/>
              </a:rPr>
              <a:t>/persons/123");</a:t>
            </a:r>
          </a:p>
          <a:p>
            <a:endParaRPr lang="en-US" sz="1600" dirty="0">
              <a:latin typeface="American Typewriter"/>
              <a:cs typeface="American Typewriter"/>
            </a:endParaRPr>
          </a:p>
          <a:p>
            <a:r>
              <a:rPr lang="en-US" sz="1600" dirty="0">
                <a:latin typeface="American Typewriter"/>
                <a:cs typeface="American Typewriter"/>
              </a:rPr>
              <a:t>// Add information to the </a:t>
            </a:r>
            <a:r>
              <a:rPr lang="en-US" sz="1600" dirty="0" err="1">
                <a:latin typeface="American Typewriter"/>
                <a:cs typeface="American Typewriter"/>
              </a:rPr>
              <a:t>NamedGraph</a:t>
            </a:r>
            <a:endParaRPr lang="en-US" sz="1600" dirty="0">
              <a:latin typeface="American Typewriter"/>
              <a:cs typeface="American Typewriter"/>
            </a:endParaRPr>
          </a:p>
          <a:p>
            <a:r>
              <a:rPr lang="en-US" sz="1600" dirty="0" err="1">
                <a:latin typeface="American Typewriter"/>
                <a:cs typeface="American Typewriter"/>
              </a:rPr>
              <a:t>graph.add</a:t>
            </a:r>
            <a:r>
              <a:rPr lang="en-US" sz="1600" dirty="0">
                <a:latin typeface="American Typewriter"/>
                <a:cs typeface="American Typewriter"/>
              </a:rPr>
              <a:t>(new Triple(</a:t>
            </a:r>
            <a:r>
              <a:rPr lang="en-US" sz="1600" dirty="0" err="1">
                <a:latin typeface="American Typewriter"/>
                <a:cs typeface="American Typewriter"/>
              </a:rPr>
              <a:t>Node.createURI</a:t>
            </a:r>
            <a:r>
              <a:rPr lang="en-US" sz="1600" dirty="0">
                <a:latin typeface="American Typewriter"/>
                <a:cs typeface="American Typewriter"/>
              </a:rPr>
              <a:t>("http:/</a:t>
            </a:r>
            <a:r>
              <a:rPr lang="en-US" sz="1600" dirty="0" smtClean="0">
                <a:latin typeface="American Typewriter"/>
                <a:cs typeface="American Typewriter"/>
              </a:rPr>
              <a:t>/</a:t>
            </a:r>
            <a:r>
              <a:rPr lang="en-US" sz="1600" dirty="0" err="1" smtClean="0">
                <a:latin typeface="American Typewriter"/>
                <a:cs typeface="American Typewriter"/>
              </a:rPr>
              <a:t>fariz.darari.it</a:t>
            </a:r>
            <a:r>
              <a:rPr lang="en-US" sz="1600" dirty="0" smtClean="0">
                <a:latin typeface="American Typewriter"/>
                <a:cs typeface="American Typewriter"/>
              </a:rPr>
              <a:t>/</a:t>
            </a:r>
            <a:br>
              <a:rPr lang="en-US" sz="1600" dirty="0" smtClean="0">
                <a:latin typeface="American Typewriter"/>
                <a:cs typeface="American Typewriter"/>
              </a:rPr>
            </a:br>
            <a:r>
              <a:rPr lang="en-US" sz="1600" dirty="0" smtClean="0">
                <a:latin typeface="American Typewriter"/>
                <a:cs typeface="American Typewriter"/>
              </a:rPr>
              <a:t>                      				</a:t>
            </a:r>
            <a:r>
              <a:rPr lang="en-US" sz="1600" dirty="0" err="1" smtClean="0">
                <a:latin typeface="American Typewriter"/>
                <a:cs typeface="American Typewriter"/>
              </a:rPr>
              <a:t>foaf.rdf#FarizDarari</a:t>
            </a:r>
            <a:r>
              <a:rPr lang="en-US" sz="1600" dirty="0" smtClean="0">
                <a:latin typeface="American Typewriter"/>
                <a:cs typeface="American Typewriter"/>
              </a:rPr>
              <a:t>"</a:t>
            </a:r>
            <a:r>
              <a:rPr lang="en-US" sz="1600" dirty="0">
                <a:latin typeface="American Typewriter"/>
                <a:cs typeface="American Typewriter"/>
              </a:rPr>
              <a:t>),</a:t>
            </a:r>
          </a:p>
          <a:p>
            <a:r>
              <a:rPr lang="en-US" sz="1600" dirty="0">
                <a:latin typeface="American Typewriter"/>
                <a:cs typeface="American Typewriter"/>
              </a:rPr>
              <a:t>        </a:t>
            </a:r>
            <a:r>
              <a:rPr lang="en-US" sz="1600" dirty="0" err="1">
                <a:latin typeface="American Typewriter"/>
                <a:cs typeface="American Typewriter"/>
              </a:rPr>
              <a:t>Node.createURI</a:t>
            </a:r>
            <a:r>
              <a:rPr lang="en-US" sz="1600" dirty="0">
                <a:latin typeface="American Typewriter"/>
                <a:cs typeface="American Typewriter"/>
              </a:rPr>
              <a:t>("http://</a:t>
            </a:r>
            <a:r>
              <a:rPr lang="en-US" sz="1600" dirty="0" err="1">
                <a:latin typeface="American Typewriter"/>
                <a:cs typeface="American Typewriter"/>
              </a:rPr>
              <a:t>xmlns.com</a:t>
            </a:r>
            <a:r>
              <a:rPr lang="en-US" sz="1600" dirty="0">
                <a:latin typeface="American Typewriter"/>
                <a:cs typeface="American Typewriter"/>
              </a:rPr>
              <a:t>/</a:t>
            </a:r>
            <a:r>
              <a:rPr lang="en-US" sz="1600" dirty="0" err="1">
                <a:latin typeface="American Typewriter"/>
                <a:cs typeface="American Typewriter"/>
              </a:rPr>
              <a:t>foaf</a:t>
            </a:r>
            <a:r>
              <a:rPr lang="en-US" sz="1600" dirty="0">
                <a:latin typeface="American Typewriter"/>
                <a:cs typeface="American Typewriter"/>
              </a:rPr>
              <a:t>/0.1/name") ,</a:t>
            </a:r>
          </a:p>
          <a:p>
            <a:r>
              <a:rPr lang="en-US" sz="1600" dirty="0">
                <a:latin typeface="American Typewriter"/>
                <a:cs typeface="American Typewriter"/>
              </a:rPr>
              <a:t>        </a:t>
            </a:r>
            <a:r>
              <a:rPr lang="en-US" sz="1600" dirty="0" err="1">
                <a:latin typeface="American Typewriter"/>
                <a:cs typeface="American Typewriter"/>
              </a:rPr>
              <a:t>Node.createLiteral</a:t>
            </a:r>
            <a:r>
              <a:rPr lang="en-US" sz="1600" dirty="0">
                <a:latin typeface="American Typewriter"/>
                <a:cs typeface="American Typewriter"/>
              </a:rPr>
              <a:t>("</a:t>
            </a:r>
            <a:r>
              <a:rPr lang="en-US" sz="1600" dirty="0" err="1">
                <a:latin typeface="American Typewriter"/>
                <a:cs typeface="American Typewriter"/>
              </a:rPr>
              <a:t>FarizDarari</a:t>
            </a:r>
            <a:r>
              <a:rPr lang="en-US" sz="1600" dirty="0">
                <a:latin typeface="American Typewriter"/>
                <a:cs typeface="American Typewriter"/>
              </a:rPr>
              <a:t>", null, null)));</a:t>
            </a:r>
          </a:p>
          <a:p>
            <a:endParaRPr lang="en-US" sz="1600" dirty="0" smtClean="0">
              <a:latin typeface="American Typewriter"/>
              <a:cs typeface="American Typewriter"/>
            </a:endParaRPr>
          </a:p>
          <a:p>
            <a:r>
              <a:rPr lang="en-US" sz="1600" dirty="0" smtClean="0">
                <a:latin typeface="American Typewriter"/>
                <a:cs typeface="American Typewriter"/>
              </a:rPr>
              <a:t>// Create a quad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Quad quad = new Quad(</a:t>
            </a:r>
            <a:r>
              <a:rPr lang="en-US" sz="1600" dirty="0" err="1" smtClean="0">
                <a:latin typeface="American Typewriter"/>
                <a:cs typeface="American Typewriter"/>
              </a:rPr>
              <a:t>Node.createURI</a:t>
            </a:r>
            <a:r>
              <a:rPr lang="en-US" sz="1600" dirty="0" smtClean="0">
                <a:latin typeface="American Typewriter"/>
                <a:cs typeface="American Typewriter"/>
              </a:rPr>
              <a:t>("http://</a:t>
            </a:r>
            <a:r>
              <a:rPr lang="en-US" sz="1600" dirty="0" err="1" smtClean="0">
                <a:latin typeface="American Typewriter"/>
                <a:cs typeface="American Typewriter"/>
              </a:rPr>
              <a:t>www.werner.de</a:t>
            </a:r>
            <a:r>
              <a:rPr lang="en-US" sz="1600" dirty="0" smtClean="0">
                <a:latin typeface="American Typewriter"/>
                <a:cs typeface="American Typewriter"/>
              </a:rPr>
              <a:t>/			</a:t>
            </a:r>
            <a:r>
              <a:rPr lang="en-US" sz="1600" dirty="0" err="1" smtClean="0">
                <a:latin typeface="American Typewriter"/>
                <a:cs typeface="American Typewriter"/>
              </a:rPr>
              <a:t>InformationAboutFariz</a:t>
            </a:r>
            <a:r>
              <a:rPr lang="en-US" sz="1600" dirty="0" smtClean="0">
                <a:latin typeface="American Typewriter"/>
                <a:cs typeface="American Typewriter"/>
              </a:rPr>
              <a:t>"),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        </a:t>
            </a:r>
            <a:r>
              <a:rPr lang="en-US" sz="1600" dirty="0" err="1" smtClean="0">
                <a:latin typeface="American Typewriter"/>
                <a:cs typeface="American Typewriter"/>
              </a:rPr>
              <a:t>Node.createURI</a:t>
            </a:r>
            <a:r>
              <a:rPr lang="en-US" sz="1600" dirty="0" smtClean="0">
                <a:latin typeface="American Typewriter"/>
                <a:cs typeface="American Typewriter"/>
              </a:rPr>
              <a:t>("http://</a:t>
            </a:r>
            <a:r>
              <a:rPr lang="en-US" sz="1600" dirty="0" err="1" smtClean="0">
                <a:latin typeface="American Typewriter"/>
                <a:cs typeface="American Typewriter"/>
              </a:rPr>
              <a:t>fariz.darari.it</a:t>
            </a:r>
            <a:r>
              <a:rPr lang="en-US" sz="1600" dirty="0" smtClean="0">
                <a:latin typeface="American Typewriter"/>
                <a:cs typeface="American Typewriter"/>
              </a:rPr>
              <a:t>/</a:t>
            </a:r>
            <a:r>
              <a:rPr lang="en-US" sz="1600" dirty="0" err="1" smtClean="0">
                <a:latin typeface="American Typewriter"/>
                <a:cs typeface="American Typewriter"/>
              </a:rPr>
              <a:t>foaf.rdf</a:t>
            </a:r>
            <a:r>
              <a:rPr lang="en-US" sz="1600" dirty="0" err="1">
                <a:latin typeface="American Typewriter"/>
                <a:cs typeface="American Typewriter"/>
              </a:rPr>
              <a:t>#FarizDarari</a:t>
            </a:r>
            <a:r>
              <a:rPr lang="en-US" sz="1600" dirty="0">
                <a:latin typeface="American Typewriter"/>
                <a:cs typeface="American Typewriter"/>
              </a:rPr>
              <a:t>")</a:t>
            </a:r>
            <a:r>
              <a:rPr lang="en-US" sz="1600" dirty="0" smtClean="0">
                <a:latin typeface="American Typewriter"/>
                <a:cs typeface="American Typewriter"/>
              </a:rPr>
              <a:t>,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        </a:t>
            </a:r>
            <a:r>
              <a:rPr lang="en-US" sz="1600" dirty="0" err="1" smtClean="0">
                <a:latin typeface="American Typewriter"/>
                <a:cs typeface="American Typewriter"/>
              </a:rPr>
              <a:t>Node.createURI</a:t>
            </a:r>
            <a:r>
              <a:rPr lang="en-US" sz="1600" dirty="0" smtClean="0">
                <a:latin typeface="American Typewriter"/>
                <a:cs typeface="American Typewriter"/>
              </a:rPr>
              <a:t>("http://</a:t>
            </a:r>
            <a:r>
              <a:rPr lang="en-US" sz="1600" dirty="0" err="1" smtClean="0">
                <a:latin typeface="American Typewriter"/>
                <a:cs typeface="American Typewriter"/>
              </a:rPr>
              <a:t>xmlns.com</a:t>
            </a:r>
            <a:r>
              <a:rPr lang="en-US" sz="1600" dirty="0" smtClean="0">
                <a:latin typeface="American Typewriter"/>
                <a:cs typeface="American Typewriter"/>
              </a:rPr>
              <a:t>/</a:t>
            </a:r>
            <a:r>
              <a:rPr lang="en-US" sz="1600" dirty="0" err="1" smtClean="0">
                <a:latin typeface="American Typewriter"/>
                <a:cs typeface="American Typewriter"/>
              </a:rPr>
              <a:t>foaf</a:t>
            </a:r>
            <a:r>
              <a:rPr lang="en-US" sz="1600" dirty="0" smtClean="0">
                <a:latin typeface="American Typewriter"/>
                <a:cs typeface="American Typewriter"/>
              </a:rPr>
              <a:t>/0.1/</a:t>
            </a:r>
            <a:r>
              <a:rPr lang="en-US" sz="1600" dirty="0" err="1" smtClean="0">
                <a:latin typeface="American Typewriter"/>
                <a:cs typeface="American Typewriter"/>
              </a:rPr>
              <a:t>mbox</a:t>
            </a:r>
            <a:r>
              <a:rPr lang="en-US" sz="1600" dirty="0" smtClean="0">
                <a:latin typeface="American Typewriter"/>
                <a:cs typeface="American Typewriter"/>
              </a:rPr>
              <a:t>") ,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        </a:t>
            </a:r>
            <a:r>
              <a:rPr lang="en-US" sz="1600" dirty="0" err="1" smtClean="0">
                <a:latin typeface="American Typewriter"/>
                <a:cs typeface="American Typewriter"/>
              </a:rPr>
              <a:t>Node.createURI</a:t>
            </a:r>
            <a:r>
              <a:rPr lang="en-US" sz="1600" dirty="0" smtClean="0">
                <a:latin typeface="American Typewriter"/>
                <a:cs typeface="American Typewriter"/>
              </a:rPr>
              <a:t>("</a:t>
            </a:r>
            <a:r>
              <a:rPr lang="en-US" sz="1600" dirty="0" err="1" smtClean="0">
                <a:latin typeface="American Typewriter"/>
                <a:cs typeface="American Typewriter"/>
              </a:rPr>
              <a:t>mailto:fariz@darari.it</a:t>
            </a:r>
            <a:r>
              <a:rPr lang="en-US" sz="1600" dirty="0" smtClean="0">
                <a:latin typeface="American Typewriter"/>
                <a:cs typeface="American Typewriter"/>
              </a:rPr>
              <a:t>"));</a:t>
            </a:r>
          </a:p>
          <a:p>
            <a:endParaRPr lang="en-US" sz="1600" dirty="0" smtClean="0">
              <a:latin typeface="American Typewriter"/>
              <a:cs typeface="American Typewriter"/>
            </a:endParaRPr>
          </a:p>
          <a:p>
            <a:r>
              <a:rPr lang="en-US" sz="1600" dirty="0" smtClean="0">
                <a:latin typeface="American Typewriter"/>
                <a:cs typeface="American Typewriter"/>
              </a:rPr>
              <a:t>// Add the quad to the </a:t>
            </a:r>
            <a:r>
              <a:rPr lang="en-US" sz="1600" dirty="0" err="1" smtClean="0">
                <a:latin typeface="American Typewriter"/>
                <a:cs typeface="American Typewriter"/>
              </a:rPr>
              <a:t>graphset</a:t>
            </a:r>
            <a:r>
              <a:rPr lang="en-US" sz="1600" dirty="0" smtClean="0">
                <a:latin typeface="American Typewriter"/>
                <a:cs typeface="American Typewriter"/>
              </a:rPr>
              <a:t>. This will create a new </a:t>
            </a:r>
            <a:r>
              <a:rPr lang="en-US" sz="1600" dirty="0" err="1" smtClean="0">
                <a:latin typeface="American Typewriter"/>
                <a:cs typeface="American Typewriter"/>
              </a:rPr>
              <a:t>NamedGraph</a:t>
            </a:r>
            <a:r>
              <a:rPr lang="en-US" sz="1600" dirty="0" smtClean="0">
                <a:latin typeface="American Typewriter"/>
                <a:cs typeface="American Typewriter"/>
              </a:rPr>
              <a:t> in the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// </a:t>
            </a:r>
            <a:r>
              <a:rPr lang="en-US" sz="1600" dirty="0" err="1" smtClean="0">
                <a:latin typeface="American Typewriter"/>
                <a:cs typeface="American Typewriter"/>
              </a:rPr>
              <a:t>graphset</a:t>
            </a:r>
            <a:r>
              <a:rPr lang="en-US" sz="1600" dirty="0" smtClean="0">
                <a:latin typeface="American Typewriter"/>
                <a:cs typeface="American Typewriter"/>
              </a:rPr>
              <a:t>.</a:t>
            </a:r>
          </a:p>
          <a:p>
            <a:r>
              <a:rPr lang="en-US" sz="1600" dirty="0" err="1" smtClean="0">
                <a:latin typeface="American Typewriter"/>
                <a:cs typeface="American Typewriter"/>
              </a:rPr>
              <a:t>graphset.addQuad</a:t>
            </a:r>
            <a:r>
              <a:rPr lang="en-US" sz="1600" dirty="0" smtClean="0">
                <a:latin typeface="American Typewriter"/>
                <a:cs typeface="American Typewriter"/>
              </a:rPr>
              <a:t>(quad);</a:t>
            </a:r>
          </a:p>
          <a:p>
            <a:endParaRPr lang="en-US" sz="1600" dirty="0" smtClean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10346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Dataset specification</a:t>
            </a:r>
          </a:p>
          <a:p>
            <a:pPr lvl="1"/>
            <a:r>
              <a:rPr lang="en-US" dirty="0" smtClean="0"/>
              <a:t>Specify the RDF dataset to be queried</a:t>
            </a:r>
            <a:br>
              <a:rPr lang="en-US" dirty="0" smtClean="0"/>
            </a:br>
            <a:r>
              <a:rPr lang="en-US" dirty="0" smtClean="0"/>
              <a:t>(more on that later)</a:t>
            </a:r>
            <a:endParaRPr lang="en-US" strike="sngStrike" dirty="0" smtClean="0"/>
          </a:p>
          <a:p>
            <a:r>
              <a:rPr lang="en-US" dirty="0" smtClean="0"/>
              <a:t>Specification using FROM and FROM NAMED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02206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3" y="5178175"/>
            <a:ext cx="7990733" cy="12159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Evaluation of patterns </a:t>
            </a:r>
            <a:r>
              <a:rPr lang="en-US" dirty="0" err="1" smtClean="0"/>
              <a:t>w.r.t</a:t>
            </a:r>
            <a:r>
              <a:rPr lang="en-US" dirty="0" smtClean="0"/>
              <a:t>. </a:t>
            </a:r>
            <a:r>
              <a:rPr lang="en-US" b="1" dirty="0" smtClean="0"/>
              <a:t>the active graph</a:t>
            </a:r>
          </a:p>
          <a:p>
            <a:r>
              <a:rPr lang="en-US" dirty="0" smtClean="0"/>
              <a:t>GRAPH clause for making a named graph </a:t>
            </a:r>
            <a:br>
              <a:rPr lang="en-US" dirty="0" smtClean="0"/>
            </a:br>
            <a:r>
              <a:rPr lang="en-US" dirty="0" smtClean="0"/>
              <a:t>the active graph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Default graph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148551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8473" y="5425952"/>
            <a:ext cx="4716981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GRAPH ?g {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  </a:t>
            </a:r>
            <a:r>
              <a:rPr lang="en-US" dirty="0">
                <a:latin typeface="American Typewriter"/>
                <a:cs typeface="American Typewriter"/>
              </a:rPr>
              <a:t>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61429"/>
              </p:ext>
            </p:extLst>
          </p:nvPr>
        </p:nvGraphicFramePr>
        <p:xfrm>
          <a:off x="5409353" y="5267892"/>
          <a:ext cx="2855039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855039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Default graph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82568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Default graph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5425952"/>
            <a:ext cx="4716981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?g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GRAPH ?g {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  </a:t>
            </a:r>
            <a:r>
              <a:rPr lang="en-US" dirty="0">
                <a:latin typeface="American Typewriter"/>
                <a:cs typeface="American Typewriter"/>
              </a:rPr>
              <a:t>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39935"/>
              </p:ext>
            </p:extLst>
          </p:nvPr>
        </p:nvGraphicFramePr>
        <p:xfrm>
          <a:off x="3309802" y="5267892"/>
          <a:ext cx="5942718" cy="1463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630021"/>
                <a:gridCol w="331269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&lt;http://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example.org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/d1&gt;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&lt;http://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example.org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/d2&gt;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&lt;http://</a:t>
                      </a: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example.org</a:t>
                      </a:r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/d3&gt;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84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dea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</a:p>
          <a:p>
            <a:pPr lvl="1"/>
            <a:r>
              <a:rPr lang="en-US" dirty="0" smtClean="0"/>
              <a:t>Describe </a:t>
            </a:r>
            <a:r>
              <a:rPr lang="en-US" dirty="0" err="1" smtClean="0"/>
              <a:t>subgraphs</a:t>
            </a:r>
            <a:r>
              <a:rPr lang="en-US" dirty="0" smtClean="0"/>
              <a:t> of the queried RDF graph</a:t>
            </a:r>
          </a:p>
          <a:p>
            <a:pPr lvl="1"/>
            <a:r>
              <a:rPr lang="en-US" dirty="0" err="1" smtClean="0"/>
              <a:t>Subgraphs</a:t>
            </a:r>
            <a:r>
              <a:rPr lang="en-US" dirty="0" smtClean="0"/>
              <a:t> that match your description </a:t>
            </a:r>
            <a:br>
              <a:rPr lang="en-US" dirty="0" smtClean="0"/>
            </a:br>
            <a:r>
              <a:rPr lang="en-US" dirty="0" smtClean="0"/>
              <a:t>contribute an answer</a:t>
            </a:r>
          </a:p>
          <a:p>
            <a:pPr lvl="1"/>
            <a:r>
              <a:rPr lang="en-US" dirty="0" smtClean="0"/>
              <a:t>Building blocks: graph patterns </a:t>
            </a:r>
            <a:br>
              <a:rPr lang="en-US" dirty="0" smtClean="0"/>
            </a:br>
            <a:r>
              <a:rPr lang="en-US" dirty="0" smtClean="0"/>
              <a:t>	(i.e. RDF graphs with variables)</a:t>
            </a:r>
          </a:p>
        </p:txBody>
      </p:sp>
      <p:pic>
        <p:nvPicPr>
          <p:cNvPr id="4" name="Picture 3" descr="skitched-20121010-11505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55" y="4242413"/>
            <a:ext cx="51435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8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8473" y="5425952"/>
            <a:ext cx="4716981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_:x 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?g GRAPH ?g {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  </a:t>
            </a:r>
            <a:r>
              <a:rPr lang="en-US" dirty="0">
                <a:latin typeface="American Typewriter"/>
                <a:cs typeface="American Typewriter"/>
              </a:rPr>
              <a:t>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 smtClean="0">
                <a:latin typeface="American Typewriter"/>
                <a:cs typeface="American Typewriter"/>
              </a:rPr>
              <a:t>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966618"/>
              </p:ext>
            </p:extLst>
          </p:nvPr>
        </p:nvGraphicFramePr>
        <p:xfrm>
          <a:off x="5324166" y="5466353"/>
          <a:ext cx="2920242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2024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Default graph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416198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volcanos</a:t>
            </a:r>
            <a:r>
              <a:rPr lang="en-US" dirty="0" smtClean="0"/>
              <a:t> do </a:t>
            </a:r>
            <a:r>
              <a:rPr lang="en-US" b="1" dirty="0" smtClean="0"/>
              <a:t>not</a:t>
            </a:r>
            <a:r>
              <a:rPr lang="en-US" dirty="0" smtClean="0"/>
              <a:t> have a name in our data?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9" y="4390317"/>
            <a:ext cx="4014190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 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   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OPTIONAL { ?v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FILTER ( ! BOUND(?name) )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803396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02344"/>
              </p:ext>
            </p:extLst>
          </p:nvPr>
        </p:nvGraphicFramePr>
        <p:xfrm>
          <a:off x="5537971" y="4390318"/>
          <a:ext cx="2920190" cy="83527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20190"/>
              </a:tblGrid>
              <a:tr h="29368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46951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89460" y="5498313"/>
            <a:ext cx="216917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Negation as failure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56376" y="836712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2477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volcanos</a:t>
            </a:r>
            <a:r>
              <a:rPr lang="en-US" dirty="0" smtClean="0"/>
              <a:t> are </a:t>
            </a:r>
            <a:r>
              <a:rPr lang="en-US" b="1" dirty="0" smtClean="0"/>
              <a:t>not called</a:t>
            </a:r>
            <a:r>
              <a:rPr lang="en-US" dirty="0" smtClean="0"/>
              <a:t> “</a:t>
            </a:r>
            <a:r>
              <a:rPr lang="en-US" dirty="0" err="1" smtClean="0"/>
              <a:t>Beerenberg</a:t>
            </a:r>
            <a:r>
              <a:rPr lang="en-US" dirty="0" smtClean="0"/>
              <a:t>”?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418" y="4390317"/>
            <a:ext cx="4896694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?</a:t>
            </a:r>
            <a:r>
              <a:rPr lang="en-US" dirty="0" smtClean="0">
                <a:latin typeface="American Typewriter"/>
                <a:cs typeface="American Typewriter"/>
              </a:rPr>
              <a:t>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 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   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      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?</a:t>
            </a:r>
            <a:r>
              <a:rPr lang="en-US" dirty="0">
                <a:latin typeface="American Typewriter"/>
                <a:cs typeface="American Typewriter"/>
              </a:rPr>
              <a:t>name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dirty="0" smtClean="0">
                <a:latin typeface="American Typewriter"/>
                <a:cs typeface="American Typewriter"/>
              </a:rPr>
              <a:t>FILTER </a:t>
            </a:r>
            <a:r>
              <a:rPr lang="en-US" dirty="0">
                <a:latin typeface="American Typewriter"/>
                <a:cs typeface="American Typewriter"/>
              </a:rPr>
              <a:t>( </a:t>
            </a:r>
            <a:r>
              <a:rPr lang="en-US" dirty="0" smtClean="0">
                <a:latin typeface="American Typewriter"/>
                <a:cs typeface="American Typewriter"/>
              </a:rPr>
              <a:t>STR(?name) !=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” )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32773"/>
              </p:ext>
            </p:extLst>
          </p:nvPr>
        </p:nvGraphicFramePr>
        <p:xfrm>
          <a:off x="5702075" y="4390317"/>
          <a:ext cx="3064330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6433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dbpedia:Beerenberg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Multiply 7"/>
          <p:cNvSpPr/>
          <p:nvPr/>
        </p:nvSpPr>
        <p:spPr>
          <a:xfrm>
            <a:off x="6411434" y="3933056"/>
            <a:ext cx="1741990" cy="1979352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8474" y="1335418"/>
            <a:ext cx="803396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56376" y="836712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929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volcanos</a:t>
            </a:r>
            <a:r>
              <a:rPr lang="en-US" dirty="0" smtClean="0"/>
              <a:t> are </a:t>
            </a:r>
            <a:r>
              <a:rPr lang="en-US" b="1" dirty="0" smtClean="0"/>
              <a:t>not called</a:t>
            </a:r>
            <a:r>
              <a:rPr lang="en-US" dirty="0" smtClean="0"/>
              <a:t> “</a:t>
            </a:r>
            <a:r>
              <a:rPr lang="en-US" dirty="0" err="1" smtClean="0"/>
              <a:t>Beerenberg</a:t>
            </a:r>
            <a:r>
              <a:rPr lang="en-US" dirty="0" smtClean="0"/>
              <a:t>”?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878" y="4191955"/>
            <a:ext cx="5616265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?</a:t>
            </a:r>
            <a:r>
              <a:rPr lang="en-US" dirty="0" smtClean="0">
                <a:latin typeface="American Typewriter"/>
                <a:cs typeface="American Typewriter"/>
              </a:rPr>
              <a:t>v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 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   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.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OPTIONAL { 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	?v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</a:t>
            </a:r>
            <a:r>
              <a:rPr lang="en-US" dirty="0">
                <a:latin typeface="American Typewriter"/>
                <a:cs typeface="American Typewriter"/>
              </a:rPr>
              <a:t>name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  </a:t>
            </a:r>
            <a:r>
              <a:rPr lang="en-US" dirty="0" smtClean="0">
                <a:latin typeface="American Typewriter"/>
                <a:cs typeface="American Typewriter"/>
              </a:rPr>
              <a:t>	FILTER </a:t>
            </a:r>
            <a:r>
              <a:rPr lang="en-US" dirty="0">
                <a:latin typeface="American Typewriter"/>
                <a:cs typeface="American Typewriter"/>
              </a:rPr>
              <a:t>( </a:t>
            </a:r>
            <a:r>
              <a:rPr lang="en-US" dirty="0" smtClean="0">
                <a:latin typeface="American Typewriter"/>
                <a:cs typeface="American Typewriter"/>
              </a:rPr>
              <a:t>STR(?name) = “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” ) 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FILTER ( ! BOUND (?name) )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67898"/>
              </p:ext>
            </p:extLst>
          </p:nvPr>
        </p:nvGraphicFramePr>
        <p:xfrm>
          <a:off x="6044174" y="4587581"/>
          <a:ext cx="3064330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6433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?name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19940" y="6028459"/>
            <a:ext cx="216917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Negation as failure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8474" y="1335418"/>
            <a:ext cx="803396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56376" y="836712"/>
            <a:ext cx="8962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Data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8832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Graph Patterns and Negation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3" y="5178175"/>
            <a:ext cx="7990733" cy="912345"/>
          </a:xfrm>
        </p:spPr>
        <p:txBody>
          <a:bodyPr>
            <a:normAutofit/>
          </a:bodyPr>
          <a:lstStyle/>
          <a:p>
            <a:r>
              <a:rPr lang="en-US" dirty="0" smtClean="0"/>
              <a:t>Which named graphs contain the name of a volcano that is not referenced in the default graph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4" y="1563213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&lt;http://</a:t>
            </a:r>
            <a:r>
              <a:rPr lang="en-US" dirty="0" err="1" smtClean="0">
                <a:latin typeface="American Typewriter"/>
                <a:cs typeface="American Typewriter"/>
              </a:rPr>
              <a:t>example.org</a:t>
            </a:r>
            <a:r>
              <a:rPr lang="en-US" dirty="0" smtClean="0">
                <a:latin typeface="American Typewriter"/>
                <a:cs typeface="American Typewriter"/>
              </a:rPr>
              <a:t>/d1&gt;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>
                <a:latin typeface="American Typewriter"/>
                <a:cs typeface="American Typewriter"/>
              </a:rPr>
              <a:t>rdfs:seeAlso</a:t>
            </a:r>
            <a:r>
              <a:rPr lang="en-US" dirty="0">
                <a:latin typeface="American Typewriter"/>
                <a:cs typeface="American Typewriter"/>
              </a:rPr>
              <a:t>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d2&gt;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474" y="4490225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474" y="2629866"/>
            <a:ext cx="736015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473" y="3707174"/>
            <a:ext cx="73601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dbpedia:Mount_Baker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19544" y="1192164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Default graph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19544" y="4120893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d3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9544" y="3337842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merican Typewriter"/>
                <a:cs typeface="American Typewriter"/>
              </a:rPr>
              <a:t>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d2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9543" y="2265357"/>
            <a:ext cx="29760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merican Typewriter"/>
                <a:cs typeface="American Typewriter"/>
              </a:rPr>
              <a:t>http</a:t>
            </a:r>
            <a:r>
              <a:rPr lang="en-US" dirty="0">
                <a:latin typeface="American Typewriter"/>
                <a:cs typeface="American Typewriter"/>
              </a:rPr>
              <a:t>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smtClean="0">
                <a:latin typeface="American Typewriter"/>
                <a:cs typeface="American Typewriter"/>
              </a:rPr>
              <a:t>d1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4221088"/>
            <a:ext cx="5210170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?g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GRAPH ?g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  ?v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umble-sc:Volcano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?name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} 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OPTIONAL { ?v </a:t>
            </a:r>
            <a:r>
              <a:rPr lang="en-US" dirty="0" err="1" smtClean="0">
                <a:latin typeface="American Typewriter"/>
                <a:cs typeface="American Typewriter"/>
              </a:rPr>
              <a:t>rdfs:seeAlso</a:t>
            </a:r>
            <a:r>
              <a:rPr lang="en-US" dirty="0" smtClean="0">
                <a:latin typeface="American Typewriter"/>
                <a:cs typeface="American Typewriter"/>
              </a:rPr>
              <a:t> ?r }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FILTER ( ! BOUND(?r) )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40189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Graph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Different types of graph patterns for the query pattern (WHERE clause): </a:t>
            </a:r>
            <a:endParaRPr lang="en-US" dirty="0"/>
          </a:p>
          <a:p>
            <a:pPr lvl="1"/>
            <a:r>
              <a:rPr lang="en-US" dirty="0"/>
              <a:t>Basic graph pattern (BGP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Group </a:t>
            </a:r>
            <a:r>
              <a:rPr lang="en-US" dirty="0"/>
              <a:t>graph </a:t>
            </a:r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Optional </a:t>
            </a:r>
            <a:r>
              <a:rPr lang="en-US" dirty="0"/>
              <a:t>graph pattern – keyword OPTIONAL </a:t>
            </a:r>
            <a:endParaRPr lang="en-US" dirty="0" smtClean="0"/>
          </a:p>
          <a:p>
            <a:pPr lvl="1"/>
            <a:r>
              <a:rPr lang="en-US" dirty="0" smtClean="0"/>
              <a:t>Union </a:t>
            </a:r>
            <a:r>
              <a:rPr lang="en-US" dirty="0"/>
              <a:t>graph pattern – keyword UNION </a:t>
            </a:r>
            <a:endParaRPr lang="en-US" dirty="0" smtClean="0"/>
          </a:p>
          <a:p>
            <a:pPr lvl="1"/>
            <a:r>
              <a:rPr lang="en-US" dirty="0" smtClean="0"/>
              <a:t>Named Graph </a:t>
            </a:r>
            <a:r>
              <a:rPr lang="en-US" dirty="0"/>
              <a:t>pattern – keyword GRAPH </a:t>
            </a:r>
            <a:endParaRPr lang="en-US" dirty="0" smtClean="0"/>
          </a:p>
          <a:p>
            <a:pPr lvl="1"/>
            <a:r>
              <a:rPr lang="en-US" dirty="0" smtClean="0"/>
              <a:t>Constraints </a:t>
            </a:r>
            <a:r>
              <a:rPr lang="en-US" dirty="0"/>
              <a:t>– keyword FILTER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31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Result form specification</a:t>
            </a:r>
          </a:p>
          <a:p>
            <a:pPr lvl="1"/>
            <a:r>
              <a:rPr lang="en-US" dirty="0" smtClean="0"/>
              <a:t>SELECT, DESCRIBE, CONSTRUCT or ASK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(more later)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merican Typewriter"/>
                <a:cs typeface="American Typewriter"/>
              </a:rPr>
              <a:t>￼</a:t>
            </a:r>
          </a:p>
        </p:txBody>
      </p:sp>
    </p:spTree>
    <p:extLst>
      <p:ext uri="{BB962C8B-B14F-4D97-AF65-F5344CB8AC3E}">
        <p14:creationId xmlns:p14="http://schemas.microsoft.com/office/powerpoint/2010/main" val="1263124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</a:p>
          <a:p>
            <a:pPr lvl="1"/>
            <a:r>
              <a:rPr lang="en-US" dirty="0"/>
              <a:t>Result: sequence of solutions (i.e. sets of variable bindings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variables separated by space (not by comma!) </a:t>
            </a:r>
            <a:endParaRPr lang="en-US" dirty="0" smtClean="0"/>
          </a:p>
          <a:p>
            <a:pPr lvl="1"/>
            <a:r>
              <a:rPr lang="en-US" dirty="0" smtClean="0"/>
              <a:t>Asterisk </a:t>
            </a:r>
            <a:r>
              <a:rPr lang="en-US" dirty="0"/>
              <a:t>character (“*”) selects all variables in the pattern 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ASK</a:t>
            </a:r>
          </a:p>
          <a:p>
            <a:pPr lvl="1"/>
            <a:r>
              <a:rPr lang="en-US" dirty="0"/>
              <a:t>Check whether there is at least one result </a:t>
            </a:r>
            <a:endParaRPr lang="en-US" dirty="0" smtClean="0"/>
          </a:p>
          <a:p>
            <a:pPr lvl="1"/>
            <a:r>
              <a:rPr lang="en-US" dirty="0" smtClean="0"/>
              <a:t>Result</a:t>
            </a:r>
            <a:r>
              <a:rPr lang="en-US" dirty="0"/>
              <a:t>: true or </a:t>
            </a:r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Do we have data about </a:t>
            </a:r>
            <a:r>
              <a:rPr lang="en-US" dirty="0" err="1"/>
              <a:t>volcanos</a:t>
            </a:r>
            <a:r>
              <a:rPr lang="en-US" dirty="0"/>
              <a:t>?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6904" y="5449512"/>
            <a:ext cx="3927883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ASK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?v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umble-sc:Volcano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507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</a:p>
          <a:p>
            <a:pPr lvl="1"/>
            <a:r>
              <a:rPr lang="en-US" dirty="0"/>
              <a:t>Result: an RDF graph with data about resources </a:t>
            </a:r>
          </a:p>
          <a:p>
            <a:pPr lvl="1"/>
            <a:r>
              <a:rPr lang="en-US" dirty="0"/>
              <a:t>Non-deterministic (i.e. query processor defines the actual structure of the resulting RDF graph)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just name the resource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Possible to specify the resource by query pattern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06946" y="3970571"/>
            <a:ext cx="61895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DESCRIBE &lt;http://</a:t>
            </a:r>
            <a:r>
              <a:rPr lang="en-US" dirty="0" err="1" smtClean="0">
                <a:latin typeface="American Typewriter"/>
                <a:cs typeface="American Typewriter"/>
              </a:rPr>
              <a:t>dbpedia.org</a:t>
            </a:r>
            <a:r>
              <a:rPr lang="en-US" dirty="0" smtClean="0">
                <a:latin typeface="American Typewriter"/>
                <a:cs typeface="American Typewriter"/>
              </a:rPr>
              <a:t>/resource/</a:t>
            </a:r>
            <a:r>
              <a:rPr lang="en-US" dirty="0" err="1" smtClean="0">
                <a:latin typeface="American Typewriter"/>
                <a:cs typeface="American Typewriter"/>
              </a:rPr>
              <a:t>Beerenberg</a:t>
            </a:r>
            <a:r>
              <a:rPr lang="en-US" dirty="0" smtClean="0">
                <a:latin typeface="American Typewriter"/>
                <a:cs typeface="American Typewriter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6946" y="5030227"/>
            <a:ext cx="618950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DESCRIBE ?v 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?v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</a:p>
          <a:p>
            <a:r>
              <a:rPr lang="en-US" dirty="0">
                <a:latin typeface="American Typewriter"/>
                <a:cs typeface="American Typewriter"/>
              </a:rPr>
              <a:t>}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04133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</a:t>
            </a:r>
          </a:p>
          <a:p>
            <a:pPr lvl="1"/>
            <a:r>
              <a:rPr lang="en-US" dirty="0"/>
              <a:t>Result: an RDF graph constructed from a </a:t>
            </a:r>
            <a:r>
              <a:rPr lang="en-US" dirty="0" smtClean="0"/>
              <a:t>template</a:t>
            </a:r>
          </a:p>
          <a:p>
            <a:pPr lvl="1"/>
            <a:r>
              <a:rPr lang="en-US" dirty="0" smtClean="0"/>
              <a:t>Template</a:t>
            </a:r>
            <a:r>
              <a:rPr lang="en-US" dirty="0"/>
              <a:t>: graph pattern with variables from the query pattern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3" y="3402801"/>
            <a:ext cx="7556313" cy="286232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CONSTRUCT {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 ?</a:t>
            </a:r>
            <a:r>
              <a:rPr lang="en-US" dirty="0">
                <a:latin typeface="American Typewriter"/>
                <a:cs typeface="American Typewriter"/>
              </a:rPr>
              <a:t>v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?name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         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myTypes:VolcanosOutsideTheUS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} WHERE </a:t>
            </a:r>
            <a:r>
              <a:rPr lang="en-US" dirty="0">
                <a:latin typeface="American Typewriter"/>
                <a:cs typeface="American Typewriter"/>
              </a:rPr>
              <a:t>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</a:t>
            </a:r>
            <a:r>
              <a:rPr lang="en-US" dirty="0" smtClean="0">
                <a:latin typeface="American Typewriter"/>
                <a:cs typeface="American Typewriter"/>
              </a:rPr>
              <a:t>	?</a:t>
            </a:r>
            <a:r>
              <a:rPr lang="en-US" dirty="0">
                <a:latin typeface="American Typewriter"/>
                <a:cs typeface="American Typewriter"/>
              </a:rPr>
              <a:t>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?name .</a:t>
            </a:r>
          </a:p>
          <a:p>
            <a:r>
              <a:rPr lang="en-US" dirty="0">
                <a:latin typeface="American Typewriter"/>
                <a:cs typeface="American Typewriter"/>
              </a:rPr>
              <a:t>  OPTIONAL { ?v </a:t>
            </a:r>
            <a:r>
              <a:rPr lang="en-US" dirty="0" err="1">
                <a:latin typeface="American Typewriter"/>
                <a:cs typeface="American Typewriter"/>
              </a:rPr>
              <a:t>p:location</a:t>
            </a:r>
            <a:r>
              <a:rPr lang="en-US" dirty="0">
                <a:latin typeface="American Typewriter"/>
                <a:cs typeface="American Typewriter"/>
              </a:rPr>
              <a:t> ?</a:t>
            </a:r>
            <a:r>
              <a:rPr lang="en-US" dirty="0" smtClean="0">
                <a:latin typeface="American Typewriter"/>
                <a:cs typeface="American Typewriter"/>
              </a:rPr>
              <a:t>l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￼             	FILTER ( ?l = </a:t>
            </a:r>
            <a:r>
              <a:rPr lang="en-US" dirty="0" err="1" smtClean="0">
                <a:latin typeface="American Typewriter"/>
                <a:cs typeface="American Typewriter"/>
              </a:rPr>
              <a:t>dbpedia:United_States</a:t>
            </a:r>
            <a:r>
              <a:rPr lang="en-US" dirty="0" smtClean="0">
                <a:latin typeface="American Typewriter"/>
                <a:cs typeface="American Typewriter"/>
              </a:rPr>
              <a:t> ) }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  </a:t>
            </a:r>
            <a:r>
              <a:rPr lang="en-US" dirty="0">
                <a:latin typeface="American Typewriter"/>
                <a:cs typeface="American Typewriter"/>
              </a:rPr>
              <a:t>FILTER ( ! BOUND(?l) )</a:t>
            </a:r>
          </a:p>
          <a:p>
            <a:r>
              <a:rPr lang="en-US" dirty="0">
                <a:latin typeface="American Typewriter"/>
                <a:cs typeface="American Typewriter"/>
              </a:rPr>
              <a:t>}</a:t>
            </a:r>
            <a:endParaRPr lang="en-US" dirty="0" smtClean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77203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of </a:t>
            </a:r>
            <a:r>
              <a:rPr lang="en-US" dirty="0"/>
              <a:t>SPARQL queries</a:t>
            </a:r>
          </a:p>
        </p:txBody>
      </p:sp>
      <p:pic>
        <p:nvPicPr>
          <p:cNvPr id="9" name="Picture 8" descr="skitched-19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5284"/>
            <a:ext cx="9144000" cy="509271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83284"/>
              </p:ext>
            </p:extLst>
          </p:nvPr>
        </p:nvGraphicFramePr>
        <p:xfrm>
          <a:off x="377339" y="5381996"/>
          <a:ext cx="2618773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61877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?v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dbpedia:Mount_Baker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dbpedia:Mount_Etna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04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4087"/>
            <a:ext cx="803396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"Etna” ;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b="1" dirty="0" err="1" smtClean="0">
                <a:solidFill>
                  <a:schemeClr val="accent1"/>
                </a:solidFill>
                <a:latin typeface="American Typewriter"/>
                <a:cs typeface="American Typewriter"/>
              </a:rPr>
              <a:t>p:location</a:t>
            </a:r>
            <a:r>
              <a:rPr lang="en-US" b="1" dirty="0" smtClean="0">
                <a:solidFill>
                  <a:schemeClr val="accent1"/>
                </a:solidFill>
                <a:latin typeface="American Typewriter"/>
                <a:cs typeface="American Typewriter"/>
              </a:rPr>
              <a:t> 	</a:t>
            </a:r>
            <a:r>
              <a:rPr lang="en-US" b="1" dirty="0" err="1" smtClean="0">
                <a:solidFill>
                  <a:schemeClr val="accent1"/>
                </a:solidFill>
                <a:latin typeface="American Typewriter"/>
                <a:cs typeface="American Typewriter"/>
              </a:rPr>
              <a:t>dbpedia:Italy</a:t>
            </a:r>
            <a:r>
              <a:rPr lang="en-US" b="1" dirty="0" smtClean="0">
                <a:solidFill>
                  <a:schemeClr val="accent1"/>
                </a:solidFill>
                <a:latin typeface="American Typewriter"/>
                <a:cs typeface="American Typewriter"/>
              </a:rPr>
              <a:t> .</a:t>
            </a:r>
            <a:endParaRPr lang="en-US" b="1" dirty="0">
              <a:solidFill>
                <a:schemeClr val="accent1"/>
              </a:solidFill>
              <a:latin typeface="American Typewriter"/>
              <a:cs typeface="American Typewriter"/>
            </a:endParaRP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</a:t>
            </a:r>
            <a:r>
              <a:rPr lang="en-US" dirty="0" err="1" smtClean="0">
                <a:latin typeface="American Typewriter"/>
                <a:cs typeface="American Typewriter"/>
              </a:rPr>
              <a:t>sc:Volcano</a:t>
            </a:r>
            <a:r>
              <a:rPr lang="en-US" dirty="0" smtClean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	"Mount Baker"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dirty="0">
                <a:latin typeface="American Typewriter"/>
                <a:cs typeface="American Typewriter"/>
              </a:rPr>
              <a:t>			</a:t>
            </a:r>
            <a:r>
              <a:rPr lang="en-US" b="1" dirty="0" err="1">
                <a:solidFill>
                  <a:srgbClr val="663366"/>
                </a:solidFill>
                <a:latin typeface="American Typewriter"/>
                <a:cs typeface="American Typewriter"/>
              </a:rPr>
              <a:t>p:location</a:t>
            </a:r>
            <a:r>
              <a:rPr lang="en-US" b="1" dirty="0">
                <a:solidFill>
                  <a:srgbClr val="663366"/>
                </a:solidFill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rgbClr val="663366"/>
                </a:solidFill>
                <a:latin typeface="American Typewriter"/>
                <a:cs typeface="American Typewriter"/>
              </a:rPr>
              <a:t>	</a:t>
            </a:r>
            <a:r>
              <a:rPr lang="en-US" b="1" dirty="0" err="1" smtClean="0">
                <a:solidFill>
                  <a:srgbClr val="663366"/>
                </a:solidFill>
                <a:latin typeface="American Typewriter"/>
                <a:cs typeface="American Typewriter"/>
              </a:rPr>
              <a:t>dbpedia:United_States</a:t>
            </a:r>
            <a:r>
              <a:rPr lang="en-US" b="1" dirty="0" smtClean="0">
                <a:solidFill>
                  <a:srgbClr val="663366"/>
                </a:solidFill>
                <a:latin typeface="American Typewriter"/>
                <a:cs typeface="American Typewriter"/>
              </a:rPr>
              <a:t>. </a:t>
            </a: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b="1" dirty="0">
                <a:solidFill>
                  <a:srgbClr val="663366"/>
                </a:solidFill>
                <a:latin typeface="American Typewriter"/>
                <a:cs typeface="American Typewriter"/>
              </a:rPr>
              <a:t>			</a:t>
            </a:r>
            <a:r>
              <a:rPr lang="en-US" b="1" dirty="0" err="1">
                <a:solidFill>
                  <a:srgbClr val="663366"/>
                </a:solidFill>
                <a:latin typeface="American Typewriter"/>
                <a:cs typeface="American Typewriter"/>
              </a:rPr>
              <a:t>p:location</a:t>
            </a:r>
            <a:r>
              <a:rPr lang="en-US" b="1" dirty="0">
                <a:solidFill>
                  <a:srgbClr val="663366"/>
                </a:solidFill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rgbClr val="663366"/>
                </a:solidFill>
                <a:latin typeface="American Typewriter"/>
                <a:cs typeface="American Typewriter"/>
              </a:rPr>
              <a:t>	</a:t>
            </a:r>
            <a:r>
              <a:rPr lang="en-US" b="1" dirty="0" err="1" smtClean="0">
                <a:solidFill>
                  <a:srgbClr val="663366"/>
                </a:solidFill>
                <a:latin typeface="American Typewriter"/>
                <a:cs typeface="American Typewriter"/>
              </a:rPr>
              <a:t>dbpedia:Norway</a:t>
            </a:r>
            <a:r>
              <a:rPr lang="en-US" b="1" dirty="0" smtClean="0">
                <a:solidFill>
                  <a:srgbClr val="663366"/>
                </a:solidFill>
                <a:latin typeface="American Typewriter"/>
                <a:cs typeface="American Typewriter"/>
              </a:rPr>
              <a:t> .</a:t>
            </a:r>
            <a:endParaRPr lang="en-US" b="1" dirty="0">
              <a:solidFill>
                <a:srgbClr val="663366"/>
              </a:solidFill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4616813"/>
            <a:ext cx="803396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"Etna” ;</a:t>
            </a: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 smtClean="0">
                <a:latin typeface="American Typewriter"/>
                <a:cs typeface="American Typewriter"/>
              </a:rPr>
              <a:t>myTypes:VolcanosOutsideTheUS</a:t>
            </a:r>
            <a:endParaRPr lang="en-US" b="1" dirty="0">
              <a:solidFill>
                <a:schemeClr val="accent1"/>
              </a:solidFill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</a:t>
            </a:r>
            <a:r>
              <a:rPr lang="en-US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b="1" dirty="0">
                <a:solidFill>
                  <a:srgbClr val="663366"/>
                </a:solidFill>
                <a:latin typeface="American Typewriter"/>
                <a:cs typeface="American Typewriter"/>
              </a:rPr>
              <a:t>			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myTypes:VolcanosOutsideTheUS</a:t>
            </a:r>
            <a:endParaRPr lang="en-US" b="1" dirty="0">
              <a:solidFill>
                <a:schemeClr val="accent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9483" y="6028459"/>
            <a:ext cx="8291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90998" y="1071788"/>
            <a:ext cx="6676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5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Solution modifiers</a:t>
            </a:r>
          </a:p>
          <a:p>
            <a:pPr lvl="1"/>
            <a:r>
              <a:rPr lang="en-US" dirty="0" smtClean="0"/>
              <a:t>Only for SELECT queries</a:t>
            </a:r>
          </a:p>
          <a:p>
            <a:pPr lvl="1"/>
            <a:r>
              <a:rPr lang="en-US" dirty="0" smtClean="0"/>
              <a:t>Modify the result set as a whole (not single solutions)</a:t>
            </a:r>
          </a:p>
          <a:p>
            <a:pPr lvl="1"/>
            <a:r>
              <a:rPr lang="en-US" dirty="0" smtClean="0"/>
              <a:t>Keywords: DISTINCT, ORDER BY, LIMIT, OFFSET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ORDER BY ?name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merican Typewriter"/>
                <a:cs typeface="American Typewriter"/>
              </a:rPr>
              <a:t>￼</a:t>
            </a:r>
          </a:p>
        </p:txBody>
      </p:sp>
    </p:spTree>
    <p:extLst>
      <p:ext uri="{BB962C8B-B14F-4D97-AF65-F5344CB8AC3E}">
        <p14:creationId xmlns:p14="http://schemas.microsoft.com/office/powerpoint/2010/main" val="300806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DISTINCT removes duplicates from the result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4957" y="4653620"/>
            <a:ext cx="3077135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SELECT ?type 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_:x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?type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74" y="1335418"/>
            <a:ext cx="817798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26267"/>
              </p:ext>
            </p:extLst>
          </p:nvPr>
        </p:nvGraphicFramePr>
        <p:xfrm>
          <a:off x="4860032" y="4230139"/>
          <a:ext cx="3906373" cy="1828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90637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umbel-sc:NaturalElevation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56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515610"/>
            <a:ext cx="7556313" cy="484598"/>
          </a:xfrm>
        </p:spPr>
        <p:txBody>
          <a:bodyPr/>
          <a:lstStyle/>
          <a:p>
            <a:r>
              <a:rPr lang="en-US" dirty="0" smtClean="0"/>
              <a:t>DISTINCT removes duplicates from the result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4957" y="4653620"/>
            <a:ext cx="3077135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DISTINCT ?type 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_:x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?type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}</a:t>
            </a:r>
            <a:endParaRPr lang="en-US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602874"/>
              </p:ext>
            </p:extLst>
          </p:nvPr>
        </p:nvGraphicFramePr>
        <p:xfrm>
          <a:off x="5076056" y="4230139"/>
          <a:ext cx="3690349" cy="10972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690349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erican Typewriter"/>
                          <a:cs typeface="American Typewriter"/>
                        </a:rPr>
                        <a:t>?name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umbel-sc:Volcano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merican Typewriter"/>
                          <a:cs typeface="American Typewriter"/>
                        </a:rPr>
                        <a:t>umbel-sc:NaturalElevation</a:t>
                      </a:r>
                      <a:endParaRPr lang="en-US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4" y="1335418"/>
            <a:ext cx="817798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American Typewriter"/>
                <a:cs typeface="American Typewriter"/>
              </a:rPr>
              <a:t>dbpedia:Mount_Etna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>
                <a:latin typeface="American Typewriter"/>
                <a:cs typeface="American Typewriter"/>
              </a:rPr>
              <a:t>Etna" .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dbpedia:Mount_Baker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.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err="1" smtClean="0">
                <a:latin typeface="American Typewriter"/>
                <a:cs typeface="American Typewriter"/>
              </a:rPr>
              <a:t>dbpedia:Beerenberg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-sc:Volcano</a:t>
            </a:r>
            <a:r>
              <a:rPr lang="en-US" dirty="0">
                <a:latin typeface="American Typewriter"/>
                <a:cs typeface="American Typewriter"/>
              </a:rPr>
              <a:t>,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		</a:t>
            </a:r>
            <a:r>
              <a:rPr lang="en-US" dirty="0" err="1" smtClean="0">
                <a:latin typeface="American Typewriter"/>
                <a:cs typeface="American Typewriter"/>
              </a:rPr>
              <a:t>umbel</a:t>
            </a:r>
            <a:r>
              <a:rPr lang="en-US" dirty="0" err="1">
                <a:latin typeface="American Typewriter"/>
                <a:cs typeface="American Typewriter"/>
              </a:rPr>
              <a:t>-sc:NaturalElevation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	"</a:t>
            </a:r>
            <a:r>
              <a:rPr lang="en-US" dirty="0" err="1">
                <a:latin typeface="American Typewriter"/>
                <a:cs typeface="American Typewriter"/>
              </a:rPr>
              <a:t>Beerenberg</a:t>
            </a:r>
            <a:r>
              <a:rPr lang="en-US" dirty="0">
                <a:latin typeface="American Typewriter"/>
                <a:cs typeface="American Typewriter"/>
              </a:rPr>
              <a:t>"@en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	"</a:t>
            </a:r>
            <a:r>
              <a:rPr lang="en-US" dirty="0" err="1" smtClean="0">
                <a:latin typeface="American Typewriter"/>
                <a:cs typeface="American Typewriter"/>
              </a:rPr>
              <a:t>Беренберг</a:t>
            </a:r>
            <a:r>
              <a:rPr lang="en-US" dirty="0">
                <a:latin typeface="American Typewriter"/>
                <a:cs typeface="American Typewriter"/>
              </a:rPr>
              <a:t>"@</a:t>
            </a:r>
            <a:r>
              <a:rPr lang="en-US" dirty="0" err="1">
                <a:latin typeface="American Typewriter"/>
                <a:cs typeface="American Typewriter"/>
              </a:rPr>
              <a:t>ru</a:t>
            </a:r>
            <a:r>
              <a:rPr lang="en-US" dirty="0">
                <a:latin typeface="American Typewriter"/>
                <a:cs typeface="American Typewriter"/>
              </a:rPr>
              <a:t>  .</a:t>
            </a:r>
          </a:p>
        </p:txBody>
      </p:sp>
    </p:spTree>
    <p:extLst>
      <p:ext uri="{BB962C8B-B14F-4D97-AF65-F5344CB8AC3E}">
        <p14:creationId xmlns:p14="http://schemas.microsoft.com/office/powerpoint/2010/main" val="50370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89" y="1268760"/>
            <a:ext cx="7556313" cy="4144963"/>
          </a:xfrm>
        </p:spPr>
        <p:txBody>
          <a:bodyPr/>
          <a:lstStyle/>
          <a:p>
            <a:r>
              <a:rPr lang="en-US" dirty="0" smtClean="0"/>
              <a:t>ORDER BY orders the results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 you order different kinds of elements?</a:t>
            </a:r>
          </a:p>
          <a:p>
            <a:pPr lvl="1"/>
            <a:r>
              <a:rPr lang="en-US" dirty="0" smtClean="0"/>
              <a:t>unbound &lt; blank node &lt; URI &lt; literal</a:t>
            </a:r>
          </a:p>
          <a:p>
            <a:r>
              <a:rPr lang="en-US" dirty="0" smtClean="0"/>
              <a:t>ASC for ascending (default) and DESC for descending</a:t>
            </a:r>
          </a:p>
          <a:p>
            <a:r>
              <a:rPr lang="en-US" dirty="0" smtClean="0"/>
              <a:t>Hierarchical order criteria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0583" y="1916832"/>
            <a:ext cx="699382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?v WHERE {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                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?name }</a:t>
            </a:r>
          </a:p>
          <a:p>
            <a:r>
              <a:rPr lang="en-US" dirty="0">
                <a:latin typeface="American Typewriter"/>
                <a:cs typeface="American Typewriter"/>
              </a:rPr>
              <a:t>ORDER BY ?name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6388" y="5301208"/>
            <a:ext cx="7337141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?name WHERE { ?v </a:t>
            </a:r>
            <a:r>
              <a:rPr lang="en-US" dirty="0" err="1" smtClean="0">
                <a:latin typeface="American Typewriter"/>
                <a:cs typeface="American Typewriter"/>
              </a:rPr>
              <a:t>rdf:type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 </a:t>
            </a:r>
            <a:r>
              <a:rPr lang="en-US" dirty="0" smtClean="0">
                <a:latin typeface="American Typewriter"/>
                <a:cs typeface="American Typewriter"/>
              </a:rPr>
              <a:t>			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</a:t>
            </a:r>
            <a:r>
              <a:rPr lang="en-US" dirty="0" err="1" smtClean="0">
                <a:latin typeface="American Typewriter"/>
                <a:cs typeface="American Typewriter"/>
              </a:rPr>
              <a:t>p:lastEruption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?le ;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		   </a:t>
            </a:r>
            <a:r>
              <a:rPr lang="en-US" dirty="0" err="1" smtClean="0">
                <a:latin typeface="American Typewriter"/>
                <a:cs typeface="American Typewriter"/>
              </a:rPr>
              <a:t>rdfs:label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?name }</a:t>
            </a:r>
          </a:p>
          <a:p>
            <a:r>
              <a:rPr lang="en-US" dirty="0">
                <a:latin typeface="American Typewriter"/>
                <a:cs typeface="American Typewriter"/>
              </a:rPr>
              <a:t>ORDER BY DESC(?le), ?name</a:t>
            </a:r>
          </a:p>
        </p:txBody>
      </p:sp>
    </p:spTree>
    <p:extLst>
      <p:ext uri="{BB962C8B-B14F-4D97-AF65-F5344CB8AC3E}">
        <p14:creationId xmlns:p14="http://schemas.microsoft.com/office/powerpoint/2010/main" val="4098979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89" y="1512699"/>
            <a:ext cx="7556313" cy="4580597"/>
          </a:xfrm>
        </p:spPr>
        <p:txBody>
          <a:bodyPr>
            <a:normAutofit/>
          </a:bodyPr>
          <a:lstStyle/>
          <a:p>
            <a:r>
              <a:rPr lang="en-US" dirty="0" smtClean="0"/>
              <a:t>LIMIT – limits the number of result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OFFSET – position/index of the first reported results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Order of the result should be predictable (combine with ORDER BY)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50583" y="2113848"/>
            <a:ext cx="6201737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?v </a:t>
            </a:r>
            <a:r>
              <a:rPr lang="en-US" dirty="0">
                <a:latin typeface="American Typewriter"/>
                <a:cs typeface="American Typewriter"/>
              </a:rPr>
              <a:t>WHERE {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                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?name }</a:t>
            </a:r>
          </a:p>
          <a:p>
            <a:r>
              <a:rPr lang="en-US" dirty="0">
                <a:latin typeface="American Typewriter"/>
                <a:cs typeface="American Typewriter"/>
              </a:rPr>
              <a:t>ORDER BY ?</a:t>
            </a:r>
            <a:r>
              <a:rPr lang="en-US" dirty="0" smtClean="0">
                <a:latin typeface="American Typewriter"/>
                <a:cs typeface="American Typewriter"/>
              </a:rPr>
              <a:t>name LIMIT 5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0583" y="3869016"/>
            <a:ext cx="6201737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SELECT </a:t>
            </a:r>
            <a:r>
              <a:rPr lang="en-US" dirty="0" smtClean="0">
                <a:latin typeface="American Typewriter"/>
                <a:cs typeface="American Typewriter"/>
              </a:rPr>
              <a:t>?v </a:t>
            </a:r>
            <a:r>
              <a:rPr lang="en-US" dirty="0">
                <a:latin typeface="American Typewriter"/>
                <a:cs typeface="American Typewriter"/>
              </a:rPr>
              <a:t>WHERE {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;</a:t>
            </a:r>
          </a:p>
          <a:p>
            <a:r>
              <a:rPr lang="en-US" dirty="0">
                <a:latin typeface="American Typewriter"/>
                <a:cs typeface="American Typewriter"/>
              </a:rPr>
              <a:t>                     </a:t>
            </a:r>
            <a:r>
              <a:rPr lang="en-US" dirty="0" err="1">
                <a:latin typeface="American Typewriter"/>
                <a:cs typeface="American Typewriter"/>
              </a:rPr>
              <a:t>rdfs:label</a:t>
            </a:r>
            <a:r>
              <a:rPr lang="en-US" dirty="0">
                <a:latin typeface="American Typewriter"/>
                <a:cs typeface="American Typewriter"/>
              </a:rPr>
              <a:t> ?name }</a:t>
            </a:r>
          </a:p>
          <a:p>
            <a:r>
              <a:rPr lang="en-US" dirty="0">
                <a:latin typeface="American Typewriter"/>
                <a:cs typeface="American Typewriter"/>
              </a:rPr>
              <a:t>ORDER BY ?</a:t>
            </a:r>
            <a:r>
              <a:rPr lang="en-US" dirty="0" smtClean="0">
                <a:latin typeface="American Typewriter"/>
                <a:cs typeface="American Typewriter"/>
              </a:rPr>
              <a:t>name LIMIT 5 OFFSET 10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75623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cs typeface="Courier"/>
              </a:rPr>
              <a:t>Consider the example data set:</a:t>
            </a:r>
          </a:p>
          <a:p>
            <a:pPr marL="0" indent="0">
              <a:buNone/>
            </a:pP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@</a:t>
            </a:r>
            <a:r>
              <a:rPr lang="en-US" sz="1800" dirty="0">
                <a:latin typeface="Courier"/>
                <a:cs typeface="Courier"/>
              </a:rPr>
              <a:t>prefix ex:  &lt;http://</a:t>
            </a:r>
            <a:r>
              <a:rPr lang="en-US" sz="1800" dirty="0" err="1">
                <a:latin typeface="Courier"/>
                <a:cs typeface="Courier"/>
              </a:rPr>
              <a:t>eg.org</a:t>
            </a:r>
            <a:r>
              <a:rPr lang="en-US" sz="1800" dirty="0">
                <a:latin typeface="Courier"/>
                <a:cs typeface="Courier"/>
              </a:rPr>
              <a:t>/&gt; .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@prefix </a:t>
            </a:r>
            <a:r>
              <a:rPr lang="en-US" sz="1800" dirty="0" err="1">
                <a:latin typeface="Courier"/>
                <a:cs typeface="Courier"/>
              </a:rPr>
              <a:t>xsd</a:t>
            </a:r>
            <a:r>
              <a:rPr lang="en-US" sz="1800" dirty="0">
                <a:latin typeface="Courier"/>
                <a:cs typeface="Courier"/>
              </a:rPr>
              <a:t>: &lt;http://www.w3.org/2001/</a:t>
            </a:r>
            <a:r>
              <a:rPr lang="en-US" sz="1800" dirty="0" err="1">
                <a:latin typeface="Courier"/>
                <a:cs typeface="Courier"/>
              </a:rPr>
              <a:t>XMLSchema</a:t>
            </a:r>
            <a:r>
              <a:rPr lang="en-US" sz="1800" dirty="0">
                <a:latin typeface="Courier"/>
                <a:cs typeface="Courier"/>
              </a:rPr>
              <a:t>#&gt; .</a:t>
            </a:r>
            <a:br>
              <a:rPr lang="en-US" sz="1800" dirty="0">
                <a:latin typeface="Courier"/>
                <a:cs typeface="Courier"/>
              </a:rPr>
            </a:b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ex:Hamlet 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ex:author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ex:Shakespeare</a:t>
            </a:r>
            <a:r>
              <a:rPr lang="en-US" sz="1800" dirty="0">
                <a:latin typeface="Courier"/>
                <a:cs typeface="Courier"/>
              </a:rPr>
              <a:t> ; 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	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ex:price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"10.50"^^</a:t>
            </a:r>
            <a:r>
              <a:rPr lang="en-US" sz="1800" dirty="0" err="1">
                <a:latin typeface="Courier"/>
                <a:cs typeface="Courier"/>
              </a:rPr>
              <a:t>xsd:decimal</a:t>
            </a:r>
            <a:r>
              <a:rPr lang="en-US" sz="1800" dirty="0">
                <a:latin typeface="Courier"/>
                <a:cs typeface="Courier"/>
              </a:rPr>
              <a:t> .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 err="1">
                <a:latin typeface="Courier"/>
                <a:cs typeface="Courier"/>
              </a:rPr>
              <a:t>ex:Macbeth</a:t>
            </a:r>
            <a:r>
              <a:rPr lang="en-US" sz="1800" dirty="0">
                <a:latin typeface="Courier"/>
                <a:cs typeface="Courier"/>
              </a:rPr>
              <a:t> 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ex:author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ex:Shakespeare</a:t>
            </a:r>
            <a:r>
              <a:rPr lang="en-US" sz="1800" dirty="0">
                <a:latin typeface="Courier"/>
                <a:cs typeface="Courier"/>
              </a:rPr>
              <a:t> .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 err="1" smtClean="0">
                <a:latin typeface="Courier"/>
                <a:cs typeface="Courier"/>
              </a:rPr>
              <a:t>ex:Tamburlaine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	</a:t>
            </a:r>
            <a:r>
              <a:rPr lang="en-US" sz="1800" dirty="0" err="1" smtClean="0">
                <a:latin typeface="Courier"/>
                <a:cs typeface="Courier"/>
              </a:rPr>
              <a:t>ex:author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ex:Marlowe</a:t>
            </a:r>
            <a:r>
              <a:rPr lang="en-US" sz="1800" dirty="0">
                <a:latin typeface="Courier"/>
                <a:cs typeface="Courier"/>
              </a:rPr>
              <a:t> ; 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	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ex:price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"17"^^</a:t>
            </a:r>
            <a:r>
              <a:rPr lang="en-US" sz="1800" dirty="0" err="1">
                <a:latin typeface="Courier"/>
                <a:cs typeface="Courier"/>
              </a:rPr>
              <a:t>xsd:integer</a:t>
            </a:r>
            <a:r>
              <a:rPr lang="en-US" sz="1800" dirty="0">
                <a:latin typeface="Courier"/>
                <a:cs typeface="Courier"/>
              </a:rPr>
              <a:t> .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 err="1">
                <a:latin typeface="Courier"/>
                <a:cs typeface="Courier"/>
              </a:rPr>
              <a:t>ex:DoctorFaustus</a:t>
            </a:r>
            <a:r>
              <a:rPr lang="en-US" sz="1800" dirty="0">
                <a:latin typeface="Courier"/>
                <a:cs typeface="Courier"/>
              </a:rPr>
              <a:t>    </a:t>
            </a:r>
            <a:r>
              <a:rPr lang="en-US" sz="1800" dirty="0" err="1">
                <a:latin typeface="Courier"/>
                <a:cs typeface="Courier"/>
              </a:rPr>
              <a:t>ex:author</a:t>
            </a:r>
            <a:r>
              <a:rPr lang="en-US" sz="1800" dirty="0">
                <a:latin typeface="Courier"/>
                <a:cs typeface="Courier"/>
              </a:rPr>
              <a:t> 	</a:t>
            </a:r>
            <a:r>
              <a:rPr lang="en-US" sz="1800" dirty="0" err="1">
                <a:latin typeface="Courier"/>
                <a:cs typeface="Courier"/>
              </a:rPr>
              <a:t>ex:Marlowe</a:t>
            </a:r>
            <a:r>
              <a:rPr lang="en-US" sz="1800" dirty="0">
                <a:latin typeface="Courier"/>
                <a:cs typeface="Courier"/>
              </a:rPr>
              <a:t> ; 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	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ex:price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"12"^^</a:t>
            </a:r>
            <a:r>
              <a:rPr lang="en-US" sz="1800" dirty="0" err="1">
                <a:latin typeface="Courier"/>
                <a:cs typeface="Courier"/>
              </a:rPr>
              <a:t>xsd:integer</a:t>
            </a:r>
            <a:r>
              <a:rPr lang="en-US" sz="1800" dirty="0">
                <a:latin typeface="Courier"/>
                <a:cs typeface="Courier"/>
              </a:rPr>
              <a:t> ; ; 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ex:title</a:t>
            </a: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>
                <a:latin typeface="Courier"/>
                <a:cs typeface="Courier"/>
              </a:rPr>
              <a:t>"The </a:t>
            </a:r>
            <a:r>
              <a:rPr lang="en-US" sz="1800" dirty="0" err="1">
                <a:latin typeface="Courier"/>
                <a:cs typeface="Courier"/>
              </a:rPr>
              <a:t>Tragical</a:t>
            </a:r>
            <a:r>
              <a:rPr lang="en-US" sz="1800" dirty="0">
                <a:latin typeface="Courier"/>
                <a:cs typeface="Courier"/>
              </a:rPr>
              <a:t> History of Doctor Faustus" .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 err="1">
                <a:latin typeface="Courier"/>
                <a:cs typeface="Courier"/>
              </a:rPr>
              <a:t>ex:RomeusJuliet</a:t>
            </a:r>
            <a:r>
              <a:rPr lang="en-US" sz="1800" dirty="0">
                <a:latin typeface="Courier"/>
                <a:cs typeface="Courier"/>
              </a:rPr>
              <a:t> 	</a:t>
            </a:r>
            <a:r>
              <a:rPr lang="en-US" sz="1800" dirty="0" err="1" smtClean="0">
                <a:latin typeface="Courier"/>
                <a:cs typeface="Courier"/>
              </a:rPr>
              <a:t>ex:author</a:t>
            </a:r>
            <a:r>
              <a:rPr lang="en-US" sz="1800" dirty="0" smtClean="0">
                <a:latin typeface="Courier"/>
                <a:cs typeface="Courier"/>
              </a:rPr>
              <a:t> 	</a:t>
            </a:r>
            <a:r>
              <a:rPr lang="en-US" sz="1800" dirty="0" err="1" smtClean="0">
                <a:latin typeface="Courier"/>
                <a:cs typeface="Courier"/>
              </a:rPr>
              <a:t>ex:Brooke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;</a:t>
            </a:r>
            <a:br>
              <a:rPr lang="en-US" sz="1800" dirty="0">
                <a:latin typeface="Courier"/>
                <a:cs typeface="Courier"/>
              </a:rPr>
            </a:br>
            <a:r>
              <a:rPr lang="en-US" sz="1800" dirty="0">
                <a:latin typeface="Courier"/>
                <a:cs typeface="Courier"/>
              </a:rPr>
              <a:t> 		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ex:price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	”12"^^</a:t>
            </a:r>
            <a:r>
              <a:rPr lang="en-US" sz="1800" dirty="0" err="1">
                <a:latin typeface="Courier"/>
                <a:cs typeface="Courier"/>
              </a:rPr>
              <a:t>xsd:integer</a:t>
            </a:r>
            <a:r>
              <a:rPr lang="en-US" sz="1800" dirty="0">
                <a:latin typeface="Courier"/>
                <a:cs typeface="Courier"/>
              </a:rPr>
              <a:t> .	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273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Formulate SPARQL queries for the vocabulary in the data set: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Who are the authors of some book?</a:t>
            </a:r>
          </a:p>
          <a:p>
            <a:r>
              <a:rPr lang="en-US" sz="2000" dirty="0" smtClean="0"/>
              <a:t>Who are the authors of a book that costs less than 15?</a:t>
            </a:r>
          </a:p>
          <a:p>
            <a:r>
              <a:rPr lang="en-US" sz="2000" dirty="0" smtClean="0"/>
              <a:t>Who are the authors of a book that costs less than 15, and what are the titles, if available?</a:t>
            </a:r>
          </a:p>
          <a:p>
            <a:r>
              <a:rPr lang="en-US" sz="2000" dirty="0" smtClean="0"/>
              <a:t>Which is the most expensive book?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Which </a:t>
            </a:r>
            <a:r>
              <a:rPr lang="en-US" sz="2000" dirty="0"/>
              <a:t>is the most expensive </a:t>
            </a:r>
            <a:r>
              <a:rPr lang="en-US" sz="2000" dirty="0" smtClean="0"/>
              <a:t>book by Shakespeare?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433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in 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898"/>
          </a:xfrm>
        </p:spPr>
        <p:txBody>
          <a:bodyPr/>
          <a:lstStyle/>
          <a:p>
            <a:r>
              <a:rPr lang="en-US" sz="2200" dirty="0" smtClean="0"/>
              <a:t>What components would you expect in </a:t>
            </a:r>
            <a:r>
              <a:rPr lang="en-US" sz="2200" smtClean="0"/>
              <a:t>a framework like </a:t>
            </a:r>
            <a:r>
              <a:rPr lang="en-US" sz="2200" dirty="0" smtClean="0"/>
              <a:t>Jena?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440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in 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898"/>
          </a:xfrm>
        </p:spPr>
        <p:txBody>
          <a:bodyPr/>
          <a:lstStyle/>
          <a:p>
            <a:r>
              <a:rPr lang="en-US" sz="2200" dirty="0" smtClean="0"/>
              <a:t>SPARQL </a:t>
            </a:r>
            <a:r>
              <a:rPr lang="en-US" sz="2200" dirty="0"/>
              <a:t>functionality bundled with Jena has separate </a:t>
            </a:r>
            <a:r>
              <a:rPr lang="en-US" sz="2200" dirty="0" err="1"/>
              <a:t>Javadocs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</a:t>
            </a: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  <a:hlinkClick r:id="rId2"/>
              </a:rPr>
              <a:t>http</a:t>
            </a:r>
            <a:r>
              <a:rPr lang="en-US" sz="1800" dirty="0">
                <a:latin typeface="Courier"/>
                <a:cs typeface="Courier"/>
                <a:hlinkClick r:id="rId2"/>
              </a:rPr>
              <a:t>://jena.apache.org/documentation/javadoc/arq</a:t>
            </a:r>
            <a:r>
              <a:rPr lang="en-US" sz="1800" dirty="0" smtClean="0">
                <a:latin typeface="Courier"/>
                <a:cs typeface="Courier"/>
                <a:hlinkClick r:id="rId2"/>
              </a:rPr>
              <a:t>/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endParaRPr lang="en-US" sz="1800" dirty="0">
              <a:latin typeface="Courier"/>
              <a:cs typeface="Courier"/>
            </a:endParaRPr>
          </a:p>
          <a:p>
            <a:r>
              <a:rPr lang="en-US" sz="2200" dirty="0"/>
              <a:t>Main classes in package </a:t>
            </a:r>
            <a:r>
              <a:rPr lang="en-US" sz="2200" dirty="0" err="1">
                <a:latin typeface="Courier"/>
                <a:cs typeface="Courier"/>
              </a:rPr>
              <a:t>com.hp.hpl.jena.query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>
                <a:latin typeface="American Typewriter"/>
                <a:cs typeface="American Typewriter"/>
              </a:rPr>
              <a:t>Query</a:t>
            </a:r>
            <a:r>
              <a:rPr lang="en-US" sz="2200" dirty="0" smtClean="0"/>
              <a:t> </a:t>
            </a:r>
            <a:r>
              <a:rPr lang="en-US" sz="2200" dirty="0"/>
              <a:t>a SPARQL </a:t>
            </a:r>
            <a:r>
              <a:rPr lang="en-US" sz="2200" dirty="0" smtClean="0"/>
              <a:t>query</a:t>
            </a:r>
          </a:p>
          <a:p>
            <a:pPr lvl="1"/>
            <a:r>
              <a:rPr lang="en-US" sz="2200" dirty="0" err="1" smtClean="0">
                <a:latin typeface="American Typewriter"/>
                <a:cs typeface="American Typewriter"/>
              </a:rPr>
              <a:t>QueryFactory</a:t>
            </a:r>
            <a:r>
              <a:rPr lang="en-US" sz="2200" dirty="0" smtClean="0"/>
              <a:t> </a:t>
            </a:r>
            <a:r>
              <a:rPr lang="en-US" sz="2200" dirty="0"/>
              <a:t>for creating queries in various </a:t>
            </a:r>
            <a:r>
              <a:rPr lang="en-US" sz="2200" dirty="0" smtClean="0"/>
              <a:t>ways</a:t>
            </a:r>
          </a:p>
          <a:p>
            <a:pPr lvl="1"/>
            <a:r>
              <a:rPr lang="en-US" sz="2200" dirty="0" err="1" smtClean="0">
                <a:latin typeface="American Typewriter"/>
                <a:cs typeface="American Typewriter"/>
              </a:rPr>
              <a:t>QueryExecution</a:t>
            </a:r>
            <a:r>
              <a:rPr lang="en-US" sz="2200" dirty="0" smtClean="0"/>
              <a:t> </a:t>
            </a:r>
            <a:r>
              <a:rPr lang="en-US" sz="2200" dirty="0"/>
              <a:t>for the execution state of a </a:t>
            </a:r>
            <a:r>
              <a:rPr lang="en-US" sz="2200" dirty="0" smtClean="0"/>
              <a:t>query</a:t>
            </a:r>
          </a:p>
          <a:p>
            <a:pPr lvl="1"/>
            <a:r>
              <a:rPr lang="en-US" sz="2200" dirty="0" err="1" smtClean="0">
                <a:latin typeface="American Typewriter"/>
                <a:cs typeface="American Typewriter"/>
              </a:rPr>
              <a:t>QueryExecutionFactory</a:t>
            </a:r>
            <a:r>
              <a:rPr lang="en-US" sz="2200" dirty="0" smtClean="0"/>
              <a:t> </a:t>
            </a:r>
            <a:r>
              <a:rPr lang="en-US" sz="2200" dirty="0"/>
              <a:t>for creating query </a:t>
            </a:r>
            <a:r>
              <a:rPr lang="en-US" sz="2200" dirty="0" smtClean="0"/>
              <a:t>executions</a:t>
            </a:r>
          </a:p>
          <a:p>
            <a:pPr lvl="1"/>
            <a:r>
              <a:rPr lang="en-US" sz="2200" dirty="0" err="1" smtClean="0">
                <a:latin typeface="American Typewriter"/>
                <a:cs typeface="American Typewriter"/>
              </a:rPr>
              <a:t>ResultSet</a:t>
            </a:r>
            <a:r>
              <a:rPr lang="en-US" sz="2200" dirty="0" smtClean="0"/>
              <a:t> </a:t>
            </a:r>
            <a:r>
              <a:rPr lang="en-US" sz="2200" dirty="0"/>
              <a:t>for results of a SELECT</a:t>
            </a:r>
          </a:p>
          <a:p>
            <a:r>
              <a:rPr lang="en-US" sz="2200" dirty="0">
                <a:latin typeface="American Typewriter"/>
                <a:cs typeface="American Typewriter"/>
              </a:rPr>
              <a:t>CONSTRUCT</a:t>
            </a:r>
            <a:r>
              <a:rPr lang="en-US" sz="2200" dirty="0"/>
              <a:t> and </a:t>
            </a:r>
            <a:r>
              <a:rPr lang="en-US" sz="2200" dirty="0">
                <a:latin typeface="American Typewriter"/>
                <a:cs typeface="American Typewriter"/>
              </a:rPr>
              <a:t>DESCRIBE</a:t>
            </a:r>
            <a:r>
              <a:rPr lang="en-US" sz="2200" dirty="0"/>
              <a:t> return Models, </a:t>
            </a:r>
            <a:r>
              <a:rPr lang="en-US" sz="2200" dirty="0">
                <a:latin typeface="American Typewriter"/>
                <a:cs typeface="American Typewriter"/>
              </a:rPr>
              <a:t>ASK</a:t>
            </a:r>
            <a:r>
              <a:rPr lang="en-US" sz="2200" dirty="0"/>
              <a:t> a Java </a:t>
            </a:r>
            <a:r>
              <a:rPr lang="en-US" sz="2200" dirty="0" err="1"/>
              <a:t>boolean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smtClean="0"/>
              <a:t>SPARQL </a:t>
            </a:r>
            <a:r>
              <a:rPr lang="en-US" sz="2200" dirty="0"/>
              <a:t>with ARQ is generally slow </a:t>
            </a:r>
            <a:r>
              <a:rPr lang="en-US" sz="2200" dirty="0" smtClean="0"/>
              <a:t>because queries are broken down into triple patterns.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178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latin typeface="American Typewriter"/>
                <a:cs typeface="American Typewriter"/>
              </a:rPr>
              <a:t>rdf</a:t>
            </a:r>
            <a:r>
              <a:rPr lang="en-US" dirty="0"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PREFIX </a:t>
            </a:r>
            <a:r>
              <a:rPr lang="en-US" dirty="0">
                <a:latin typeface="American Typewriter"/>
                <a:cs typeface="American Typewriter"/>
              </a:rPr>
              <a:t>umbel-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latin typeface="American Typewriter"/>
                <a:cs typeface="American Typewriter"/>
              </a:rPr>
              <a:t>umbel.org</a:t>
            </a:r>
            <a:r>
              <a:rPr lang="en-US" dirty="0"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latin typeface="American Typewriter"/>
                <a:cs typeface="American Typewriter"/>
              </a:rPr>
              <a:t>example.org</a:t>
            </a:r>
            <a:r>
              <a:rPr lang="en-US" dirty="0">
                <a:latin typeface="American Typewriter"/>
                <a:cs typeface="American Typewriter"/>
              </a:rPr>
              <a:t>/</a:t>
            </a:r>
            <a:r>
              <a:rPr lang="en-US" dirty="0" err="1">
                <a:latin typeface="American Typewriter"/>
                <a:cs typeface="American Typewriter"/>
              </a:rPr>
              <a:t>myGeoData</a:t>
            </a:r>
            <a:r>
              <a:rPr lang="en-US" dirty="0"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latin typeface="American Typewriter"/>
                <a:cs typeface="American Typewriter"/>
              </a:rPr>
              <a:t>  ?v </a:t>
            </a:r>
            <a:r>
              <a:rPr lang="en-US" dirty="0" err="1">
                <a:latin typeface="American Typewriter"/>
                <a:cs typeface="American Typewriter"/>
              </a:rPr>
              <a:t>rdf:type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err="1"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71435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700808"/>
            <a:ext cx="7560840" cy="2232248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301208"/>
            <a:ext cx="7416824" cy="1080120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Constructing a Query and a </a:t>
            </a:r>
            <a:r>
              <a:rPr lang="en-US" sz="3200" dirty="0" err="1"/>
              <a:t>QueryExecution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341438"/>
            <a:ext cx="8229600" cy="47847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Query</a:t>
            </a:r>
            <a:r>
              <a:rPr lang="en-US" sz="2000" dirty="0"/>
              <a:t> objects are usually constructed by parsing: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smtClean="0">
                <a:latin typeface="American Typewriter"/>
                <a:cs typeface="American Typewriter"/>
              </a:rPr>
              <a:t>String </a:t>
            </a:r>
            <a:r>
              <a:rPr lang="en-US" sz="2000" dirty="0" err="1">
                <a:latin typeface="American Typewriter"/>
                <a:cs typeface="American Typewriter"/>
              </a:rPr>
              <a:t>qStr</a:t>
            </a:r>
            <a:r>
              <a:rPr lang="en-US" sz="2000" dirty="0">
                <a:latin typeface="American Typewriter"/>
                <a:cs typeface="American Typewriter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   </a:t>
            </a:r>
            <a:r>
              <a:rPr lang="en-US" sz="2000" dirty="0" smtClean="0">
                <a:latin typeface="American Typewriter"/>
                <a:cs typeface="American Typewriter"/>
              </a:rPr>
              <a:t>		   "</a:t>
            </a:r>
            <a:r>
              <a:rPr lang="en-US" sz="2000" dirty="0">
                <a:latin typeface="American Typewriter"/>
                <a:cs typeface="American Typewriter"/>
              </a:rPr>
              <a:t>PREFIX </a:t>
            </a:r>
            <a:r>
              <a:rPr lang="en-US" sz="2000" dirty="0" err="1">
                <a:latin typeface="American Typewriter"/>
                <a:cs typeface="American Typewriter"/>
              </a:rPr>
              <a:t>foaf</a:t>
            </a:r>
            <a:r>
              <a:rPr lang="en-US" sz="2000" dirty="0">
                <a:latin typeface="American Typewriter"/>
                <a:cs typeface="American Typewriter"/>
              </a:rPr>
              <a:t>:  &lt;" + </a:t>
            </a:r>
            <a:r>
              <a:rPr lang="en-US" sz="2000" dirty="0" err="1">
                <a:latin typeface="American Typewriter"/>
                <a:cs typeface="American Typewriter"/>
              </a:rPr>
              <a:t>foafNS</a:t>
            </a:r>
            <a:r>
              <a:rPr lang="en-US" sz="2000" dirty="0">
                <a:latin typeface="American Typewriter"/>
                <a:cs typeface="American Typewriter"/>
              </a:rPr>
              <a:t> + "&gt;"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 </a:t>
            </a:r>
            <a:r>
              <a:rPr lang="en-US" sz="2000" dirty="0" smtClean="0">
                <a:latin typeface="American Typewriter"/>
                <a:cs typeface="American Typewriter"/>
              </a:rPr>
              <a:t>		+ </a:t>
            </a:r>
            <a:r>
              <a:rPr lang="en-US" sz="2000" dirty="0">
                <a:latin typeface="American Typewriter"/>
                <a:cs typeface="American Typewriter"/>
              </a:rPr>
              <a:t>"SELECT ?a ?b WHERE {"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 </a:t>
            </a:r>
            <a:r>
              <a:rPr lang="en-US" sz="2000" dirty="0" smtClean="0">
                <a:latin typeface="American Typewriter"/>
                <a:cs typeface="American Typewriter"/>
              </a:rPr>
              <a:t>		+ </a:t>
            </a:r>
            <a:r>
              <a:rPr lang="en-US" sz="2000" dirty="0">
                <a:latin typeface="American Typewriter"/>
                <a:cs typeface="American Typewriter"/>
              </a:rPr>
              <a:t>"  ?a </a:t>
            </a:r>
            <a:r>
              <a:rPr lang="en-US" sz="2000" dirty="0" err="1">
                <a:latin typeface="American Typewriter"/>
                <a:cs typeface="American Typewriter"/>
              </a:rPr>
              <a:t>foaf:knows</a:t>
            </a:r>
            <a:r>
              <a:rPr lang="en-US" sz="2000" dirty="0">
                <a:latin typeface="American Typewriter"/>
                <a:cs typeface="American Typewriter"/>
              </a:rPr>
              <a:t> ?b ."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 </a:t>
            </a:r>
            <a:r>
              <a:rPr lang="en-US" sz="2000" dirty="0" smtClean="0">
                <a:latin typeface="American Typewriter"/>
                <a:cs typeface="American Typewriter"/>
              </a:rPr>
              <a:t>		+ </a:t>
            </a:r>
            <a:r>
              <a:rPr lang="en-US" sz="2000" dirty="0">
                <a:latin typeface="American Typewriter"/>
                <a:cs typeface="American Typewriter"/>
              </a:rPr>
              <a:t>"} ORDER BY ?a ?b";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Query </a:t>
            </a:r>
            <a:r>
              <a:rPr lang="en-US" sz="2000" dirty="0">
                <a:latin typeface="American Typewriter"/>
                <a:cs typeface="American Typewriter"/>
              </a:rPr>
              <a:t>q = </a:t>
            </a:r>
            <a:r>
              <a:rPr lang="en-US" sz="2000" dirty="0" err="1">
                <a:latin typeface="American Typewriter"/>
                <a:cs typeface="American Typewriter"/>
              </a:rPr>
              <a:t>QueryFactory.create</a:t>
            </a:r>
            <a:r>
              <a:rPr lang="en-US" sz="2000" dirty="0">
                <a:latin typeface="American Typewriter"/>
                <a:cs typeface="American Typewriter"/>
              </a:rPr>
              <a:t>(</a:t>
            </a:r>
            <a:r>
              <a:rPr lang="en-US" sz="2000" dirty="0" err="1">
                <a:latin typeface="American Typewriter"/>
                <a:cs typeface="American Typewriter"/>
              </a:rPr>
              <a:t>qStr</a:t>
            </a:r>
            <a:r>
              <a:rPr lang="en-US" sz="2000" dirty="0">
                <a:latin typeface="American Typewriter"/>
                <a:cs typeface="American Typewriter"/>
              </a:rPr>
              <a:t>)</a:t>
            </a:r>
            <a:r>
              <a:rPr lang="en-US" sz="2000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sz="2000" dirty="0" smtClean="0"/>
              <a:t>Programming </a:t>
            </a:r>
            <a:r>
              <a:rPr lang="en-US" sz="2000" dirty="0"/>
              <a:t>interface deprecated and badly documented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>
                <a:latin typeface="American Typewriter"/>
                <a:cs typeface="American Typewriter"/>
              </a:rPr>
              <a:t>Query</a:t>
            </a:r>
            <a:r>
              <a:rPr lang="en-US" sz="2000" dirty="0"/>
              <a:t> can be used several times, on multiple models </a:t>
            </a:r>
            <a:endParaRPr lang="en-US" sz="2000" dirty="0" smtClean="0"/>
          </a:p>
          <a:p>
            <a:r>
              <a:rPr lang="en-US" sz="2000" dirty="0" smtClean="0"/>
              <a:t>For </a:t>
            </a:r>
            <a:r>
              <a:rPr lang="en-US" sz="2000" dirty="0"/>
              <a:t>each execution, a new </a:t>
            </a:r>
            <a:r>
              <a:rPr lang="en-US" sz="2000" dirty="0" err="1">
                <a:latin typeface="American Typewriter"/>
                <a:cs typeface="American Typewriter"/>
              </a:rPr>
              <a:t>QueryExecution</a:t>
            </a:r>
            <a:r>
              <a:rPr lang="en-US" sz="2000" dirty="0"/>
              <a:t> is </a:t>
            </a:r>
            <a:r>
              <a:rPr lang="en-US" sz="2000" dirty="0" smtClean="0"/>
              <a:t>needed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produce a </a:t>
            </a:r>
            <a:r>
              <a:rPr lang="en-US" sz="2000" dirty="0" err="1">
                <a:latin typeface="American Typewriter"/>
                <a:cs typeface="American Typewriter"/>
              </a:rPr>
              <a:t>QueryExecution</a:t>
            </a:r>
            <a:r>
              <a:rPr lang="en-US" sz="2000" dirty="0"/>
              <a:t> for a given </a:t>
            </a:r>
            <a:r>
              <a:rPr lang="en-US" sz="2000" dirty="0">
                <a:latin typeface="American Typewriter"/>
                <a:cs typeface="American Typewriter"/>
              </a:rPr>
              <a:t>Query</a:t>
            </a:r>
            <a:r>
              <a:rPr lang="en-US" sz="2000" dirty="0"/>
              <a:t> and </a:t>
            </a:r>
            <a:r>
              <a:rPr lang="en-US" sz="2000" dirty="0">
                <a:latin typeface="American Typewriter"/>
                <a:cs typeface="American Typewriter"/>
              </a:rPr>
              <a:t>Model</a:t>
            </a:r>
            <a:r>
              <a:rPr lang="en-US" sz="2000" dirty="0"/>
              <a:t>: </a:t>
            </a:r>
            <a:r>
              <a:rPr lang="en-US" sz="2000" dirty="0" smtClean="0"/>
              <a:t>	</a:t>
            </a:r>
            <a:r>
              <a:rPr lang="en-US" sz="2000" dirty="0" err="1" smtClean="0">
                <a:latin typeface="American Typewriter"/>
                <a:cs typeface="American Typewriter"/>
              </a:rPr>
              <a:t>QueryExecution</a:t>
            </a:r>
            <a:r>
              <a:rPr lang="en-US" sz="2000" dirty="0" smtClean="0">
                <a:latin typeface="American Typewriter"/>
                <a:cs typeface="American Typewriter"/>
              </a:rPr>
              <a:t> </a:t>
            </a:r>
            <a:r>
              <a:rPr lang="en-US" sz="2000" dirty="0" err="1">
                <a:latin typeface="American Typewriter"/>
                <a:cs typeface="American Typewriter"/>
              </a:rPr>
              <a:t>qe</a:t>
            </a:r>
            <a:r>
              <a:rPr lang="en-US" sz="2000" dirty="0">
                <a:latin typeface="American Typewriter"/>
                <a:cs typeface="American Typewriter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 </a:t>
            </a:r>
            <a:r>
              <a:rPr lang="en-US" sz="2000" dirty="0" smtClean="0">
                <a:latin typeface="American Typewriter"/>
                <a:cs typeface="American Typewriter"/>
              </a:rPr>
              <a:t>		</a:t>
            </a:r>
            <a:r>
              <a:rPr lang="en-US" sz="2000" dirty="0" err="1" smtClean="0">
                <a:latin typeface="American Typewriter"/>
                <a:cs typeface="American Typewriter"/>
              </a:rPr>
              <a:t>QueryExecutionFactory.create</a:t>
            </a:r>
            <a:r>
              <a:rPr lang="en-US" sz="2000" dirty="0">
                <a:latin typeface="American Typewriter"/>
                <a:cs typeface="American Typewriter"/>
              </a:rPr>
              <a:t>(q</a:t>
            </a:r>
            <a:r>
              <a:rPr lang="en-US" sz="2000" dirty="0" smtClean="0">
                <a:latin typeface="American Typewriter"/>
                <a:cs typeface="American Typewriter"/>
              </a:rPr>
              <a:t>, model</a:t>
            </a:r>
            <a:r>
              <a:rPr lang="en-US" sz="2000" dirty="0">
                <a:latin typeface="American Typewriter"/>
                <a:cs typeface="American Typewriter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9405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55914"/>
          </a:xfrm>
        </p:spPr>
        <p:txBody>
          <a:bodyPr/>
          <a:lstStyle/>
          <a:p>
            <a:r>
              <a:rPr lang="en-US" dirty="0" err="1">
                <a:latin typeface="American Typewriter"/>
                <a:cs typeface="American Typewriter"/>
              </a:rPr>
              <a:t>QueryExecution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/>
              <a:t>contains methods to execute different kinds of queries (SELECT, CONSTRUCT, etc.)</a:t>
            </a:r>
          </a:p>
          <a:p>
            <a:r>
              <a:rPr lang="en-US" dirty="0"/>
              <a:t>E.g. for a </a:t>
            </a:r>
            <a:r>
              <a:rPr lang="en-US" dirty="0">
                <a:cs typeface="American Typewriter"/>
              </a:rPr>
              <a:t>SELECT</a:t>
            </a:r>
            <a:r>
              <a:rPr lang="en-US" dirty="0"/>
              <a:t> query: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	</a:t>
            </a:r>
            <a:r>
              <a:rPr lang="en-US" dirty="0" err="1" smtClean="0">
                <a:latin typeface="American Typewriter"/>
                <a:cs typeface="American Typewriter"/>
              </a:rPr>
              <a:t>ResultSet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>
                <a:latin typeface="American Typewriter"/>
                <a:cs typeface="American Typewriter"/>
              </a:rPr>
              <a:t>res = </a:t>
            </a:r>
            <a:r>
              <a:rPr lang="en-US" dirty="0" err="1">
                <a:latin typeface="American Typewriter"/>
                <a:cs typeface="American Typewriter"/>
              </a:rPr>
              <a:t>qe.execSelect</a:t>
            </a:r>
            <a:r>
              <a:rPr lang="en-US" dirty="0">
                <a:latin typeface="American Typewriter"/>
                <a:cs typeface="American Typewriter"/>
              </a:rPr>
              <a:t>();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ResultSet</a:t>
            </a:r>
            <a:r>
              <a:rPr lang="en-US" dirty="0"/>
              <a:t> is a sub-interface of </a:t>
            </a:r>
            <a:r>
              <a:rPr lang="en-US" dirty="0" smtClean="0"/>
              <a:t>		 		</a:t>
            </a:r>
            <a:r>
              <a:rPr lang="en-US" dirty="0" smtClean="0">
                <a:latin typeface="American Typewriter"/>
                <a:cs typeface="American Typewriter"/>
              </a:rPr>
              <a:t>Iterator</a:t>
            </a:r>
            <a:r>
              <a:rPr lang="en-US" dirty="0">
                <a:latin typeface="American Typewriter"/>
                <a:cs typeface="American Typewriter"/>
              </a:rPr>
              <a:t>&lt;</a:t>
            </a:r>
            <a:r>
              <a:rPr lang="en-US" dirty="0" err="1">
                <a:latin typeface="American Typewriter"/>
                <a:cs typeface="American Typewriter"/>
              </a:rPr>
              <a:t>QuerySolution</a:t>
            </a:r>
            <a:r>
              <a:rPr lang="en-US" dirty="0"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/>
              <a:t>Also has methods to get list of variables</a:t>
            </a:r>
          </a:p>
          <a:p>
            <a:r>
              <a:rPr lang="en-US" dirty="0" err="1">
                <a:latin typeface="American Typewriter"/>
                <a:cs typeface="American Typewriter"/>
              </a:rPr>
              <a:t>QuerySolution</a:t>
            </a:r>
            <a:r>
              <a:rPr lang="en-US" dirty="0"/>
              <a:t> has methods to get list of variables, value of single variables, etc.</a:t>
            </a:r>
          </a:p>
          <a:p>
            <a:r>
              <a:rPr lang="en-US" dirty="0"/>
              <a:t>Important to call </a:t>
            </a:r>
            <a:r>
              <a:rPr lang="en-US" dirty="0">
                <a:latin typeface="American Typewriter"/>
                <a:cs typeface="American Typewriter"/>
              </a:rPr>
              <a:t>close() </a:t>
            </a:r>
            <a:r>
              <a:rPr lang="en-US" dirty="0"/>
              <a:t>on query executions when no longer </a:t>
            </a:r>
            <a:r>
              <a:rPr lang="en-US" dirty="0" smtClean="0"/>
              <a:t>needed </a:t>
            </a:r>
            <a:r>
              <a:rPr lang="en-US" i="1" dirty="0" smtClean="0"/>
              <a:t>(Why?)</a:t>
            </a:r>
          </a:p>
        </p:txBody>
      </p:sp>
    </p:spTree>
    <p:extLst>
      <p:ext uri="{BB962C8B-B14F-4D97-AF65-F5344CB8AC3E}">
        <p14:creationId xmlns:p14="http://schemas.microsoft.com/office/powerpoint/2010/main" val="3755537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SPARQL in Jena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String </a:t>
            </a:r>
            <a:r>
              <a:rPr lang="en-US" sz="1800" dirty="0" err="1">
                <a:latin typeface="American Typewriter"/>
                <a:cs typeface="American Typewriter"/>
              </a:rPr>
              <a:t>qStr</a:t>
            </a:r>
            <a:r>
              <a:rPr lang="en-US" sz="1800" dirty="0">
                <a:latin typeface="American Typewriter"/>
                <a:cs typeface="American Typewriter"/>
              </a:rPr>
              <a:t> = "SELECT ?a ?b ...";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Query q = </a:t>
            </a:r>
            <a:r>
              <a:rPr lang="en-US" sz="1800" dirty="0" err="1">
                <a:latin typeface="American Typewriter"/>
                <a:cs typeface="American Typewriter"/>
              </a:rPr>
              <a:t>QueryFactory.create</a:t>
            </a:r>
            <a:r>
              <a:rPr lang="en-US" sz="1800" dirty="0">
                <a:latin typeface="American Typewriter"/>
                <a:cs typeface="American Typewriter"/>
              </a:rPr>
              <a:t>(</a:t>
            </a:r>
            <a:r>
              <a:rPr lang="en-US" sz="1800" dirty="0" err="1">
                <a:latin typeface="American Typewriter"/>
                <a:cs typeface="American Typewriter"/>
              </a:rPr>
              <a:t>qStr</a:t>
            </a:r>
            <a:r>
              <a:rPr lang="en-US" sz="1800" dirty="0">
                <a:latin typeface="American Typewriter"/>
                <a:cs typeface="American Typewriter"/>
              </a:rPr>
              <a:t>);</a:t>
            </a:r>
          </a:p>
          <a:p>
            <a:pPr marL="0" indent="0">
              <a:buNone/>
            </a:pPr>
            <a:r>
              <a:rPr lang="en-US" sz="1800" dirty="0" err="1">
                <a:latin typeface="American Typewriter"/>
                <a:cs typeface="American Typewriter"/>
              </a:rPr>
              <a:t>QueryExecution</a:t>
            </a:r>
            <a:r>
              <a:rPr lang="en-US" sz="1800" dirty="0">
                <a:latin typeface="American Typewriter"/>
                <a:cs typeface="American Typewriter"/>
              </a:rPr>
              <a:t> </a:t>
            </a:r>
            <a:r>
              <a:rPr lang="en-US" sz="1800" dirty="0" err="1">
                <a:latin typeface="American Typewriter"/>
                <a:cs typeface="American Typewriter"/>
              </a:rPr>
              <a:t>qe</a:t>
            </a:r>
            <a:r>
              <a:rPr lang="en-US" sz="1800" dirty="0">
                <a:latin typeface="American Typewriter"/>
                <a:cs typeface="American Typewriter"/>
              </a:rPr>
              <a:t> =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</a:t>
            </a:r>
            <a:r>
              <a:rPr lang="en-US" sz="1800" dirty="0" smtClean="0">
                <a:latin typeface="American Typewriter"/>
                <a:cs typeface="American Typewriter"/>
              </a:rPr>
              <a:t>	</a:t>
            </a:r>
            <a:r>
              <a:rPr lang="en-US" sz="1800" dirty="0" err="1" smtClean="0">
                <a:latin typeface="American Typewriter"/>
                <a:cs typeface="American Typewriter"/>
              </a:rPr>
              <a:t>QueryExecutionFactory.create</a:t>
            </a:r>
            <a:r>
              <a:rPr lang="en-US" sz="1800" dirty="0">
                <a:latin typeface="American Typewriter"/>
                <a:cs typeface="American Typewriter"/>
              </a:rPr>
              <a:t>(</a:t>
            </a:r>
            <a:r>
              <a:rPr lang="en-US" sz="1800" dirty="0" err="1">
                <a:latin typeface="American Typewriter"/>
                <a:cs typeface="American Typewriter"/>
              </a:rPr>
              <a:t>q,model</a:t>
            </a:r>
            <a:r>
              <a:rPr lang="en-US" sz="1800" dirty="0">
                <a:latin typeface="American Typewriter"/>
                <a:cs typeface="American Typewriter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try {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</a:t>
            </a:r>
            <a:r>
              <a:rPr lang="en-US" sz="1800" dirty="0" smtClean="0">
                <a:latin typeface="American Typewriter"/>
                <a:cs typeface="American Typewriter"/>
              </a:rPr>
              <a:t>	res </a:t>
            </a:r>
            <a:r>
              <a:rPr lang="en-US" sz="1800" dirty="0">
                <a:latin typeface="American Typewriter"/>
                <a:cs typeface="American Typewriter"/>
              </a:rPr>
              <a:t>= </a:t>
            </a:r>
            <a:r>
              <a:rPr lang="en-US" sz="1800" dirty="0" err="1">
                <a:latin typeface="American Typewriter"/>
                <a:cs typeface="American Typewriter"/>
              </a:rPr>
              <a:t>qe.execSelect</a:t>
            </a:r>
            <a:r>
              <a:rPr lang="en-US" sz="1800" dirty="0">
                <a:latin typeface="American Typewriter"/>
                <a:cs typeface="American Typewrit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</a:t>
            </a:r>
            <a:r>
              <a:rPr lang="en-US" sz="1800" dirty="0" smtClean="0">
                <a:latin typeface="American Typewriter"/>
                <a:cs typeface="American Typewriter"/>
              </a:rPr>
              <a:t>	while</a:t>
            </a:r>
            <a:r>
              <a:rPr lang="en-US" sz="1800" dirty="0">
                <a:latin typeface="American Typewriter"/>
                <a:cs typeface="American Typewriter"/>
              </a:rPr>
              <a:t>( </a:t>
            </a:r>
            <a:r>
              <a:rPr lang="en-US" sz="1800" dirty="0" err="1">
                <a:latin typeface="American Typewriter"/>
                <a:cs typeface="American Typewriter"/>
              </a:rPr>
              <a:t>res.hasNext</a:t>
            </a:r>
            <a:r>
              <a:rPr lang="en-US" sz="1800" dirty="0">
                <a:latin typeface="American Typewriter"/>
                <a:cs typeface="American Typewriter"/>
              </a:rPr>
              <a:t>()) {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   </a:t>
            </a:r>
            <a:r>
              <a:rPr lang="en-US" sz="1800" dirty="0" smtClean="0">
                <a:latin typeface="American Typewriter"/>
                <a:cs typeface="American Typewriter"/>
              </a:rPr>
              <a:t>		</a:t>
            </a:r>
            <a:r>
              <a:rPr lang="en-US" sz="1800" dirty="0" err="1" smtClean="0">
                <a:latin typeface="American Typewriter"/>
                <a:cs typeface="American Typewriter"/>
              </a:rPr>
              <a:t>QuerySolution</a:t>
            </a:r>
            <a:r>
              <a:rPr lang="en-US" sz="1800" dirty="0" smtClean="0">
                <a:latin typeface="American Typewriter"/>
                <a:cs typeface="American Typewriter"/>
              </a:rPr>
              <a:t> </a:t>
            </a:r>
            <a:r>
              <a:rPr lang="en-US" sz="1800" dirty="0" err="1">
                <a:latin typeface="American Typewriter"/>
                <a:cs typeface="American Typewriter"/>
              </a:rPr>
              <a:t>soln</a:t>
            </a:r>
            <a:r>
              <a:rPr lang="en-US" sz="1800" dirty="0">
                <a:latin typeface="American Typewriter"/>
                <a:cs typeface="American Typewriter"/>
              </a:rPr>
              <a:t> = </a:t>
            </a:r>
            <a:r>
              <a:rPr lang="en-US" sz="1800" dirty="0" err="1">
                <a:latin typeface="American Typewriter"/>
                <a:cs typeface="American Typewriter"/>
              </a:rPr>
              <a:t>res.next</a:t>
            </a:r>
            <a:r>
              <a:rPr lang="en-US" sz="1800" dirty="0">
                <a:latin typeface="American Typewriter"/>
                <a:cs typeface="American Typewrit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   </a:t>
            </a:r>
            <a:r>
              <a:rPr lang="en-US" sz="1800" dirty="0" smtClean="0">
                <a:latin typeface="American Typewriter"/>
                <a:cs typeface="American Typewriter"/>
              </a:rPr>
              <a:t>		</a:t>
            </a:r>
            <a:r>
              <a:rPr lang="en-US" sz="1800" dirty="0" err="1" smtClean="0">
                <a:latin typeface="American Typewriter"/>
                <a:cs typeface="American Typewriter"/>
              </a:rPr>
              <a:t>RDFNode</a:t>
            </a:r>
            <a:r>
              <a:rPr lang="en-US" sz="1800" dirty="0" smtClean="0">
                <a:latin typeface="American Typewriter"/>
                <a:cs typeface="American Typewriter"/>
              </a:rPr>
              <a:t> </a:t>
            </a:r>
            <a:r>
              <a:rPr lang="en-US" sz="1800" dirty="0">
                <a:latin typeface="American Typewriter"/>
                <a:cs typeface="American Typewriter"/>
              </a:rPr>
              <a:t>a = </a:t>
            </a:r>
            <a:r>
              <a:rPr lang="en-US" sz="1800" dirty="0" err="1">
                <a:latin typeface="American Typewriter"/>
                <a:cs typeface="American Typewriter"/>
              </a:rPr>
              <a:t>soln.get</a:t>
            </a:r>
            <a:r>
              <a:rPr lang="en-US" sz="1800" dirty="0">
                <a:latin typeface="American Typewriter"/>
                <a:cs typeface="American Typewriter"/>
              </a:rPr>
              <a:t>("?a");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   </a:t>
            </a:r>
            <a:r>
              <a:rPr lang="en-US" sz="1800" dirty="0" smtClean="0">
                <a:latin typeface="American Typewriter"/>
                <a:cs typeface="American Typewriter"/>
              </a:rPr>
              <a:t>		</a:t>
            </a:r>
            <a:r>
              <a:rPr lang="en-US" sz="1800" dirty="0" err="1" smtClean="0">
                <a:latin typeface="American Typewriter"/>
                <a:cs typeface="American Typewriter"/>
              </a:rPr>
              <a:t>RDFNode</a:t>
            </a:r>
            <a:r>
              <a:rPr lang="en-US" sz="1800" dirty="0" smtClean="0">
                <a:latin typeface="American Typewriter"/>
                <a:cs typeface="American Typewriter"/>
              </a:rPr>
              <a:t> </a:t>
            </a:r>
            <a:r>
              <a:rPr lang="en-US" sz="1800" dirty="0">
                <a:latin typeface="American Typewriter"/>
                <a:cs typeface="American Typewriter"/>
              </a:rPr>
              <a:t>b = </a:t>
            </a:r>
            <a:r>
              <a:rPr lang="en-US" sz="1800" dirty="0" err="1">
                <a:latin typeface="American Typewriter"/>
                <a:cs typeface="American Typewriter"/>
              </a:rPr>
              <a:t>soln.get</a:t>
            </a:r>
            <a:r>
              <a:rPr lang="en-US" sz="1800" dirty="0">
                <a:latin typeface="American Typewriter"/>
                <a:cs typeface="American Typewriter"/>
              </a:rPr>
              <a:t>("?b");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   </a:t>
            </a:r>
            <a:r>
              <a:rPr lang="en-US" sz="1800" dirty="0" smtClean="0">
                <a:latin typeface="American Typewriter"/>
                <a:cs typeface="American Typewriter"/>
              </a:rPr>
              <a:t>		</a:t>
            </a:r>
            <a:r>
              <a:rPr lang="en-US" sz="1800" dirty="0" err="1" smtClean="0">
                <a:latin typeface="American Typewriter"/>
                <a:cs typeface="American Typewriter"/>
              </a:rPr>
              <a:t>System.out.println</a:t>
            </a:r>
            <a:r>
              <a:rPr lang="en-US" sz="1800" dirty="0">
                <a:latin typeface="American Typewriter"/>
                <a:cs typeface="American Typewriter"/>
              </a:rPr>
              <a:t>(""+a+" knows "+b);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}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} finally {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   </a:t>
            </a:r>
            <a:r>
              <a:rPr lang="en-US" sz="1800" dirty="0" smtClean="0">
                <a:latin typeface="American Typewriter"/>
                <a:cs typeface="American Typewriter"/>
              </a:rPr>
              <a:t>	</a:t>
            </a:r>
            <a:r>
              <a:rPr lang="en-US" sz="1800" dirty="0" err="1" smtClean="0">
                <a:latin typeface="American Typewriter"/>
                <a:cs typeface="American Typewriter"/>
              </a:rPr>
              <a:t>qe.close</a:t>
            </a:r>
            <a:r>
              <a:rPr lang="en-US" sz="1800" dirty="0">
                <a:latin typeface="American Typewriter"/>
                <a:cs typeface="American Typewrit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American Typewriter"/>
                <a:cs typeface="American Typewrit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9630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1438"/>
            <a:ext cx="8640960" cy="4784725"/>
          </a:xfrm>
        </p:spPr>
        <p:txBody>
          <a:bodyPr/>
          <a:lstStyle/>
          <a:p>
            <a:r>
              <a:rPr lang="en-US" sz="2000" dirty="0"/>
              <a:t>Many sites (DBLP, </a:t>
            </a:r>
            <a:r>
              <a:rPr lang="en-US" sz="2000" dirty="0" err="1"/>
              <a:t>dbpedia</a:t>
            </a:r>
            <a:r>
              <a:rPr lang="en-US" sz="2000" dirty="0"/>
              <a:t>, </a:t>
            </a:r>
            <a:r>
              <a:rPr lang="en-US" sz="2000" dirty="0" err="1"/>
              <a:t>dbtunes</a:t>
            </a:r>
            <a:r>
              <a:rPr lang="en-US" sz="2000" dirty="0"/>
              <a:t>,. . . ) publish SPARQL endpoints </a:t>
            </a:r>
            <a:endParaRPr lang="en-US" sz="2000" dirty="0" smtClean="0"/>
          </a:p>
          <a:p>
            <a:r>
              <a:rPr lang="en-US" sz="2000" dirty="0" smtClean="0"/>
              <a:t>I.e</a:t>
            </a:r>
            <a:r>
              <a:rPr lang="en-US" sz="2000" dirty="0"/>
              <a:t>. SPARQL queries can be submitted to a database server </a:t>
            </a:r>
            <a:r>
              <a:rPr lang="en-US" sz="2000" dirty="0" smtClean="0"/>
              <a:t>that sends </a:t>
            </a:r>
            <a:r>
              <a:rPr lang="en-US" sz="2000" dirty="0"/>
              <a:t>back the </a:t>
            </a:r>
            <a:r>
              <a:rPr lang="en-US" sz="2000" dirty="0" smtClean="0"/>
              <a:t>results</a:t>
            </a:r>
          </a:p>
          <a:p>
            <a:r>
              <a:rPr lang="en-US" sz="2000" dirty="0" smtClean="0"/>
              <a:t>Uses </a:t>
            </a:r>
            <a:r>
              <a:rPr lang="en-US" sz="2000" dirty="0"/>
              <a:t>HTTP to submit URL-encoded queries to server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American Typewriter"/>
                <a:cs typeface="American Typewriter"/>
              </a:rPr>
              <a:t>GET </a:t>
            </a:r>
            <a:r>
              <a:rPr lang="en-US" sz="2000" dirty="0">
                <a:latin typeface="American Typewriter"/>
                <a:cs typeface="American Typewriter"/>
              </a:rPr>
              <a:t>/</a:t>
            </a:r>
            <a:r>
              <a:rPr lang="en-US" sz="2000" dirty="0" err="1">
                <a:latin typeface="American Typewriter"/>
                <a:cs typeface="American Typewriter"/>
              </a:rPr>
              <a:t>sparql</a:t>
            </a:r>
            <a:r>
              <a:rPr lang="en-US" sz="2000" dirty="0">
                <a:latin typeface="American Typewriter"/>
                <a:cs typeface="American Typewriter"/>
              </a:rPr>
              <a:t>/?query=...  HTTP/1.1</a:t>
            </a:r>
          </a:p>
          <a:p>
            <a:r>
              <a:rPr lang="en-US" sz="2000" dirty="0"/>
              <a:t>Actually defined via W3C Web Services, see</a:t>
            </a:r>
          </a:p>
          <a:p>
            <a:pPr marL="0" indent="0">
              <a:buNone/>
            </a:pPr>
            <a:r>
              <a:rPr lang="en-US" sz="2000" dirty="0" smtClean="0"/>
              <a:t>	http</a:t>
            </a:r>
            <a:r>
              <a:rPr lang="en-US" sz="2000" dirty="0"/>
              <a:t>://www.w3.org/TR/</a:t>
            </a:r>
            <a:r>
              <a:rPr lang="en-US" sz="2000" dirty="0" err="1"/>
              <a:t>rdf</a:t>
            </a:r>
            <a:r>
              <a:rPr lang="en-US" sz="2000" dirty="0"/>
              <a:t>-</a:t>
            </a:r>
            <a:r>
              <a:rPr lang="en-US" sz="2000" dirty="0" err="1"/>
              <a:t>sparql</a:t>
            </a:r>
            <a:r>
              <a:rPr lang="en-US" sz="2000" dirty="0"/>
              <a:t>-protocol/ </a:t>
            </a:r>
            <a:endParaRPr lang="en-US" sz="2000" dirty="0" smtClean="0"/>
          </a:p>
          <a:p>
            <a:r>
              <a:rPr lang="en-US" sz="2000" dirty="0" smtClean="0"/>
              <a:t>For </a:t>
            </a:r>
            <a:r>
              <a:rPr lang="en-US" sz="2000" dirty="0"/>
              <a:t>SELECT queries you </a:t>
            </a:r>
            <a:r>
              <a:rPr lang="en-US" sz="2000" dirty="0" smtClean="0"/>
              <a:t>can get </a:t>
            </a:r>
            <a:r>
              <a:rPr lang="en-US" sz="2000" dirty="0"/>
              <a:t>a XML or JSON result set, see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American Typewriter"/>
                <a:cs typeface="American Typewriter"/>
              </a:rPr>
              <a:t>http</a:t>
            </a:r>
            <a:r>
              <a:rPr lang="en-US" sz="2000" dirty="0">
                <a:latin typeface="American Typewriter"/>
                <a:cs typeface="American Typewriter"/>
              </a:rPr>
              <a:t>://www.w3.org/TR/</a:t>
            </a:r>
            <a:r>
              <a:rPr lang="en-US" sz="2000" dirty="0" err="1">
                <a:latin typeface="American Typewriter"/>
                <a:cs typeface="American Typewriter"/>
              </a:rPr>
              <a:t>rdf-sparql-XMLres</a:t>
            </a:r>
            <a:r>
              <a:rPr lang="en-US" sz="2000" dirty="0">
                <a:latin typeface="American Typewriter"/>
                <a:cs typeface="American Typewriter"/>
              </a:rPr>
              <a:t>/ </a:t>
            </a:r>
            <a:endParaRPr lang="en-US" sz="2000" dirty="0" smtClean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	</a:t>
            </a:r>
            <a:r>
              <a:rPr lang="en-US" sz="2000" dirty="0" smtClean="0">
                <a:latin typeface="American Typewriter"/>
                <a:cs typeface="American Typewriter"/>
              </a:rPr>
              <a:t>http</a:t>
            </a:r>
            <a:r>
              <a:rPr lang="en-US" sz="2000" dirty="0">
                <a:latin typeface="American Typewriter"/>
                <a:cs typeface="American Typewriter"/>
              </a:rPr>
              <a:t>://www.w3.org/TR/</a:t>
            </a:r>
            <a:r>
              <a:rPr lang="en-US" sz="2000" dirty="0" err="1">
                <a:latin typeface="American Typewriter"/>
                <a:cs typeface="American Typewriter"/>
              </a:rPr>
              <a:t>rdf</a:t>
            </a:r>
            <a:r>
              <a:rPr lang="en-US" sz="2000" dirty="0">
                <a:latin typeface="American Typewriter"/>
                <a:cs typeface="American Typewriter"/>
              </a:rPr>
              <a:t>-</a:t>
            </a:r>
            <a:r>
              <a:rPr lang="en-US" sz="2000" dirty="0" err="1">
                <a:latin typeface="American Typewriter"/>
                <a:cs typeface="American Typewriter"/>
              </a:rPr>
              <a:t>sparql</a:t>
            </a:r>
            <a:r>
              <a:rPr lang="en-US" sz="2000" dirty="0">
                <a:latin typeface="American Typewriter"/>
                <a:cs typeface="American Typewriter"/>
              </a:rPr>
              <a:t>-</a:t>
            </a:r>
            <a:r>
              <a:rPr lang="en-US" sz="2000" dirty="0" err="1">
                <a:latin typeface="American Typewriter"/>
                <a:cs typeface="American Typewriter"/>
              </a:rPr>
              <a:t>json</a:t>
            </a:r>
            <a:r>
              <a:rPr lang="en-US" sz="2000" dirty="0">
                <a:latin typeface="American Typewriter"/>
                <a:cs typeface="American Typewriter"/>
              </a:rPr>
              <a:t>-res/</a:t>
            </a:r>
          </a:p>
          <a:p>
            <a:r>
              <a:rPr lang="en-US" sz="2000" dirty="0"/>
              <a:t>Nothing you would want to do manually!</a:t>
            </a:r>
          </a:p>
        </p:txBody>
      </p:sp>
    </p:spTree>
    <p:extLst>
      <p:ext uri="{BB962C8B-B14F-4D97-AF65-F5344CB8AC3E}">
        <p14:creationId xmlns:p14="http://schemas.microsoft.com/office/powerpoint/2010/main" val="184678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SPARQL with Jena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79296" cy="4784725"/>
          </a:xfrm>
        </p:spPr>
        <p:txBody>
          <a:bodyPr/>
          <a:lstStyle/>
          <a:p>
            <a:r>
              <a:rPr lang="en-US" sz="2000" dirty="0"/>
              <a:t>Jena can send SPARQL queries to a remote endpoint!</a:t>
            </a:r>
          </a:p>
          <a:p>
            <a:r>
              <a:rPr lang="en-US" sz="2000" dirty="0"/>
              <a:t>Use one of the </a:t>
            </a:r>
            <a:r>
              <a:rPr lang="en-US" sz="2000" dirty="0" err="1" smtClean="0">
                <a:latin typeface="American Typewriter"/>
                <a:cs typeface="American Typewriter"/>
              </a:rPr>
              <a:t>sparqlService</a:t>
            </a:r>
            <a:r>
              <a:rPr lang="en-US" sz="2000" dirty="0" smtClean="0"/>
              <a:t> </a:t>
            </a:r>
            <a:r>
              <a:rPr lang="en-US" sz="2000" dirty="0" err="1" smtClean="0"/>
              <a:t>methodes</a:t>
            </a:r>
            <a:r>
              <a:rPr lang="en-US" sz="2000" dirty="0" smtClean="0"/>
              <a:t> </a:t>
            </a:r>
            <a:r>
              <a:rPr lang="en-US" sz="2000" dirty="0"/>
              <a:t>in </a:t>
            </a:r>
            <a:r>
              <a:rPr lang="en-US" sz="2000" dirty="0" err="1">
                <a:latin typeface="American Typewriter"/>
                <a:cs typeface="American Typewriter"/>
              </a:rPr>
              <a:t>QueryExecutionFactory</a:t>
            </a:r>
            <a:endParaRPr lang="en-US" sz="2000" dirty="0">
              <a:latin typeface="American Typewriter"/>
              <a:cs typeface="American Typewriter"/>
            </a:endParaRPr>
          </a:p>
          <a:p>
            <a:r>
              <a:rPr lang="en-US" sz="2000" dirty="0"/>
              <a:t>E.g.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>
                <a:latin typeface="American Typewriter"/>
                <a:cs typeface="American Typewriter"/>
              </a:rPr>
              <a:t> </a:t>
            </a:r>
            <a:r>
              <a:rPr lang="en-US" sz="2000" dirty="0" smtClean="0">
                <a:latin typeface="American Typewriter"/>
                <a:cs typeface="American Typewriter"/>
              </a:rPr>
              <a:t>	String </a:t>
            </a:r>
            <a:r>
              <a:rPr lang="en-US" sz="2000" dirty="0">
                <a:latin typeface="American Typewriter"/>
                <a:cs typeface="American Typewriter"/>
              </a:rPr>
              <a:t>endpoint = "http://dblp.l3s.de/d2r/</a:t>
            </a:r>
            <a:r>
              <a:rPr lang="en-US" sz="2000" dirty="0" err="1">
                <a:latin typeface="American Typewriter"/>
                <a:cs typeface="American Typewriter"/>
              </a:rPr>
              <a:t>sparql</a:t>
            </a:r>
            <a:r>
              <a:rPr lang="en-US" sz="2000" dirty="0">
                <a:latin typeface="American Typewriter"/>
                <a:cs typeface="American Typewriter"/>
              </a:rPr>
              <a:t>";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String </a:t>
            </a:r>
            <a:r>
              <a:rPr lang="en-US" sz="2000" dirty="0" err="1">
                <a:latin typeface="American Typewriter"/>
                <a:cs typeface="American Typewriter"/>
              </a:rPr>
              <a:t>qStr</a:t>
            </a:r>
            <a:r>
              <a:rPr lang="en-US" sz="2000" dirty="0">
                <a:latin typeface="American Typewriter"/>
                <a:cs typeface="American Typewriter"/>
              </a:rPr>
              <a:t> = "SELECT ?a ?b ...";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Query </a:t>
            </a:r>
            <a:r>
              <a:rPr lang="en-US" sz="2000" dirty="0">
                <a:latin typeface="American Typewriter"/>
                <a:cs typeface="American Typewriter"/>
              </a:rPr>
              <a:t>q = </a:t>
            </a:r>
            <a:r>
              <a:rPr lang="en-US" sz="2000" dirty="0" err="1">
                <a:latin typeface="American Typewriter"/>
                <a:cs typeface="American Typewriter"/>
              </a:rPr>
              <a:t>QueryFactory.create</a:t>
            </a:r>
            <a:r>
              <a:rPr lang="en-US" sz="2000" dirty="0">
                <a:latin typeface="American Typewriter"/>
                <a:cs typeface="American Typewriter"/>
              </a:rPr>
              <a:t>(</a:t>
            </a:r>
            <a:r>
              <a:rPr lang="en-US" sz="2000" dirty="0" err="1">
                <a:latin typeface="American Typewriter"/>
                <a:cs typeface="American Typewriter"/>
              </a:rPr>
              <a:t>qStr</a:t>
            </a:r>
            <a:r>
              <a:rPr lang="en-US" sz="2000" dirty="0">
                <a:latin typeface="American Typewriter"/>
                <a:cs typeface="American Typewriter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</a:t>
            </a:r>
            <a:r>
              <a:rPr lang="en-US" sz="2000" dirty="0" err="1" smtClean="0">
                <a:latin typeface="American Typewriter"/>
                <a:cs typeface="American Typewriter"/>
              </a:rPr>
              <a:t>QueryExecution</a:t>
            </a:r>
            <a:r>
              <a:rPr lang="en-US" sz="2000" dirty="0" smtClean="0">
                <a:latin typeface="American Typewriter"/>
                <a:cs typeface="American Typewriter"/>
              </a:rPr>
              <a:t> </a:t>
            </a:r>
            <a:r>
              <a:rPr lang="en-US" sz="2000" dirty="0" err="1">
                <a:latin typeface="American Typewriter"/>
                <a:cs typeface="American Typewriter"/>
              </a:rPr>
              <a:t>qe</a:t>
            </a:r>
            <a:r>
              <a:rPr lang="en-US" sz="2000" dirty="0">
                <a:latin typeface="American Typewriter"/>
                <a:cs typeface="American Typewriter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</a:t>
            </a:r>
            <a:r>
              <a:rPr lang="en-US" sz="2000" dirty="0" smtClean="0">
                <a:latin typeface="American Typewriter"/>
                <a:cs typeface="American Typewriter"/>
              </a:rPr>
              <a:t>	    </a:t>
            </a:r>
            <a:r>
              <a:rPr lang="en-US" sz="2000" dirty="0" err="1" smtClean="0">
                <a:latin typeface="American Typewriter"/>
                <a:cs typeface="American Typewriter"/>
              </a:rPr>
              <a:t>QueryExecutionFactory.sparqlService</a:t>
            </a:r>
            <a:r>
              <a:rPr lang="en-US" sz="2000" dirty="0">
                <a:latin typeface="American Typewriter"/>
                <a:cs typeface="American Typewriter"/>
              </a:rPr>
              <a:t>(</a:t>
            </a:r>
            <a:r>
              <a:rPr lang="en-US" sz="2000" dirty="0" err="1">
                <a:latin typeface="American Typewriter"/>
                <a:cs typeface="American Typewriter"/>
              </a:rPr>
              <a:t>endpoint,q</a:t>
            </a:r>
            <a:r>
              <a:rPr lang="en-US" sz="2000" dirty="0">
                <a:latin typeface="American Typewriter"/>
                <a:cs typeface="American Typewriter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try </a:t>
            </a:r>
            <a:r>
              <a:rPr lang="en-US" sz="2000" dirty="0">
                <a:latin typeface="American Typewriter"/>
                <a:cs typeface="American Typewriter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</a:t>
            </a:r>
            <a:r>
              <a:rPr lang="en-US" sz="2000" dirty="0" smtClean="0">
                <a:latin typeface="American Typewriter"/>
                <a:cs typeface="American Typewriter"/>
              </a:rPr>
              <a:t>	         res </a:t>
            </a:r>
            <a:r>
              <a:rPr lang="en-US" sz="2000" dirty="0">
                <a:latin typeface="American Typewriter"/>
                <a:cs typeface="American Typewriter"/>
              </a:rPr>
              <a:t>= </a:t>
            </a:r>
            <a:r>
              <a:rPr lang="en-US" sz="2000" dirty="0" err="1">
                <a:latin typeface="American Typewriter"/>
                <a:cs typeface="American Typewriter"/>
              </a:rPr>
              <a:t>qe.execSelect</a:t>
            </a:r>
            <a:r>
              <a:rPr lang="en-US" sz="2000" dirty="0">
                <a:latin typeface="American Typewriter"/>
                <a:cs typeface="American Typewrit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</a:t>
            </a:r>
            <a:r>
              <a:rPr lang="en-US" sz="2000" dirty="0" smtClean="0">
                <a:latin typeface="American Typewriter"/>
                <a:cs typeface="American Typewriter"/>
              </a:rPr>
              <a:t>	         .</a:t>
            </a:r>
            <a:r>
              <a:rPr lang="en-US" sz="2000" dirty="0">
                <a:latin typeface="American Typewriter"/>
                <a:cs typeface="American Typewriter"/>
              </a:rPr>
              <a:t>..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</a:t>
            </a:r>
            <a:r>
              <a:rPr lang="en-US" sz="2000" dirty="0" smtClean="0">
                <a:latin typeface="American Typewriter"/>
                <a:cs typeface="American Typewriter"/>
              </a:rPr>
              <a:t>	} </a:t>
            </a:r>
            <a:r>
              <a:rPr lang="en-US" sz="2000" dirty="0">
                <a:latin typeface="American Typewriter"/>
                <a:cs typeface="American Typewriter"/>
              </a:rPr>
              <a:t>finally {</a:t>
            </a:r>
          </a:p>
          <a:p>
            <a:pPr marL="0" indent="0">
              <a:buNone/>
            </a:pPr>
            <a:r>
              <a:rPr lang="en-US" sz="2000" dirty="0">
                <a:latin typeface="American Typewriter"/>
                <a:cs typeface="American Typewriter"/>
              </a:rPr>
              <a:t>     </a:t>
            </a:r>
            <a:r>
              <a:rPr lang="en-US" sz="2000" dirty="0" smtClean="0">
                <a:latin typeface="American Typewriter"/>
                <a:cs typeface="American Typewriter"/>
              </a:rPr>
              <a:t>	</a:t>
            </a:r>
            <a:r>
              <a:rPr lang="en-US" sz="2000" dirty="0" err="1" smtClean="0">
                <a:latin typeface="American Typewriter"/>
                <a:cs typeface="American Typewriter"/>
              </a:rPr>
              <a:t>qe.close</a:t>
            </a:r>
            <a:r>
              <a:rPr lang="en-US" sz="2000" dirty="0">
                <a:latin typeface="American Typewriter"/>
                <a:cs typeface="American Typewrit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American Typewriter"/>
                <a:cs typeface="American Typewriter"/>
              </a:rPr>
              <a:t>	}</a:t>
            </a:r>
            <a:endParaRPr lang="en-US" sz="2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871057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Prologue</a:t>
            </a:r>
          </a:p>
          <a:p>
            <a:pPr lvl="1"/>
            <a:r>
              <a:rPr lang="en-US" dirty="0" smtClean="0"/>
              <a:t>Prefix definitions for compact URIs</a:t>
            </a:r>
          </a:p>
          <a:p>
            <a:pPr lvl="1"/>
            <a:r>
              <a:rPr lang="en-US" dirty="0" smtClean="0"/>
              <a:t>Attention (difference </a:t>
            </a:r>
            <a:r>
              <a:rPr lang="en-US" dirty="0" err="1" smtClean="0"/>
              <a:t>w.r.t</a:t>
            </a:r>
            <a:r>
              <a:rPr lang="en-US" dirty="0" smtClean="0"/>
              <a:t>. Turtle): </a:t>
            </a:r>
            <a:br>
              <a:rPr lang="en-US" dirty="0" smtClean="0"/>
            </a:br>
            <a:r>
              <a:rPr lang="en-US" dirty="0" smtClean="0"/>
              <a:t>No period (“.”) character as separator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latin typeface="American Typewriter"/>
                <a:cs typeface="American Typewriter"/>
              </a:rPr>
              <a:t>rdf</a:t>
            </a:r>
            <a:r>
              <a:rPr lang="en-US" dirty="0"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smtClean="0">
                <a:latin typeface="American Typewriter"/>
                <a:cs typeface="American Typewriter"/>
              </a:rPr>
              <a:t>PREFIX </a:t>
            </a:r>
            <a:r>
              <a:rPr lang="en-US" dirty="0">
                <a:latin typeface="American Typewriter"/>
                <a:cs typeface="American Typewriter"/>
              </a:rPr>
              <a:t>umbel-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latin typeface="American Typewriter"/>
                <a:cs typeface="American Typewriter"/>
              </a:rPr>
              <a:t>umbel.org</a:t>
            </a:r>
            <a:r>
              <a:rPr lang="en-US" dirty="0"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latin typeface="American Typewriter"/>
                <a:cs typeface="American Typewriter"/>
              </a:rPr>
              <a:t>sc</a:t>
            </a:r>
            <a:r>
              <a:rPr lang="en-US" dirty="0"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82147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Result form specification</a:t>
            </a:r>
          </a:p>
          <a:p>
            <a:pPr lvl="1"/>
            <a:r>
              <a:rPr lang="en-US" dirty="0" smtClean="0"/>
              <a:t>SELECT, DESCRIBE, CONSTRUCT or ASK</a:t>
            </a:r>
            <a:br>
              <a:rPr lang="en-US" dirty="0" smtClean="0"/>
            </a:br>
            <a:r>
              <a:rPr lang="en-US" dirty="0" smtClean="0"/>
              <a:t>(more later)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22860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SPARQL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413778"/>
            <a:ext cx="7556313" cy="1712385"/>
          </a:xfrm>
        </p:spPr>
        <p:txBody>
          <a:bodyPr/>
          <a:lstStyle/>
          <a:p>
            <a:r>
              <a:rPr lang="en-US" b="1" dirty="0" smtClean="0"/>
              <a:t>Dataset specification</a:t>
            </a:r>
          </a:p>
          <a:p>
            <a:pPr lvl="1"/>
            <a:r>
              <a:rPr lang="en-US" dirty="0" smtClean="0"/>
              <a:t>Specify the RDF dataset to be queries</a:t>
            </a:r>
            <a:br>
              <a:rPr lang="en-US" dirty="0" smtClean="0"/>
            </a:br>
            <a:r>
              <a:rPr lang="en-US" dirty="0" smtClean="0"/>
              <a:t>(more on that later)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474" y="1600200"/>
            <a:ext cx="70372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&lt;http://www.w3.org/1999/02/22-rdf-syntax-ns#&gt;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merican Typewriter"/>
              <a:cs typeface="American Typewriter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PREFIX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: &lt;http://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/umbel/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/&gt;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SELECT ?v</a:t>
            </a:r>
          </a:p>
          <a:p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FROM &lt;http://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example.org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myGeoData</a:t>
            </a:r>
            <a:r>
              <a:rPr lang="en-US" dirty="0">
                <a:solidFill>
                  <a:srgbClr val="000000"/>
                </a:solidFill>
                <a:latin typeface="American Typewriter"/>
                <a:cs typeface="American Typewriter"/>
              </a:rPr>
              <a:t>&gt;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WHERE {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 ?v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rdf:type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umbel-sc:Volcano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 .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}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merican Typewriter"/>
                <a:cs typeface="American Typewriter"/>
              </a:rPr>
              <a:t>ORDER BY ?name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76828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hème Offic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1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1-XML</Template>
  <TotalTime>36759</TotalTime>
  <Words>3315</Words>
  <Application>Microsoft Macintosh PowerPoint</Application>
  <PresentationFormat>On-screen Show (4:3)</PresentationFormat>
  <Paragraphs>917</Paragraphs>
  <Slides>64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1_Thème Office</vt:lpstr>
      <vt:lpstr>SPARQL</vt:lpstr>
      <vt:lpstr>Acknowledgment</vt:lpstr>
      <vt:lpstr>SPARQL in General</vt:lpstr>
      <vt:lpstr>Idea of SPARQL queries</vt:lpstr>
      <vt:lpstr>Idea of SPARQL queries</vt:lpstr>
      <vt:lpstr>Components of SPARQL Queries</vt:lpstr>
      <vt:lpstr>Components of SPARQL Queries</vt:lpstr>
      <vt:lpstr>Components of SPARQL Queries</vt:lpstr>
      <vt:lpstr>Components of SPARQL Queries</vt:lpstr>
      <vt:lpstr>Components of SPARQL Queries</vt:lpstr>
      <vt:lpstr>Components of SPARQL Queries</vt:lpstr>
      <vt:lpstr>Graph patterns</vt:lpstr>
      <vt:lpstr>Basic Graph Patterns</vt:lpstr>
      <vt:lpstr>Basic Graph Patterns</vt:lpstr>
      <vt:lpstr>Example </vt:lpstr>
      <vt:lpstr>Example </vt:lpstr>
      <vt:lpstr>Example </vt:lpstr>
      <vt:lpstr>Example </vt:lpstr>
      <vt:lpstr>Example </vt:lpstr>
      <vt:lpstr>Optional Graph Patterns</vt:lpstr>
      <vt:lpstr>Optional Graph Patterns</vt:lpstr>
      <vt:lpstr>Union Graph Patterns</vt:lpstr>
      <vt:lpstr>Union Graph Patterns</vt:lpstr>
      <vt:lpstr>Union Graph Patterns</vt:lpstr>
      <vt:lpstr>Constraints on Solutions</vt:lpstr>
      <vt:lpstr>Constraints (Truth Table)</vt:lpstr>
      <vt:lpstr>Unary Operators in Constraints</vt:lpstr>
      <vt:lpstr>Example </vt:lpstr>
      <vt:lpstr>Example </vt:lpstr>
      <vt:lpstr>Constraints (Further operators)</vt:lpstr>
      <vt:lpstr>Example </vt:lpstr>
      <vt:lpstr>Example </vt:lpstr>
      <vt:lpstr>Named Graph Patterns</vt:lpstr>
      <vt:lpstr>Graphs in RDF</vt:lpstr>
      <vt:lpstr>Named Graphs in Jena (Example)</vt:lpstr>
      <vt:lpstr>Components of SPARQL Queries</vt:lpstr>
      <vt:lpstr>Named Graph Patterns</vt:lpstr>
      <vt:lpstr>Named Graph Patterns</vt:lpstr>
      <vt:lpstr>Named Graph Patterns</vt:lpstr>
      <vt:lpstr>Named Graph Patterns</vt:lpstr>
      <vt:lpstr>Negation</vt:lpstr>
      <vt:lpstr>Negation </vt:lpstr>
      <vt:lpstr>Negation </vt:lpstr>
      <vt:lpstr>Named Graph Patterns and Negation</vt:lpstr>
      <vt:lpstr>Summary – Graph Patterns</vt:lpstr>
      <vt:lpstr>Components of SPARQL Queries</vt:lpstr>
      <vt:lpstr>Result Forms</vt:lpstr>
      <vt:lpstr>Result Forms</vt:lpstr>
      <vt:lpstr>Result Forms</vt:lpstr>
      <vt:lpstr>Result Forms</vt:lpstr>
      <vt:lpstr>Solution Modifiers</vt:lpstr>
      <vt:lpstr>Solution Modifiers</vt:lpstr>
      <vt:lpstr>Solution Modifiers</vt:lpstr>
      <vt:lpstr>Solution Modifiers</vt:lpstr>
      <vt:lpstr>Solution Modifiers</vt:lpstr>
      <vt:lpstr>Exercise</vt:lpstr>
      <vt:lpstr>Exercise</vt:lpstr>
      <vt:lpstr>SPARQL in Jena</vt:lpstr>
      <vt:lpstr>SPARQL in Jena</vt:lpstr>
      <vt:lpstr>Constructing a Query and a QueryExecution</vt:lpstr>
      <vt:lpstr>Executing a Query</vt:lpstr>
      <vt:lpstr>Example: SPARQL in Jena</vt:lpstr>
      <vt:lpstr>SPARQL on the Web</vt:lpstr>
      <vt:lpstr>Remote SPARQL with Jena</vt:lpstr>
    </vt:vector>
  </TitlesOfParts>
  <Company>Univ.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and Beyond</dc:title>
  <dc:creator>Preferred Customer</dc:creator>
  <cp:lastModifiedBy>Werner Nutt</cp:lastModifiedBy>
  <cp:revision>1227</cp:revision>
  <cp:lastPrinted>2013-02-25T08:52:36Z</cp:lastPrinted>
  <dcterms:created xsi:type="dcterms:W3CDTF">1999-04-22T00:48:06Z</dcterms:created>
  <dcterms:modified xsi:type="dcterms:W3CDTF">2014-11-12T10:23:08Z</dcterms:modified>
</cp:coreProperties>
</file>