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1" r:id="rId1"/>
  </p:sldMasterIdLst>
  <p:notesMasterIdLst>
    <p:notesMasterId r:id="rId29"/>
  </p:notesMasterIdLst>
  <p:handoutMasterIdLst>
    <p:handoutMasterId r:id="rId30"/>
  </p:handoutMasterIdLst>
  <p:sldIdLst>
    <p:sldId id="577" r:id="rId2"/>
    <p:sldId id="743" r:id="rId3"/>
    <p:sldId id="716" r:id="rId4"/>
    <p:sldId id="717" r:id="rId5"/>
    <p:sldId id="735" r:id="rId6"/>
    <p:sldId id="718" r:id="rId7"/>
    <p:sldId id="737" r:id="rId8"/>
    <p:sldId id="719" r:id="rId9"/>
    <p:sldId id="736" r:id="rId10"/>
    <p:sldId id="738" r:id="rId11"/>
    <p:sldId id="721" r:id="rId12"/>
    <p:sldId id="722" r:id="rId13"/>
    <p:sldId id="723" r:id="rId14"/>
    <p:sldId id="724" r:id="rId15"/>
    <p:sldId id="739" r:id="rId16"/>
    <p:sldId id="725" r:id="rId17"/>
    <p:sldId id="726" r:id="rId18"/>
    <p:sldId id="727" r:id="rId19"/>
    <p:sldId id="732" r:id="rId20"/>
    <p:sldId id="733" r:id="rId21"/>
    <p:sldId id="734" r:id="rId22"/>
    <p:sldId id="740" r:id="rId23"/>
    <p:sldId id="728" r:id="rId24"/>
    <p:sldId id="729" r:id="rId25"/>
    <p:sldId id="741" r:id="rId26"/>
    <p:sldId id="742" r:id="rId27"/>
    <p:sldId id="731" r:id="rId28"/>
  </p:sldIdLst>
  <p:sldSz cx="9144000" cy="6858000" type="screen4x3"/>
  <p:notesSz cx="6642100" cy="965358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993300"/>
    <a:srgbClr val="9900CC"/>
    <a:srgbClr val="CC00CC"/>
    <a:srgbClr val="FF5050"/>
    <a:srgbClr val="B2B2B2"/>
    <a:srgbClr val="969696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645" autoAdjust="0"/>
  </p:normalViewPr>
  <p:slideViewPr>
    <p:cSldViewPr>
      <p:cViewPr>
        <p:scale>
          <a:sx n="95" d="100"/>
          <a:sy n="95" d="100"/>
        </p:scale>
        <p:origin x="-1928" y="-200"/>
      </p:cViewPr>
      <p:guideLst>
        <p:guide orient="horz" pos="7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1320" y="-84"/>
      </p:cViewPr>
      <p:guideLst>
        <p:guide orient="horz" pos="3041"/>
        <p:guide pos="209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handoutMaster" Target="handoutMasters/handoutMaster1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78138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642" tIns="45324" rIns="90642" bIns="45324" numCol="1" anchor="t" anchorCtr="0" compatLnSpc="1">
            <a:prstTxWarp prst="textNoShape">
              <a:avLst/>
            </a:prstTxWarp>
          </a:bodyPr>
          <a:lstStyle>
            <a:lvl1pPr defTabSz="906463" eaLnBrk="0" hangingPunct="0">
              <a:defRPr sz="1200">
                <a:latin typeface="Times New Roman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63963" y="0"/>
            <a:ext cx="2878137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642" tIns="45324" rIns="90642" bIns="45324" numCol="1" anchor="t" anchorCtr="0" compatLnSpc="1">
            <a:prstTxWarp prst="textNoShape">
              <a:avLst/>
            </a:prstTxWarp>
          </a:bodyPr>
          <a:lstStyle>
            <a:lvl1pPr algn="r" defTabSz="906463" eaLnBrk="0" hangingPunct="0">
              <a:defRPr sz="1200">
                <a:latin typeface="Times New Roman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77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70988"/>
            <a:ext cx="2878138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642" tIns="45324" rIns="90642" bIns="45324" numCol="1" anchor="b" anchorCtr="0" compatLnSpc="1">
            <a:prstTxWarp prst="textNoShape">
              <a:avLst/>
            </a:prstTxWarp>
          </a:bodyPr>
          <a:lstStyle>
            <a:lvl1pPr defTabSz="906463" eaLnBrk="0" hangingPunct="0">
              <a:defRPr sz="1200">
                <a:latin typeface="Times New Roman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77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63963" y="9170988"/>
            <a:ext cx="2878137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642" tIns="45324" rIns="90642" bIns="45324" numCol="1" anchor="b" anchorCtr="0" compatLnSpc="1">
            <a:prstTxWarp prst="textNoShape">
              <a:avLst/>
            </a:prstTxWarp>
          </a:bodyPr>
          <a:lstStyle>
            <a:lvl1pPr algn="r" defTabSz="906463" eaLnBrk="0" hangingPunct="0">
              <a:defRPr sz="12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fld id="{46A966D6-FFA2-DC48-BBC8-61E9F0A5F364}" type="slidenum">
              <a:rPr lang="en-US"/>
              <a:pPr>
                <a:defRPr/>
              </a:pPr>
              <a:t>‹#›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10921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78138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642" tIns="45324" rIns="90642" bIns="45324" numCol="1" anchor="t" anchorCtr="0" compatLnSpc="1">
            <a:prstTxWarp prst="textNoShape">
              <a:avLst/>
            </a:prstTxWarp>
          </a:bodyPr>
          <a:lstStyle>
            <a:lvl1pPr defTabSz="906463" eaLnBrk="0" hangingPunct="0">
              <a:defRPr sz="1200">
                <a:latin typeface="Times New Roman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63963" y="0"/>
            <a:ext cx="2878137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642" tIns="45324" rIns="90642" bIns="45324" numCol="1" anchor="t" anchorCtr="0" compatLnSpc="1">
            <a:prstTxWarp prst="textNoShape">
              <a:avLst/>
            </a:prstTxWarp>
          </a:bodyPr>
          <a:lstStyle>
            <a:lvl1pPr algn="r" defTabSz="906463" eaLnBrk="0" hangingPunct="0">
              <a:defRPr sz="1200">
                <a:latin typeface="Times New Roman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8050" y="723900"/>
            <a:ext cx="4827588" cy="36210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67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5825" y="4584700"/>
            <a:ext cx="4870450" cy="434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642" tIns="45324" rIns="90642" bIns="453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67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70988"/>
            <a:ext cx="2878138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642" tIns="45324" rIns="90642" bIns="45324" numCol="1" anchor="b" anchorCtr="0" compatLnSpc="1">
            <a:prstTxWarp prst="textNoShape">
              <a:avLst/>
            </a:prstTxWarp>
          </a:bodyPr>
          <a:lstStyle>
            <a:lvl1pPr defTabSz="906463" eaLnBrk="0" hangingPunct="0">
              <a:defRPr sz="1200">
                <a:latin typeface="Times New Roman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63963" y="9170988"/>
            <a:ext cx="2878137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642" tIns="45324" rIns="90642" bIns="45324" numCol="1" anchor="b" anchorCtr="0" compatLnSpc="1">
            <a:prstTxWarp prst="textNoShape">
              <a:avLst/>
            </a:prstTxWarp>
          </a:bodyPr>
          <a:lstStyle>
            <a:lvl1pPr algn="r" defTabSz="906463" eaLnBrk="0" hangingPunct="0">
              <a:defRPr sz="12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fld id="{6FD8CD8B-7545-2B41-ADDA-65D9E438BEEE}" type="slidenum">
              <a:rPr lang="en-US"/>
              <a:pPr>
                <a:defRPr/>
              </a:pPr>
              <a:t>‹#›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50707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9EE662-A67B-1148-A6B0-04B0380A652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1996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9EE662-A67B-1148-A6B0-04B0380A652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1996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9EE662-A67B-1148-A6B0-04B0380A652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1996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2996952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4581128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136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275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502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626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90680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41438"/>
            <a:ext cx="4038600" cy="4784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41438"/>
            <a:ext cx="4038600" cy="4784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762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155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110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0383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41586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33137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3143250" y="6643688"/>
            <a:ext cx="3143250" cy="214312"/>
          </a:xfrm>
          <a:prstGeom prst="rect">
            <a:avLst/>
          </a:prstGeom>
          <a:solidFill>
            <a:srgbClr val="B889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286500" y="6643688"/>
            <a:ext cx="2857500" cy="214312"/>
          </a:xfrm>
          <a:prstGeom prst="rect">
            <a:avLst/>
          </a:prstGeom>
          <a:solidFill>
            <a:srgbClr val="D5B8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6643688"/>
            <a:ext cx="3143250" cy="21431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0"/>
            <a:ext cx="4572000" cy="214313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572000" y="0"/>
            <a:ext cx="4572000" cy="214313"/>
          </a:xfrm>
          <a:prstGeom prst="rect">
            <a:avLst/>
          </a:prstGeom>
          <a:solidFill>
            <a:srgbClr val="D5B8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Espace réservé de la date 3"/>
          <p:cNvSpPr txBox="1">
            <a:spLocks/>
          </p:cNvSpPr>
          <p:nvPr/>
        </p:nvSpPr>
        <p:spPr>
          <a:xfrm>
            <a:off x="428625" y="6643688"/>
            <a:ext cx="2143125" cy="214312"/>
          </a:xfrm>
          <a:prstGeom prst="rect">
            <a:avLst/>
          </a:prstGeom>
        </p:spPr>
        <p:txBody>
          <a:bodyPr/>
          <a:lstStyle>
            <a:lvl1pPr>
              <a:defRPr sz="1600" b="1" u="none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fr-FR" sz="1100" dirty="0" smtClean="0">
                <a:latin typeface="Arial" pitchFamily="34" charset="0"/>
                <a:ea typeface="+mn-ea"/>
                <a:cs typeface="Arial" pitchFamily="34" charset="0"/>
              </a:rPr>
              <a:t>Master Informatique</a:t>
            </a:r>
            <a:endParaRPr lang="en-US" sz="1100" dirty="0"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032" name="Rectangle 13"/>
          <p:cNvSpPr>
            <a:spLocks noChangeArrowheads="1"/>
          </p:cNvSpPr>
          <p:nvPr/>
        </p:nvSpPr>
        <p:spPr bwMode="auto">
          <a:xfrm>
            <a:off x="6286500" y="6643688"/>
            <a:ext cx="2857500" cy="214312"/>
          </a:xfrm>
          <a:prstGeom prst="rect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altLang="zh-CN" sz="1400">
                <a:solidFill>
                  <a:srgbClr val="0033CC"/>
                </a:solidFill>
                <a:latin typeface="Calibri" charset="0"/>
              </a:rPr>
              <a:t>                                  </a:t>
            </a:r>
            <a:fld id="{F3F06385-7BD5-EF40-8FCC-C466B6D11F70}" type="slidenum">
              <a:rPr lang="en-US" altLang="zh-CN" sz="1400">
                <a:solidFill>
                  <a:srgbClr val="0033CC"/>
                </a:solidFill>
                <a:latin typeface="Calibri" charset="0"/>
              </a:rPr>
              <a:pPr algn="ctr"/>
              <a:t>‹#›</a:t>
            </a:fld>
            <a:endParaRPr lang="zh-CN" altLang="en-US" sz="1400">
              <a:solidFill>
                <a:srgbClr val="0033CC"/>
              </a:solidFill>
              <a:latin typeface="Calibri" charset="0"/>
            </a:endParaRPr>
          </a:p>
        </p:txBody>
      </p:sp>
      <p:sp>
        <p:nvSpPr>
          <p:cNvPr id="1033" name="Rectangle 14"/>
          <p:cNvSpPr>
            <a:spLocks noChangeArrowheads="1"/>
          </p:cNvSpPr>
          <p:nvPr/>
        </p:nvSpPr>
        <p:spPr bwMode="auto">
          <a:xfrm>
            <a:off x="0" y="6643688"/>
            <a:ext cx="3143250" cy="214312"/>
          </a:xfrm>
          <a:prstGeom prst="rect">
            <a:avLst/>
          </a:prstGeom>
          <a:solidFill>
            <a:srgbClr val="0099FF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endParaRPr lang="en-US" altLang="zh-CN" sz="1400">
              <a:solidFill>
                <a:srgbClr val="FFFFFF"/>
              </a:solidFill>
            </a:endParaRPr>
          </a:p>
        </p:txBody>
      </p:sp>
      <p:sp>
        <p:nvSpPr>
          <p:cNvPr id="1034" name="Rectangle 15"/>
          <p:cNvSpPr>
            <a:spLocks noChangeArrowheads="1"/>
          </p:cNvSpPr>
          <p:nvPr/>
        </p:nvSpPr>
        <p:spPr bwMode="auto">
          <a:xfrm>
            <a:off x="3143250" y="6643688"/>
            <a:ext cx="3143250" cy="214312"/>
          </a:xfrm>
          <a:prstGeom prst="rect">
            <a:avLst/>
          </a:prstGeom>
          <a:solidFill>
            <a:srgbClr val="33CCFF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altLang="zh-CN" sz="1400">
                <a:solidFill>
                  <a:srgbClr val="FFFFFF"/>
                </a:solidFill>
              </a:rPr>
              <a:t>Semantic Technologies</a:t>
            </a:r>
          </a:p>
        </p:txBody>
      </p:sp>
      <p:sp>
        <p:nvSpPr>
          <p:cNvPr id="1035" name="Rectangle 16"/>
          <p:cNvSpPr>
            <a:spLocks noChangeArrowheads="1"/>
          </p:cNvSpPr>
          <p:nvPr/>
        </p:nvSpPr>
        <p:spPr bwMode="auto">
          <a:xfrm>
            <a:off x="0" y="0"/>
            <a:ext cx="4572000" cy="214313"/>
          </a:xfrm>
          <a:prstGeom prst="rect">
            <a:avLst/>
          </a:prstGeom>
          <a:solidFill>
            <a:srgbClr val="0099FF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altLang="zh-CN" dirty="0">
                <a:solidFill>
                  <a:srgbClr val="FFFFFF"/>
                </a:solidFill>
                <a:latin typeface="Calibri" charset="0"/>
              </a:rPr>
              <a:t>Part </a:t>
            </a:r>
            <a:r>
              <a:rPr lang="en-US" altLang="zh-CN" dirty="0" smtClean="0">
                <a:solidFill>
                  <a:srgbClr val="FFFFFF"/>
                </a:solidFill>
                <a:latin typeface="Calibri" charset="0"/>
              </a:rPr>
              <a:t>4</a:t>
            </a:r>
            <a:endParaRPr lang="en-US" altLang="zh-CN" dirty="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036" name="Rectangle 17"/>
          <p:cNvSpPr>
            <a:spLocks noChangeArrowheads="1"/>
          </p:cNvSpPr>
          <p:nvPr/>
        </p:nvSpPr>
        <p:spPr bwMode="auto">
          <a:xfrm>
            <a:off x="4572000" y="0"/>
            <a:ext cx="4572000" cy="214313"/>
          </a:xfrm>
          <a:prstGeom prst="rect">
            <a:avLst/>
          </a:prstGeom>
          <a:solidFill>
            <a:srgbClr val="33CCFF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altLang="zh-CN" smtClean="0">
                <a:solidFill>
                  <a:srgbClr val="FFFFFF"/>
                </a:solidFill>
                <a:latin typeface="Calibri" charset="0"/>
              </a:rPr>
              <a:t>Jena</a:t>
            </a:r>
            <a:endParaRPr lang="en-US" altLang="zh-CN" dirty="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037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altLang="zh-CN"/>
          </a:p>
        </p:txBody>
      </p:sp>
      <p:sp>
        <p:nvSpPr>
          <p:cNvPr id="1038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341438"/>
            <a:ext cx="8229600" cy="478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33CC"/>
          </a:solidFill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33CC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33CC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33CC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33CC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33CC"/>
          </a:solidFill>
          <a:latin typeface="Arial" charset="0"/>
          <a:ea typeface="ＭＳ Ｐゴシック" charset="0"/>
          <a:cs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33CC"/>
          </a:solidFill>
          <a:latin typeface="Arial" charset="0"/>
          <a:ea typeface="ＭＳ Ｐゴシック" charset="0"/>
          <a:cs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33CC"/>
          </a:solidFill>
          <a:latin typeface="Arial" charset="0"/>
          <a:ea typeface="ＭＳ Ｐゴシック" charset="0"/>
          <a:cs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33CC"/>
          </a:solidFill>
          <a:latin typeface="Arial" charset="0"/>
          <a:ea typeface="ＭＳ Ｐゴシック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  <a:ea typeface="Arial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  <a:ea typeface="Arial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slideshare.net/marianomx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jena.apache.org/" TargetMode="External"/><Relationship Id="rId3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2"/>
          <p:cNvSpPr>
            <a:spLocks noGrp="1"/>
          </p:cNvSpPr>
          <p:nvPr>
            <p:ph type="ctrTitle"/>
          </p:nvPr>
        </p:nvSpPr>
        <p:spPr>
          <a:xfrm>
            <a:off x="827088" y="3573463"/>
            <a:ext cx="7772400" cy="2087562"/>
          </a:xfrm>
        </p:spPr>
        <p:txBody>
          <a:bodyPr/>
          <a:lstStyle/>
          <a:p>
            <a:r>
              <a:rPr lang="en-US" altLang="zh-CN" dirty="0" smtClean="0">
                <a:latin typeface="Arial" charset="0"/>
                <a:ea typeface="ＭＳ Ｐゴシック" charset="0"/>
              </a:rPr>
              <a:t>Jena</a:t>
            </a:r>
            <a:endParaRPr lang="en-US" altLang="zh-CN" dirty="0">
              <a:latin typeface="Arial" charset="0"/>
              <a:ea typeface="ＭＳ Ｐゴシック" charset="0"/>
            </a:endParaRPr>
          </a:p>
        </p:txBody>
      </p:sp>
      <p:sp>
        <p:nvSpPr>
          <p:cNvPr id="4098" name="Rectangle 3"/>
          <p:cNvSpPr>
            <a:spLocks noGrp="1"/>
          </p:cNvSpPr>
          <p:nvPr>
            <p:ph type="subTitle" idx="1"/>
          </p:nvPr>
        </p:nvSpPr>
        <p:spPr>
          <a:xfrm>
            <a:off x="908050" y="4652963"/>
            <a:ext cx="6400800" cy="1752600"/>
          </a:xfrm>
        </p:spPr>
        <p:txBody>
          <a:bodyPr/>
          <a:lstStyle/>
          <a:p>
            <a:endParaRPr lang="en-US" altLang="zh-CN">
              <a:latin typeface="Arial" charset="0"/>
              <a:ea typeface="ＭＳ Ｐゴシック" charset="0"/>
            </a:endParaRPr>
          </a:p>
          <a:p>
            <a:endParaRPr lang="en-US" altLang="zh-CN">
              <a:latin typeface="Arial" charset="0"/>
              <a:ea typeface="ＭＳ Ｐゴシック" charset="0"/>
            </a:endParaRPr>
          </a:p>
          <a:p>
            <a:pPr algn="l"/>
            <a:r>
              <a:rPr lang="en-US" altLang="zh-CN">
                <a:latin typeface="Arial" charset="0"/>
                <a:ea typeface="ＭＳ Ｐゴシック" charset="0"/>
              </a:rPr>
              <a:t>Werner Nutt</a:t>
            </a:r>
          </a:p>
          <a:p>
            <a:endParaRPr lang="en-US" altLang="zh-CN">
              <a:latin typeface="Arial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8"/>
            <a:ext cx="8435280" cy="5183906"/>
          </a:xfrm>
        </p:spPr>
        <p:txBody>
          <a:bodyPr/>
          <a:lstStyle/>
          <a:p>
            <a:r>
              <a:rPr lang="en-US" dirty="0" smtClean="0"/>
              <a:t>Statements and triples are the same kind of thing</a:t>
            </a:r>
          </a:p>
          <a:p>
            <a:r>
              <a:rPr lang="en-US" dirty="0" smtClean="0"/>
              <a:t>Models are </a:t>
            </a:r>
            <a:r>
              <a:rPr lang="en-US" dirty="0" smtClean="0">
                <a:solidFill>
                  <a:srgbClr val="3366FF"/>
                </a:solidFill>
              </a:rPr>
              <a:t>sets</a:t>
            </a:r>
            <a:r>
              <a:rPr lang="en-US" dirty="0" smtClean="0"/>
              <a:t> of statements</a:t>
            </a:r>
            <a:br>
              <a:rPr lang="en-US" dirty="0" smtClean="0"/>
            </a:br>
            <a:r>
              <a:rPr lang="en-US" dirty="0" smtClean="0">
                <a:sym typeface="Wingdings"/>
              </a:rPr>
              <a:t> adding duplicate statements has no effect</a:t>
            </a:r>
            <a:endParaRPr lang="en-US" dirty="0" smtClean="0"/>
          </a:p>
          <a:p>
            <a:r>
              <a:rPr lang="en-US" dirty="0" smtClean="0"/>
              <a:t>Statements are inserted into a model by calls of </a:t>
            </a:r>
            <a:r>
              <a:rPr lang="en-US" dirty="0" err="1" smtClean="0">
                <a:latin typeface="American Typewriter"/>
                <a:cs typeface="American Typewriter"/>
              </a:rPr>
              <a:t>addProperty</a:t>
            </a:r>
            <a:endParaRPr lang="en-US" dirty="0" smtClean="0">
              <a:latin typeface="American Typewriter"/>
              <a:cs typeface="American Typewriter"/>
            </a:endParaRPr>
          </a:p>
          <a:p>
            <a:r>
              <a:rPr lang="en-US" dirty="0" smtClean="0">
                <a:latin typeface="American Typewriter"/>
                <a:cs typeface="American Typewriter"/>
              </a:rPr>
              <a:t>Statements </a:t>
            </a:r>
            <a:r>
              <a:rPr lang="en-US" dirty="0" smtClean="0">
                <a:cs typeface="American Typewriter"/>
              </a:rPr>
              <a:t>in Jena have subject, predicate, and object, like in the RDF data model</a:t>
            </a:r>
          </a:p>
          <a:p>
            <a:pPr lvl="1"/>
            <a:r>
              <a:rPr lang="en-US" dirty="0" smtClean="0">
                <a:cs typeface="American Typewriter"/>
              </a:rPr>
              <a:t>and selectors </a:t>
            </a:r>
            <a:r>
              <a:rPr lang="en-US" dirty="0" err="1" smtClean="0">
                <a:latin typeface="American Typewriter"/>
                <a:cs typeface="American Typewriter"/>
              </a:rPr>
              <a:t>getSubject</a:t>
            </a:r>
            <a:r>
              <a:rPr lang="en-US" dirty="0" smtClean="0">
                <a:cs typeface="American Typewriter"/>
              </a:rPr>
              <a:t>, </a:t>
            </a:r>
            <a:r>
              <a:rPr lang="en-US" dirty="0" err="1" smtClean="0">
                <a:latin typeface="American Typewriter"/>
                <a:cs typeface="American Typewriter"/>
              </a:rPr>
              <a:t>getPredicate</a:t>
            </a:r>
            <a:r>
              <a:rPr lang="en-US" dirty="0" smtClean="0">
                <a:cs typeface="American Typewriter"/>
              </a:rPr>
              <a:t>, </a:t>
            </a:r>
            <a:r>
              <a:rPr lang="en-US" dirty="0" err="1" smtClean="0">
                <a:latin typeface="American Typewriter"/>
                <a:cs typeface="American Typewriter"/>
              </a:rPr>
              <a:t>getObject</a:t>
            </a:r>
            <a:endParaRPr lang="en-US" dirty="0" smtClean="0">
              <a:latin typeface="American Typewriter"/>
              <a:cs typeface="American Typewriter"/>
            </a:endParaRPr>
          </a:p>
          <a:p>
            <a:pPr lvl="1"/>
            <a:r>
              <a:rPr lang="en-US" dirty="0" err="1" smtClean="0">
                <a:latin typeface="American Typewriter"/>
                <a:cs typeface="American Typewriter"/>
              </a:rPr>
              <a:t>getObject</a:t>
            </a:r>
            <a:r>
              <a:rPr lang="en-US" dirty="0" smtClean="0">
                <a:latin typeface="American Typewriter"/>
                <a:cs typeface="American Typewriter"/>
              </a:rPr>
              <a:t> </a:t>
            </a:r>
            <a:r>
              <a:rPr lang="en-US" dirty="0" smtClean="0">
                <a:cs typeface="American Typewriter"/>
              </a:rPr>
              <a:t>returns instances of </a:t>
            </a:r>
            <a:r>
              <a:rPr lang="en-US" dirty="0" err="1" smtClean="0">
                <a:latin typeface="American Typewriter"/>
                <a:cs typeface="American Typewriter"/>
              </a:rPr>
              <a:t>RDFNode</a:t>
            </a:r>
            <a:r>
              <a:rPr lang="en-US" dirty="0" smtClean="0">
                <a:cs typeface="American Typewriter"/>
              </a:rPr>
              <a:t>, </a:t>
            </a:r>
            <a:br>
              <a:rPr lang="en-US" dirty="0" smtClean="0">
                <a:cs typeface="American Typewriter"/>
              </a:rPr>
            </a:br>
            <a:r>
              <a:rPr lang="en-US" dirty="0" smtClean="0">
                <a:cs typeface="American Typewriter"/>
              </a:rPr>
              <a:t>a superclass of </a:t>
            </a:r>
            <a:r>
              <a:rPr lang="en-US" dirty="0" smtClean="0">
                <a:latin typeface="American Typewriter"/>
                <a:cs typeface="American Typewriter"/>
              </a:rPr>
              <a:t>Resource</a:t>
            </a:r>
            <a:r>
              <a:rPr lang="en-US" dirty="0" smtClean="0">
                <a:cs typeface="American Typewriter"/>
              </a:rPr>
              <a:t> and </a:t>
            </a:r>
            <a:r>
              <a:rPr lang="en-US" dirty="0" smtClean="0">
                <a:latin typeface="American Typewriter"/>
                <a:cs typeface="American Typewriter"/>
              </a:rPr>
              <a:t>Literal</a:t>
            </a:r>
          </a:p>
          <a:p>
            <a:r>
              <a:rPr lang="en-US" dirty="0" smtClean="0">
                <a:cs typeface="American Typewriter"/>
              </a:rPr>
              <a:t>Statements can be retrieved from a model with a statement iterator </a:t>
            </a:r>
            <a:r>
              <a:rPr lang="en-US" dirty="0" err="1" smtClean="0">
                <a:latin typeface="American Typewriter"/>
                <a:cs typeface="American Typewriter"/>
              </a:rPr>
              <a:t>StmtIterator</a:t>
            </a:r>
            <a:endParaRPr lang="en-US" dirty="0"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18055751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Listing the statements of a model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99418" y="1171254"/>
            <a:ext cx="7755369" cy="5632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merican Typewriter"/>
                <a:cs typeface="American Typewriter"/>
              </a:rPr>
              <a:t>// list the statements in the Model</a:t>
            </a:r>
          </a:p>
          <a:p>
            <a:r>
              <a:rPr lang="en-US" dirty="0" err="1">
                <a:latin typeface="American Typewriter"/>
                <a:cs typeface="American Typewriter"/>
              </a:rPr>
              <a:t>StmtIterator</a:t>
            </a:r>
            <a:r>
              <a:rPr lang="en-US" dirty="0">
                <a:latin typeface="American Typewriter"/>
                <a:cs typeface="American Typewriter"/>
              </a:rPr>
              <a:t> </a:t>
            </a:r>
            <a:r>
              <a:rPr lang="en-US" dirty="0" err="1">
                <a:latin typeface="American Typewriter"/>
                <a:cs typeface="American Typewriter"/>
              </a:rPr>
              <a:t>iter</a:t>
            </a:r>
            <a:r>
              <a:rPr lang="en-US" dirty="0">
                <a:latin typeface="American Typewriter"/>
                <a:cs typeface="American Typewriter"/>
              </a:rPr>
              <a:t> = </a:t>
            </a:r>
            <a:r>
              <a:rPr lang="en-US" dirty="0" err="1">
                <a:latin typeface="American Typewriter"/>
                <a:cs typeface="American Typewriter"/>
              </a:rPr>
              <a:t>model.listStatements</a:t>
            </a:r>
            <a:r>
              <a:rPr lang="en-US" dirty="0">
                <a:latin typeface="American Typewriter"/>
                <a:cs typeface="American Typewriter"/>
              </a:rPr>
              <a:t>();</a:t>
            </a:r>
          </a:p>
          <a:p>
            <a:endParaRPr lang="en-US" dirty="0">
              <a:latin typeface="American Typewriter"/>
              <a:cs typeface="American Typewriter"/>
            </a:endParaRPr>
          </a:p>
          <a:p>
            <a:r>
              <a:rPr lang="en-US" dirty="0">
                <a:latin typeface="American Typewriter"/>
                <a:cs typeface="American Typewriter"/>
              </a:rPr>
              <a:t>// print out the </a:t>
            </a:r>
            <a:r>
              <a:rPr lang="en-US" dirty="0" smtClean="0">
                <a:latin typeface="American Typewriter"/>
                <a:cs typeface="American Typewriter"/>
              </a:rPr>
              <a:t>subject, predicate</a:t>
            </a:r>
            <a:r>
              <a:rPr lang="en-US" dirty="0">
                <a:latin typeface="American Typewriter"/>
                <a:cs typeface="American Typewriter"/>
              </a:rPr>
              <a:t>, </a:t>
            </a:r>
            <a:r>
              <a:rPr lang="en-US" dirty="0" smtClean="0">
                <a:latin typeface="American Typewriter"/>
                <a:cs typeface="American Typewriter"/>
              </a:rPr>
              <a:t>and </a:t>
            </a:r>
            <a:r>
              <a:rPr lang="en-US" dirty="0">
                <a:latin typeface="American Typewriter"/>
                <a:cs typeface="American Typewriter"/>
              </a:rPr>
              <a:t>object of each statement</a:t>
            </a:r>
          </a:p>
          <a:p>
            <a:r>
              <a:rPr lang="en-US" dirty="0">
                <a:latin typeface="American Typewriter"/>
                <a:cs typeface="American Typewriter"/>
              </a:rPr>
              <a:t>while (</a:t>
            </a:r>
            <a:r>
              <a:rPr lang="en-US" dirty="0" err="1">
                <a:latin typeface="American Typewriter"/>
                <a:cs typeface="American Typewriter"/>
              </a:rPr>
              <a:t>iter.hasNext</a:t>
            </a:r>
            <a:r>
              <a:rPr lang="en-US" dirty="0">
                <a:latin typeface="American Typewriter"/>
                <a:cs typeface="American Typewriter"/>
              </a:rPr>
              <a:t>()) {</a:t>
            </a:r>
          </a:p>
          <a:p>
            <a:r>
              <a:rPr lang="en-US" dirty="0">
                <a:latin typeface="American Typewriter"/>
                <a:cs typeface="American Typewriter"/>
              </a:rPr>
              <a:t>    Statement </a:t>
            </a:r>
            <a:r>
              <a:rPr lang="en-US" dirty="0" err="1">
                <a:latin typeface="American Typewriter"/>
                <a:cs typeface="American Typewriter"/>
              </a:rPr>
              <a:t>stmt</a:t>
            </a:r>
            <a:r>
              <a:rPr lang="en-US" dirty="0">
                <a:latin typeface="American Typewriter"/>
                <a:cs typeface="American Typewriter"/>
              </a:rPr>
              <a:t>      = </a:t>
            </a:r>
            <a:r>
              <a:rPr lang="en-US" dirty="0" err="1">
                <a:latin typeface="American Typewriter"/>
                <a:cs typeface="American Typewriter"/>
              </a:rPr>
              <a:t>iter.nextStatement</a:t>
            </a:r>
            <a:r>
              <a:rPr lang="en-US" dirty="0">
                <a:latin typeface="American Typewriter"/>
                <a:cs typeface="American Typewriter"/>
              </a:rPr>
              <a:t>();  // get next statement</a:t>
            </a:r>
          </a:p>
          <a:p>
            <a:r>
              <a:rPr lang="en-US" dirty="0">
                <a:latin typeface="American Typewriter"/>
                <a:cs typeface="American Typewriter"/>
              </a:rPr>
              <a:t>    Resource  subject   = </a:t>
            </a:r>
            <a:r>
              <a:rPr lang="en-US" dirty="0" err="1">
                <a:latin typeface="American Typewriter"/>
                <a:cs typeface="American Typewriter"/>
              </a:rPr>
              <a:t>stmt.getSubject</a:t>
            </a:r>
            <a:r>
              <a:rPr lang="en-US" dirty="0">
                <a:latin typeface="American Typewriter"/>
                <a:cs typeface="American Typewriter"/>
              </a:rPr>
              <a:t>();     // get the subject</a:t>
            </a:r>
          </a:p>
          <a:p>
            <a:r>
              <a:rPr lang="en-US" dirty="0">
                <a:latin typeface="American Typewriter"/>
                <a:cs typeface="American Typewriter"/>
              </a:rPr>
              <a:t>    Property  predicate = </a:t>
            </a:r>
            <a:r>
              <a:rPr lang="en-US" dirty="0" err="1">
                <a:latin typeface="American Typewriter"/>
                <a:cs typeface="American Typewriter"/>
              </a:rPr>
              <a:t>stmt.getPredicate</a:t>
            </a:r>
            <a:r>
              <a:rPr lang="en-US" dirty="0">
                <a:latin typeface="American Typewriter"/>
                <a:cs typeface="American Typewriter"/>
              </a:rPr>
              <a:t>();   // get the predicate</a:t>
            </a:r>
          </a:p>
          <a:p>
            <a:r>
              <a:rPr lang="en-US" dirty="0">
                <a:latin typeface="American Typewriter"/>
                <a:cs typeface="American Typewriter"/>
              </a:rPr>
              <a:t>    </a:t>
            </a:r>
            <a:r>
              <a:rPr lang="en-US" dirty="0" err="1">
                <a:latin typeface="American Typewriter"/>
                <a:cs typeface="American Typewriter"/>
              </a:rPr>
              <a:t>RDFNode</a:t>
            </a:r>
            <a:r>
              <a:rPr lang="en-US" dirty="0">
                <a:latin typeface="American Typewriter"/>
                <a:cs typeface="American Typewriter"/>
              </a:rPr>
              <a:t>   object    = </a:t>
            </a:r>
            <a:r>
              <a:rPr lang="en-US" dirty="0" err="1">
                <a:latin typeface="American Typewriter"/>
                <a:cs typeface="American Typewriter"/>
              </a:rPr>
              <a:t>stmt.getObject</a:t>
            </a:r>
            <a:r>
              <a:rPr lang="en-US" dirty="0">
                <a:latin typeface="American Typewriter"/>
                <a:cs typeface="American Typewriter"/>
              </a:rPr>
              <a:t>();      // get the object</a:t>
            </a:r>
          </a:p>
          <a:p>
            <a:endParaRPr lang="en-US" dirty="0">
              <a:latin typeface="American Typewriter"/>
              <a:cs typeface="American Typewriter"/>
            </a:endParaRPr>
          </a:p>
          <a:p>
            <a:r>
              <a:rPr lang="en-US" dirty="0">
                <a:latin typeface="American Typewriter"/>
                <a:cs typeface="American Typewriter"/>
              </a:rPr>
              <a:t>    </a:t>
            </a:r>
            <a:r>
              <a:rPr lang="en-US" dirty="0" err="1">
                <a:latin typeface="American Typewriter"/>
                <a:cs typeface="American Typewriter"/>
              </a:rPr>
              <a:t>System.out.print</a:t>
            </a:r>
            <a:r>
              <a:rPr lang="en-US" dirty="0">
                <a:latin typeface="American Typewriter"/>
                <a:cs typeface="American Typewriter"/>
              </a:rPr>
              <a:t>(</a:t>
            </a:r>
            <a:r>
              <a:rPr lang="en-US" dirty="0" err="1">
                <a:latin typeface="American Typewriter"/>
                <a:cs typeface="American Typewriter"/>
              </a:rPr>
              <a:t>subject.toString</a:t>
            </a:r>
            <a:r>
              <a:rPr lang="en-US" dirty="0">
                <a:latin typeface="American Typewriter"/>
                <a:cs typeface="American Typewriter"/>
              </a:rPr>
              <a:t>());</a:t>
            </a:r>
          </a:p>
          <a:p>
            <a:r>
              <a:rPr lang="en-US" dirty="0">
                <a:latin typeface="American Typewriter"/>
                <a:cs typeface="American Typewriter"/>
              </a:rPr>
              <a:t>    </a:t>
            </a:r>
            <a:r>
              <a:rPr lang="en-US" dirty="0" err="1">
                <a:latin typeface="American Typewriter"/>
                <a:cs typeface="American Typewriter"/>
              </a:rPr>
              <a:t>System.out.print</a:t>
            </a:r>
            <a:r>
              <a:rPr lang="en-US" dirty="0">
                <a:latin typeface="American Typewriter"/>
                <a:cs typeface="American Typewriter"/>
              </a:rPr>
              <a:t>(" " + </a:t>
            </a:r>
            <a:r>
              <a:rPr lang="en-US" dirty="0" err="1">
                <a:latin typeface="American Typewriter"/>
                <a:cs typeface="American Typewriter"/>
              </a:rPr>
              <a:t>predicate.toString</a:t>
            </a:r>
            <a:r>
              <a:rPr lang="en-US" dirty="0">
                <a:latin typeface="American Typewriter"/>
                <a:cs typeface="American Typewriter"/>
              </a:rPr>
              <a:t>() + " ");</a:t>
            </a:r>
          </a:p>
          <a:p>
            <a:r>
              <a:rPr lang="en-US" dirty="0">
                <a:latin typeface="American Typewriter"/>
                <a:cs typeface="American Typewriter"/>
              </a:rPr>
              <a:t>    if (object </a:t>
            </a:r>
            <a:r>
              <a:rPr lang="en-US" dirty="0" err="1">
                <a:latin typeface="American Typewriter"/>
                <a:cs typeface="American Typewriter"/>
              </a:rPr>
              <a:t>instanceof</a:t>
            </a:r>
            <a:r>
              <a:rPr lang="en-US" dirty="0">
                <a:latin typeface="American Typewriter"/>
                <a:cs typeface="American Typewriter"/>
              </a:rPr>
              <a:t> Resource) {</a:t>
            </a:r>
          </a:p>
          <a:p>
            <a:r>
              <a:rPr lang="en-US" dirty="0">
                <a:latin typeface="American Typewriter"/>
                <a:cs typeface="American Typewriter"/>
              </a:rPr>
              <a:t>       </a:t>
            </a:r>
            <a:r>
              <a:rPr lang="en-US" dirty="0" err="1">
                <a:latin typeface="American Typewriter"/>
                <a:cs typeface="American Typewriter"/>
              </a:rPr>
              <a:t>System.out.print</a:t>
            </a:r>
            <a:r>
              <a:rPr lang="en-US" dirty="0">
                <a:latin typeface="American Typewriter"/>
                <a:cs typeface="American Typewriter"/>
              </a:rPr>
              <a:t>(</a:t>
            </a:r>
            <a:r>
              <a:rPr lang="en-US" dirty="0" err="1">
                <a:latin typeface="American Typewriter"/>
                <a:cs typeface="American Typewriter"/>
              </a:rPr>
              <a:t>object.toString</a:t>
            </a:r>
            <a:r>
              <a:rPr lang="en-US" dirty="0">
                <a:latin typeface="American Typewriter"/>
                <a:cs typeface="American Typewriter"/>
              </a:rPr>
              <a:t>());</a:t>
            </a:r>
          </a:p>
          <a:p>
            <a:r>
              <a:rPr lang="en-US" dirty="0">
                <a:latin typeface="American Typewriter"/>
                <a:cs typeface="American Typewriter"/>
              </a:rPr>
              <a:t>    } else {</a:t>
            </a:r>
          </a:p>
          <a:p>
            <a:r>
              <a:rPr lang="en-US" dirty="0">
                <a:latin typeface="American Typewriter"/>
                <a:cs typeface="American Typewriter"/>
              </a:rPr>
              <a:t>        // object is a literal</a:t>
            </a:r>
          </a:p>
          <a:p>
            <a:r>
              <a:rPr lang="en-US" dirty="0">
                <a:latin typeface="American Typewriter"/>
                <a:cs typeface="American Typewriter"/>
              </a:rPr>
              <a:t>        </a:t>
            </a:r>
            <a:r>
              <a:rPr lang="en-US" dirty="0" err="1">
                <a:latin typeface="American Typewriter"/>
                <a:cs typeface="American Typewriter"/>
              </a:rPr>
              <a:t>System.out.print</a:t>
            </a:r>
            <a:r>
              <a:rPr lang="en-US" dirty="0">
                <a:latin typeface="American Typewriter"/>
                <a:cs typeface="American Typewriter"/>
              </a:rPr>
              <a:t>(" \"" + </a:t>
            </a:r>
            <a:r>
              <a:rPr lang="en-US" dirty="0" err="1">
                <a:latin typeface="American Typewriter"/>
                <a:cs typeface="American Typewriter"/>
              </a:rPr>
              <a:t>object.toString</a:t>
            </a:r>
            <a:r>
              <a:rPr lang="en-US" dirty="0">
                <a:latin typeface="American Typewriter"/>
                <a:cs typeface="American Typewriter"/>
              </a:rPr>
              <a:t>() + "\"");</a:t>
            </a:r>
          </a:p>
          <a:p>
            <a:r>
              <a:rPr lang="en-US" dirty="0">
                <a:latin typeface="American Typewriter"/>
                <a:cs typeface="American Typewriter"/>
              </a:rPr>
              <a:t>    }</a:t>
            </a:r>
          </a:p>
          <a:p>
            <a:r>
              <a:rPr lang="en-US" dirty="0" smtClean="0">
                <a:latin typeface="American Typewriter"/>
                <a:cs typeface="American Typewriter"/>
              </a:rPr>
              <a:t>    </a:t>
            </a:r>
            <a:r>
              <a:rPr lang="en-US" dirty="0" err="1">
                <a:latin typeface="American Typewriter"/>
                <a:cs typeface="American Typewriter"/>
              </a:rPr>
              <a:t>System.out.println</a:t>
            </a:r>
            <a:r>
              <a:rPr lang="en-US" dirty="0">
                <a:latin typeface="American Typewriter"/>
                <a:cs typeface="American Typewriter"/>
              </a:rPr>
              <a:t>(" .");</a:t>
            </a:r>
          </a:p>
          <a:p>
            <a:r>
              <a:rPr lang="en-US" dirty="0">
                <a:latin typeface="American Typewriter"/>
                <a:cs typeface="American Typewriter"/>
              </a:rPr>
              <a:t>} </a:t>
            </a:r>
          </a:p>
        </p:txBody>
      </p:sp>
    </p:spTree>
    <p:extLst>
      <p:ext uri="{BB962C8B-B14F-4D97-AF65-F5344CB8AC3E}">
        <p14:creationId xmlns:p14="http://schemas.microsoft.com/office/powerpoint/2010/main" val="3376359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Output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95536" y="2428811"/>
            <a:ext cx="8640960" cy="286232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 smtClean="0">
              <a:latin typeface="American Typewriter"/>
              <a:cs typeface="American Typewriter"/>
            </a:endParaRPr>
          </a:p>
          <a:p>
            <a:r>
              <a:rPr lang="en-US" dirty="0" smtClean="0">
                <a:latin typeface="American Typewriter"/>
                <a:cs typeface="American Typewriter"/>
              </a:rPr>
              <a:t>http</a:t>
            </a:r>
            <a:r>
              <a:rPr lang="en-US" dirty="0">
                <a:latin typeface="American Typewriter"/>
                <a:cs typeface="American Typewriter"/>
              </a:rPr>
              <a:t>://somewhere/</a:t>
            </a:r>
            <a:r>
              <a:rPr lang="en-US" dirty="0" err="1">
                <a:latin typeface="American Typewriter"/>
                <a:cs typeface="American Typewriter"/>
              </a:rPr>
              <a:t>JohnSmith</a:t>
            </a:r>
            <a:r>
              <a:rPr lang="en-US" dirty="0">
                <a:latin typeface="American Typewriter"/>
                <a:cs typeface="American Typewriter"/>
              </a:rPr>
              <a:t> http://www.w3.org/2001/</a:t>
            </a:r>
            <a:r>
              <a:rPr lang="en-US" dirty="0" err="1">
                <a:latin typeface="American Typewriter"/>
                <a:cs typeface="American Typewriter"/>
              </a:rPr>
              <a:t>vcard-rdf</a:t>
            </a:r>
            <a:r>
              <a:rPr lang="en-US" dirty="0">
                <a:latin typeface="American Typewriter"/>
                <a:cs typeface="American Typewriter"/>
              </a:rPr>
              <a:t>/3.0#N </a:t>
            </a:r>
            <a:endParaRPr lang="en-US" dirty="0" smtClean="0">
              <a:latin typeface="American Typewriter"/>
              <a:cs typeface="American Typewriter"/>
            </a:endParaRPr>
          </a:p>
          <a:p>
            <a:r>
              <a:rPr lang="en-US" dirty="0">
                <a:latin typeface="American Typewriter"/>
                <a:cs typeface="American Typewriter"/>
              </a:rPr>
              <a:t> </a:t>
            </a:r>
            <a:r>
              <a:rPr lang="en-US" dirty="0" smtClean="0">
                <a:latin typeface="American Typewriter"/>
                <a:cs typeface="American Typewriter"/>
              </a:rPr>
              <a:t>            anon</a:t>
            </a:r>
            <a:r>
              <a:rPr lang="en-US" dirty="0">
                <a:latin typeface="American Typewriter"/>
                <a:cs typeface="American Typewriter"/>
              </a:rPr>
              <a:t>:14df86:ecc3dee17b:-7fff .</a:t>
            </a:r>
          </a:p>
          <a:p>
            <a:r>
              <a:rPr lang="en-US" dirty="0">
                <a:latin typeface="American Typewriter"/>
                <a:cs typeface="American Typewriter"/>
              </a:rPr>
              <a:t>anon:14df86:ecc3dee17b:-7fff http://www.w3.org/2001/</a:t>
            </a:r>
            <a:r>
              <a:rPr lang="en-US" dirty="0" err="1">
                <a:latin typeface="American Typewriter"/>
                <a:cs typeface="American Typewriter"/>
              </a:rPr>
              <a:t>vcard-rdf</a:t>
            </a:r>
            <a:r>
              <a:rPr lang="en-US" dirty="0">
                <a:latin typeface="American Typewriter"/>
                <a:cs typeface="American Typewriter"/>
              </a:rPr>
              <a:t>/3.0#Family  </a:t>
            </a:r>
            <a:endParaRPr lang="en-US" dirty="0" smtClean="0">
              <a:latin typeface="American Typewriter"/>
              <a:cs typeface="American Typewriter"/>
            </a:endParaRPr>
          </a:p>
          <a:p>
            <a:r>
              <a:rPr lang="en-US" dirty="0">
                <a:latin typeface="American Typewriter"/>
                <a:cs typeface="American Typewriter"/>
              </a:rPr>
              <a:t> </a:t>
            </a:r>
            <a:r>
              <a:rPr lang="en-US" dirty="0" smtClean="0">
                <a:latin typeface="American Typewriter"/>
                <a:cs typeface="American Typewriter"/>
              </a:rPr>
              <a:t>           "</a:t>
            </a:r>
            <a:r>
              <a:rPr lang="en-US" dirty="0">
                <a:latin typeface="American Typewriter"/>
                <a:cs typeface="American Typewriter"/>
              </a:rPr>
              <a:t>Smith" .</a:t>
            </a:r>
          </a:p>
          <a:p>
            <a:r>
              <a:rPr lang="en-US" dirty="0">
                <a:latin typeface="American Typewriter"/>
                <a:cs typeface="American Typewriter"/>
              </a:rPr>
              <a:t>anon:14df86:ecc3dee17b:-7fff http://www.w3.org/2001/</a:t>
            </a:r>
            <a:r>
              <a:rPr lang="en-US" dirty="0" err="1">
                <a:latin typeface="American Typewriter"/>
                <a:cs typeface="American Typewriter"/>
              </a:rPr>
              <a:t>vcard-rdf</a:t>
            </a:r>
            <a:r>
              <a:rPr lang="en-US" dirty="0">
                <a:latin typeface="American Typewriter"/>
                <a:cs typeface="American Typewriter"/>
              </a:rPr>
              <a:t>/3.0#Given  </a:t>
            </a:r>
            <a:endParaRPr lang="en-US" dirty="0" smtClean="0">
              <a:latin typeface="American Typewriter"/>
              <a:cs typeface="American Typewriter"/>
            </a:endParaRPr>
          </a:p>
          <a:p>
            <a:r>
              <a:rPr lang="en-US" dirty="0">
                <a:latin typeface="American Typewriter"/>
                <a:cs typeface="American Typewriter"/>
              </a:rPr>
              <a:t> </a:t>
            </a:r>
            <a:r>
              <a:rPr lang="en-US" dirty="0" smtClean="0">
                <a:latin typeface="American Typewriter"/>
                <a:cs typeface="American Typewriter"/>
              </a:rPr>
              <a:t>           "</a:t>
            </a:r>
            <a:r>
              <a:rPr lang="en-US" dirty="0">
                <a:latin typeface="American Typewriter"/>
                <a:cs typeface="American Typewriter"/>
              </a:rPr>
              <a:t>John" .</a:t>
            </a:r>
          </a:p>
          <a:p>
            <a:r>
              <a:rPr lang="en-US" dirty="0">
                <a:latin typeface="American Typewriter"/>
                <a:cs typeface="American Typewriter"/>
              </a:rPr>
              <a:t>http://somewhere/</a:t>
            </a:r>
            <a:r>
              <a:rPr lang="en-US" dirty="0" err="1">
                <a:latin typeface="American Typewriter"/>
                <a:cs typeface="American Typewriter"/>
              </a:rPr>
              <a:t>JohnSmith</a:t>
            </a:r>
            <a:r>
              <a:rPr lang="en-US" dirty="0">
                <a:latin typeface="American Typewriter"/>
                <a:cs typeface="American Typewriter"/>
              </a:rPr>
              <a:t> http://www.w3.org/2001/</a:t>
            </a:r>
            <a:r>
              <a:rPr lang="en-US" dirty="0" err="1">
                <a:latin typeface="American Typewriter"/>
                <a:cs typeface="American Typewriter"/>
              </a:rPr>
              <a:t>vcard-rdf</a:t>
            </a:r>
            <a:r>
              <a:rPr lang="en-US" dirty="0">
                <a:latin typeface="American Typewriter"/>
                <a:cs typeface="American Typewriter"/>
              </a:rPr>
              <a:t>/3.0#FN  </a:t>
            </a:r>
            <a:endParaRPr lang="en-US" dirty="0" smtClean="0">
              <a:latin typeface="American Typewriter"/>
              <a:cs typeface="American Typewriter"/>
            </a:endParaRPr>
          </a:p>
          <a:p>
            <a:r>
              <a:rPr lang="en-US" dirty="0">
                <a:latin typeface="American Typewriter"/>
                <a:cs typeface="American Typewriter"/>
              </a:rPr>
              <a:t> </a:t>
            </a:r>
            <a:r>
              <a:rPr lang="en-US" dirty="0" smtClean="0">
                <a:latin typeface="American Typewriter"/>
                <a:cs typeface="American Typewriter"/>
              </a:rPr>
              <a:t>            "</a:t>
            </a:r>
            <a:r>
              <a:rPr lang="en-US" dirty="0">
                <a:latin typeface="American Typewriter"/>
                <a:cs typeface="American Typewriter"/>
              </a:rPr>
              <a:t>John Smith" </a:t>
            </a:r>
            <a:r>
              <a:rPr lang="en-US" dirty="0" smtClean="0">
                <a:latin typeface="American Typewriter"/>
                <a:cs typeface="American Typewriter"/>
              </a:rPr>
              <a:t>.</a:t>
            </a:r>
          </a:p>
          <a:p>
            <a:endParaRPr lang="en-US" dirty="0">
              <a:latin typeface="American Typewriter"/>
              <a:cs typeface="American Typewriter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5536" y="1412776"/>
            <a:ext cx="285336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Something like this: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9500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RDF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Use the </a:t>
            </a:r>
            <a:r>
              <a:rPr lang="en-US" dirty="0" err="1" smtClean="0">
                <a:solidFill>
                  <a:srgbClr val="3366FF"/>
                </a:solidFill>
                <a:latin typeface="American Typewriter"/>
                <a:cs typeface="American Typewriter"/>
              </a:rPr>
              <a:t>model.write</a:t>
            </a:r>
            <a:r>
              <a:rPr lang="en-US" dirty="0" smtClean="0">
                <a:solidFill>
                  <a:srgbClr val="3366FF"/>
                </a:solidFill>
                <a:latin typeface="American Typewriter"/>
                <a:cs typeface="American Typewriter"/>
              </a:rPr>
              <a:t>(</a:t>
            </a:r>
            <a:r>
              <a:rPr lang="en-US" dirty="0" err="1" smtClean="0">
                <a:solidFill>
                  <a:srgbClr val="3366FF"/>
                </a:solidFill>
                <a:latin typeface="American Typewriter"/>
                <a:cs typeface="American Typewriter"/>
              </a:rPr>
              <a:t>OutputStream</a:t>
            </a:r>
            <a:r>
              <a:rPr lang="en-US" dirty="0" smtClean="0">
                <a:solidFill>
                  <a:srgbClr val="3366FF"/>
                </a:solidFill>
                <a:latin typeface="American Typewriter"/>
                <a:cs typeface="American Typewriter"/>
              </a:rPr>
              <a:t> s)</a:t>
            </a:r>
            <a:r>
              <a:rPr lang="en-US" dirty="0" smtClean="0">
                <a:solidFill>
                  <a:srgbClr val="3366FF"/>
                </a:solidFill>
              </a:rPr>
              <a:t> </a:t>
            </a:r>
            <a:r>
              <a:rPr lang="en-US" dirty="0" smtClean="0"/>
              <a:t>method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ny output stream is valid</a:t>
            </a:r>
          </a:p>
          <a:p>
            <a:r>
              <a:rPr lang="en-US" dirty="0" smtClean="0"/>
              <a:t>By default it will write in RDF/XML format</a:t>
            </a:r>
          </a:p>
          <a:p>
            <a:r>
              <a:rPr lang="en-US" dirty="0" smtClean="0"/>
              <a:t>Change format by specifying the format with:</a:t>
            </a:r>
          </a:p>
          <a:p>
            <a:pPr lvl="1"/>
            <a:r>
              <a:rPr lang="en-US" dirty="0" err="1" smtClean="0">
                <a:solidFill>
                  <a:srgbClr val="3366FF"/>
                </a:solidFill>
                <a:latin typeface="American Typewriter"/>
                <a:cs typeface="American Typewriter"/>
              </a:rPr>
              <a:t>model.write</a:t>
            </a:r>
            <a:r>
              <a:rPr lang="en-US" dirty="0" smtClean="0">
                <a:solidFill>
                  <a:srgbClr val="3366FF"/>
                </a:solidFill>
                <a:latin typeface="American Typewriter"/>
                <a:cs typeface="American Typewriter"/>
              </a:rPr>
              <a:t>(</a:t>
            </a:r>
            <a:r>
              <a:rPr lang="en-US" dirty="0" err="1" smtClean="0">
                <a:solidFill>
                  <a:srgbClr val="3366FF"/>
                </a:solidFill>
                <a:latin typeface="American Typewriter"/>
                <a:cs typeface="American Typewriter"/>
              </a:rPr>
              <a:t>OutputStream</a:t>
            </a:r>
            <a:r>
              <a:rPr lang="en-US" dirty="0" smtClean="0">
                <a:solidFill>
                  <a:srgbClr val="3366FF"/>
                </a:solidFill>
                <a:latin typeface="American Typewriter"/>
                <a:cs typeface="American Typewriter"/>
              </a:rPr>
              <a:t> s, String format)</a:t>
            </a:r>
          </a:p>
          <a:p>
            <a:pPr lvl="1"/>
            <a:r>
              <a:rPr lang="en-US" dirty="0"/>
              <a:t>p</a:t>
            </a:r>
            <a:r>
              <a:rPr lang="en-US" dirty="0" smtClean="0"/>
              <a:t>ossible format strings:</a:t>
            </a:r>
          </a:p>
          <a:p>
            <a:pPr lvl="2"/>
            <a:r>
              <a:rPr lang="en-US" dirty="0">
                <a:latin typeface="American Typewriter"/>
                <a:cs typeface="American Typewriter"/>
              </a:rPr>
              <a:t>"</a:t>
            </a:r>
            <a:r>
              <a:rPr lang="en-US" dirty="0" smtClean="0"/>
              <a:t>RDF/XML-ABBREV</a:t>
            </a:r>
            <a:r>
              <a:rPr lang="en-US" dirty="0">
                <a:latin typeface="American Typewriter"/>
                <a:cs typeface="American Typewriter"/>
              </a:rPr>
              <a:t>"</a:t>
            </a:r>
            <a:endParaRPr lang="en-US" dirty="0" smtClean="0"/>
          </a:p>
          <a:p>
            <a:pPr lvl="2"/>
            <a:r>
              <a:rPr lang="en-US" dirty="0">
                <a:latin typeface="American Typewriter"/>
                <a:cs typeface="American Typewriter"/>
              </a:rPr>
              <a:t>"</a:t>
            </a:r>
            <a:r>
              <a:rPr lang="en-US" dirty="0" smtClean="0"/>
              <a:t>N-TRIPLE</a:t>
            </a:r>
            <a:r>
              <a:rPr lang="en-US" dirty="0">
                <a:latin typeface="American Typewriter"/>
                <a:cs typeface="American Typewriter"/>
              </a:rPr>
              <a:t>"</a:t>
            </a:r>
            <a:endParaRPr lang="en-US" dirty="0" smtClean="0"/>
          </a:p>
          <a:p>
            <a:pPr lvl="2"/>
            <a:r>
              <a:rPr lang="en-US" dirty="0">
                <a:latin typeface="American Typewriter"/>
                <a:cs typeface="American Typewriter"/>
              </a:rPr>
              <a:t>"</a:t>
            </a:r>
            <a:r>
              <a:rPr lang="en-US" dirty="0" smtClean="0"/>
              <a:t>RDF/XML</a:t>
            </a:r>
            <a:r>
              <a:rPr lang="en-US" dirty="0">
                <a:latin typeface="American Typewriter"/>
                <a:cs typeface="American Typewriter"/>
              </a:rPr>
              <a:t>"</a:t>
            </a:r>
            <a:endParaRPr lang="en-US" dirty="0" smtClean="0"/>
          </a:p>
          <a:p>
            <a:pPr lvl="2"/>
            <a:r>
              <a:rPr lang="en-US" dirty="0"/>
              <a:t>"</a:t>
            </a:r>
            <a:r>
              <a:rPr lang="en-US" dirty="0" smtClean="0"/>
              <a:t>TURTLE</a:t>
            </a:r>
            <a:r>
              <a:rPr lang="en-US" dirty="0">
                <a:latin typeface="American Typewriter"/>
                <a:cs typeface="American Typewriter"/>
              </a:rPr>
              <a:t>"</a:t>
            </a:r>
            <a:endParaRPr lang="en-US" dirty="0" smtClean="0"/>
          </a:p>
          <a:p>
            <a:pPr lvl="2"/>
            <a:r>
              <a:rPr lang="en-US" dirty="0">
                <a:latin typeface="American Typewriter"/>
                <a:cs typeface="American Typewriter"/>
              </a:rPr>
              <a:t>"</a:t>
            </a:r>
            <a:r>
              <a:rPr lang="en-US" dirty="0" smtClean="0"/>
              <a:t>TTL</a:t>
            </a:r>
            <a:r>
              <a:rPr lang="en-US" dirty="0">
                <a:latin typeface="American Typewriter"/>
                <a:cs typeface="American Typewriter"/>
              </a:rPr>
              <a:t>"</a:t>
            </a:r>
            <a:endParaRPr lang="en-US" dirty="0" smtClean="0"/>
          </a:p>
          <a:p>
            <a:pPr lvl="2"/>
            <a:r>
              <a:rPr lang="en-US" dirty="0">
                <a:latin typeface="American Typewriter"/>
                <a:cs typeface="American Typewriter"/>
              </a:rPr>
              <a:t>"</a:t>
            </a:r>
            <a:r>
              <a:rPr lang="en-US" dirty="0" smtClean="0"/>
              <a:t>N3</a:t>
            </a:r>
            <a:r>
              <a:rPr lang="en-US" dirty="0">
                <a:latin typeface="American Typewriter"/>
                <a:cs typeface="American Typewriter"/>
              </a:rPr>
              <a:t>"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9066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RDF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1560" y="2132856"/>
            <a:ext cx="8064896" cy="409342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 smtClean="0">
                <a:latin typeface="American Typewriter"/>
                <a:cs typeface="American Typewriter"/>
              </a:rPr>
              <a:t>&lt;</a:t>
            </a:r>
            <a:r>
              <a:rPr lang="en-US" sz="2000" dirty="0" err="1">
                <a:latin typeface="American Typewriter"/>
                <a:cs typeface="American Typewriter"/>
              </a:rPr>
              <a:t>rdf:RDF</a:t>
            </a:r>
            <a:endParaRPr lang="en-US" sz="2000" dirty="0">
              <a:latin typeface="American Typewriter"/>
              <a:cs typeface="American Typewriter"/>
            </a:endParaRPr>
          </a:p>
          <a:p>
            <a:r>
              <a:rPr lang="en-US" sz="2000" dirty="0">
                <a:latin typeface="American Typewriter"/>
                <a:cs typeface="American Typewriter"/>
              </a:rPr>
              <a:t>  </a:t>
            </a:r>
            <a:r>
              <a:rPr lang="en-US" sz="2000" dirty="0" err="1">
                <a:latin typeface="American Typewriter"/>
                <a:cs typeface="American Typewriter"/>
              </a:rPr>
              <a:t>xmlns:rdf</a:t>
            </a:r>
            <a:r>
              <a:rPr lang="en-US" sz="2000" dirty="0">
                <a:latin typeface="American Typewriter"/>
                <a:cs typeface="American Typewriter"/>
              </a:rPr>
              <a:t>="http://www.w3.org/1999/02/22-rdf-syntax-ns</a:t>
            </a:r>
            <a:r>
              <a:rPr lang="en-US" sz="2000" dirty="0" smtClean="0">
                <a:latin typeface="American Typewriter"/>
                <a:cs typeface="American Typewriter"/>
              </a:rPr>
              <a:t>#"</a:t>
            </a:r>
            <a:endParaRPr lang="en-US" sz="2000" dirty="0">
              <a:latin typeface="American Typewriter"/>
              <a:cs typeface="American Typewriter"/>
            </a:endParaRPr>
          </a:p>
          <a:p>
            <a:r>
              <a:rPr lang="en-US" sz="2000" dirty="0">
                <a:latin typeface="American Typewriter"/>
                <a:cs typeface="American Typewriter"/>
              </a:rPr>
              <a:t>  </a:t>
            </a:r>
            <a:r>
              <a:rPr lang="en-US" sz="2000" dirty="0" err="1">
                <a:latin typeface="American Typewriter"/>
                <a:cs typeface="American Typewriter"/>
              </a:rPr>
              <a:t>xmlns:vcard</a:t>
            </a:r>
            <a:r>
              <a:rPr lang="en-US" sz="2000" dirty="0" smtClean="0">
                <a:latin typeface="American Typewriter"/>
                <a:cs typeface="American Typewriter"/>
              </a:rPr>
              <a:t>="http</a:t>
            </a:r>
            <a:r>
              <a:rPr lang="en-US" sz="2000" dirty="0">
                <a:latin typeface="American Typewriter"/>
                <a:cs typeface="American Typewriter"/>
              </a:rPr>
              <a:t>://www.w3.org/2001/</a:t>
            </a:r>
            <a:r>
              <a:rPr lang="en-US" sz="2000" dirty="0" err="1">
                <a:latin typeface="American Typewriter"/>
                <a:cs typeface="American Typewriter"/>
              </a:rPr>
              <a:t>vcard-rdf</a:t>
            </a:r>
            <a:r>
              <a:rPr lang="en-US" sz="2000" dirty="0">
                <a:latin typeface="American Typewriter"/>
                <a:cs typeface="American Typewriter"/>
              </a:rPr>
              <a:t>/3.0</a:t>
            </a:r>
            <a:r>
              <a:rPr lang="en-US" sz="2000" dirty="0" smtClean="0">
                <a:latin typeface="American Typewriter"/>
                <a:cs typeface="American Typewriter"/>
              </a:rPr>
              <a:t>#"</a:t>
            </a:r>
          </a:p>
          <a:p>
            <a:r>
              <a:rPr lang="en-US" sz="2000" dirty="0" smtClean="0">
                <a:latin typeface="American Typewriter"/>
                <a:cs typeface="American Typewriter"/>
              </a:rPr>
              <a:t>&gt;</a:t>
            </a:r>
          </a:p>
          <a:p>
            <a:r>
              <a:rPr lang="en-US" sz="2000" dirty="0" smtClean="0">
                <a:latin typeface="American Typewriter"/>
                <a:cs typeface="American Typewriter"/>
              </a:rPr>
              <a:t>  </a:t>
            </a:r>
            <a:r>
              <a:rPr lang="en-US" sz="2000" dirty="0">
                <a:latin typeface="American Typewriter"/>
                <a:cs typeface="American Typewriter"/>
              </a:rPr>
              <a:t>&lt;</a:t>
            </a:r>
            <a:r>
              <a:rPr lang="en-US" sz="2000" dirty="0" err="1">
                <a:latin typeface="American Typewriter"/>
                <a:cs typeface="American Typewriter"/>
              </a:rPr>
              <a:t>rdf:Description</a:t>
            </a:r>
            <a:r>
              <a:rPr lang="en-US" sz="2000" dirty="0">
                <a:latin typeface="American Typewriter"/>
                <a:cs typeface="American Typewriter"/>
              </a:rPr>
              <a:t> </a:t>
            </a:r>
            <a:r>
              <a:rPr lang="en-US" sz="2000" dirty="0" err="1">
                <a:latin typeface="American Typewriter"/>
                <a:cs typeface="American Typewriter"/>
              </a:rPr>
              <a:t>rdf:about</a:t>
            </a:r>
            <a:r>
              <a:rPr lang="en-US" sz="2000" dirty="0" smtClean="0">
                <a:latin typeface="American Typewriter"/>
                <a:cs typeface="American Typewriter"/>
              </a:rPr>
              <a:t>="http</a:t>
            </a:r>
            <a:r>
              <a:rPr lang="en-US" sz="2000" dirty="0">
                <a:latin typeface="American Typewriter"/>
                <a:cs typeface="American Typewriter"/>
              </a:rPr>
              <a:t>://somewhere/</a:t>
            </a:r>
            <a:r>
              <a:rPr lang="en-US" sz="2000" dirty="0" err="1" smtClean="0">
                <a:latin typeface="American Typewriter"/>
                <a:cs typeface="American Typewriter"/>
              </a:rPr>
              <a:t>JohnSmith</a:t>
            </a:r>
            <a:r>
              <a:rPr lang="en-US" sz="2000" dirty="0" smtClean="0">
                <a:latin typeface="American Typewriter"/>
                <a:cs typeface="American Typewriter"/>
              </a:rPr>
              <a:t>"&gt;</a:t>
            </a:r>
            <a:endParaRPr lang="en-US" sz="2000" dirty="0">
              <a:latin typeface="American Typewriter"/>
              <a:cs typeface="American Typewriter"/>
            </a:endParaRPr>
          </a:p>
          <a:p>
            <a:r>
              <a:rPr lang="en-US" sz="2000" dirty="0">
                <a:latin typeface="American Typewriter"/>
                <a:cs typeface="American Typewriter"/>
              </a:rPr>
              <a:t>    &lt;</a:t>
            </a:r>
            <a:r>
              <a:rPr lang="en-US" sz="2000" dirty="0" err="1">
                <a:latin typeface="American Typewriter"/>
                <a:cs typeface="American Typewriter"/>
              </a:rPr>
              <a:t>vcard:FN</a:t>
            </a:r>
            <a:r>
              <a:rPr lang="en-US" sz="2000" dirty="0">
                <a:latin typeface="American Typewriter"/>
                <a:cs typeface="American Typewriter"/>
              </a:rPr>
              <a:t>&gt;John Smith&lt;/</a:t>
            </a:r>
            <a:r>
              <a:rPr lang="en-US" sz="2000" dirty="0" err="1">
                <a:latin typeface="American Typewriter"/>
                <a:cs typeface="American Typewriter"/>
              </a:rPr>
              <a:t>vcard:FN</a:t>
            </a:r>
            <a:r>
              <a:rPr lang="en-US" sz="2000" dirty="0">
                <a:latin typeface="American Typewriter"/>
                <a:cs typeface="American Typewriter"/>
              </a:rPr>
              <a:t>&gt;</a:t>
            </a:r>
          </a:p>
          <a:p>
            <a:r>
              <a:rPr lang="en-US" sz="2000" dirty="0">
                <a:latin typeface="American Typewriter"/>
                <a:cs typeface="American Typewriter"/>
              </a:rPr>
              <a:t>    &lt;</a:t>
            </a:r>
            <a:r>
              <a:rPr lang="en-US" sz="2000" dirty="0" err="1">
                <a:latin typeface="American Typewriter"/>
                <a:cs typeface="American Typewriter"/>
              </a:rPr>
              <a:t>vcard:N</a:t>
            </a:r>
            <a:r>
              <a:rPr lang="en-US" sz="2000" dirty="0">
                <a:latin typeface="American Typewriter"/>
                <a:cs typeface="American Typewriter"/>
              </a:rPr>
              <a:t> </a:t>
            </a:r>
            <a:r>
              <a:rPr lang="en-US" sz="2000" dirty="0" err="1">
                <a:latin typeface="American Typewriter"/>
                <a:cs typeface="American Typewriter"/>
              </a:rPr>
              <a:t>rdf:nodeID</a:t>
            </a:r>
            <a:r>
              <a:rPr lang="en-US" sz="2000" dirty="0">
                <a:latin typeface="American Typewriter"/>
                <a:cs typeface="American Typewriter"/>
              </a:rPr>
              <a:t>="A0"/&gt;</a:t>
            </a:r>
          </a:p>
          <a:p>
            <a:r>
              <a:rPr lang="en-US" sz="2000" dirty="0">
                <a:latin typeface="American Typewriter"/>
                <a:cs typeface="American Typewriter"/>
              </a:rPr>
              <a:t>  &lt;/</a:t>
            </a:r>
            <a:r>
              <a:rPr lang="en-US" sz="2000" dirty="0" err="1">
                <a:latin typeface="American Typewriter"/>
                <a:cs typeface="American Typewriter"/>
              </a:rPr>
              <a:t>rdf:Description</a:t>
            </a:r>
            <a:r>
              <a:rPr lang="en-US" sz="2000" dirty="0">
                <a:latin typeface="American Typewriter"/>
                <a:cs typeface="American Typewriter"/>
              </a:rPr>
              <a:t>&gt;</a:t>
            </a:r>
          </a:p>
          <a:p>
            <a:r>
              <a:rPr lang="en-US" sz="2000" dirty="0">
                <a:latin typeface="American Typewriter"/>
                <a:cs typeface="American Typewriter"/>
              </a:rPr>
              <a:t>  &lt;</a:t>
            </a:r>
            <a:r>
              <a:rPr lang="en-US" sz="2000" dirty="0" err="1">
                <a:latin typeface="American Typewriter"/>
                <a:cs typeface="American Typewriter"/>
              </a:rPr>
              <a:t>rdf:Description</a:t>
            </a:r>
            <a:r>
              <a:rPr lang="en-US" sz="2000" dirty="0">
                <a:latin typeface="American Typewriter"/>
                <a:cs typeface="American Typewriter"/>
              </a:rPr>
              <a:t> </a:t>
            </a:r>
            <a:r>
              <a:rPr lang="en-US" sz="2000" dirty="0" err="1">
                <a:latin typeface="American Typewriter"/>
                <a:cs typeface="American Typewriter"/>
              </a:rPr>
              <a:t>rdf:nodeID</a:t>
            </a:r>
            <a:r>
              <a:rPr lang="en-US" sz="2000" dirty="0">
                <a:latin typeface="American Typewriter"/>
                <a:cs typeface="American Typewriter"/>
              </a:rPr>
              <a:t>="A0"&gt;</a:t>
            </a:r>
          </a:p>
          <a:p>
            <a:r>
              <a:rPr lang="en-US" sz="2000" dirty="0">
                <a:latin typeface="American Typewriter"/>
                <a:cs typeface="American Typewriter"/>
              </a:rPr>
              <a:t>    &lt;</a:t>
            </a:r>
            <a:r>
              <a:rPr lang="en-US" sz="2000" dirty="0" err="1">
                <a:latin typeface="American Typewriter"/>
                <a:cs typeface="American Typewriter"/>
              </a:rPr>
              <a:t>vcard:Given</a:t>
            </a:r>
            <a:r>
              <a:rPr lang="en-US" sz="2000" dirty="0">
                <a:latin typeface="American Typewriter"/>
                <a:cs typeface="American Typewriter"/>
              </a:rPr>
              <a:t>&gt;John&lt;/</a:t>
            </a:r>
            <a:r>
              <a:rPr lang="en-US" sz="2000" dirty="0" err="1">
                <a:latin typeface="American Typewriter"/>
                <a:cs typeface="American Typewriter"/>
              </a:rPr>
              <a:t>vcard:Given</a:t>
            </a:r>
            <a:r>
              <a:rPr lang="en-US" sz="2000" dirty="0">
                <a:latin typeface="American Typewriter"/>
                <a:cs typeface="American Typewriter"/>
              </a:rPr>
              <a:t>&gt;</a:t>
            </a:r>
          </a:p>
          <a:p>
            <a:r>
              <a:rPr lang="en-US" sz="2000" dirty="0">
                <a:latin typeface="American Typewriter"/>
                <a:cs typeface="American Typewriter"/>
              </a:rPr>
              <a:t>    &lt;</a:t>
            </a:r>
            <a:r>
              <a:rPr lang="en-US" sz="2000" dirty="0" err="1">
                <a:latin typeface="American Typewriter"/>
                <a:cs typeface="American Typewriter"/>
              </a:rPr>
              <a:t>vcard:Family</a:t>
            </a:r>
            <a:r>
              <a:rPr lang="en-US" sz="2000" dirty="0">
                <a:latin typeface="American Typewriter"/>
                <a:cs typeface="American Typewriter"/>
              </a:rPr>
              <a:t>&gt;Smith&lt;/</a:t>
            </a:r>
            <a:r>
              <a:rPr lang="en-US" sz="2000" dirty="0" err="1">
                <a:latin typeface="American Typewriter"/>
                <a:cs typeface="American Typewriter"/>
              </a:rPr>
              <a:t>vcard:Family</a:t>
            </a:r>
            <a:r>
              <a:rPr lang="en-US" sz="2000" dirty="0">
                <a:latin typeface="American Typewriter"/>
                <a:cs typeface="American Typewriter"/>
              </a:rPr>
              <a:t>&gt;</a:t>
            </a:r>
          </a:p>
          <a:p>
            <a:r>
              <a:rPr lang="en-US" sz="2000" dirty="0">
                <a:latin typeface="American Typewriter"/>
                <a:cs typeface="American Typewriter"/>
              </a:rPr>
              <a:t>  &lt;/</a:t>
            </a:r>
            <a:r>
              <a:rPr lang="en-US" sz="2000" dirty="0" err="1">
                <a:latin typeface="American Typewriter"/>
                <a:cs typeface="American Typewriter"/>
              </a:rPr>
              <a:t>rdf:Description</a:t>
            </a:r>
            <a:r>
              <a:rPr lang="en-US" sz="2000" dirty="0">
                <a:latin typeface="American Typewriter"/>
                <a:cs typeface="American Typewriter"/>
              </a:rPr>
              <a:t>&gt;</a:t>
            </a:r>
          </a:p>
          <a:p>
            <a:r>
              <a:rPr lang="en-US" sz="2000" dirty="0">
                <a:latin typeface="American Typewriter"/>
                <a:cs typeface="American Typewriter"/>
              </a:rPr>
              <a:t>&lt;/</a:t>
            </a:r>
            <a:r>
              <a:rPr lang="en-US" sz="2000" dirty="0" err="1">
                <a:latin typeface="American Typewriter"/>
                <a:cs typeface="American Typewriter"/>
              </a:rPr>
              <a:t>rdf:RDF</a:t>
            </a:r>
            <a:r>
              <a:rPr lang="en-US" sz="2000" dirty="0">
                <a:latin typeface="American Typewriter"/>
                <a:cs typeface="American Typewriter"/>
              </a:rPr>
              <a:t>&gt;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98474" y="1268760"/>
            <a:ext cx="59922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merican Typewriter"/>
                <a:cs typeface="American Typewriter"/>
              </a:rPr>
              <a:t>// now write the model in XML form to a file</a:t>
            </a:r>
          </a:p>
          <a:p>
            <a:r>
              <a:rPr lang="en-US" dirty="0" err="1">
                <a:latin typeface="American Typewriter"/>
                <a:cs typeface="American Typewriter"/>
              </a:rPr>
              <a:t>model.write</a:t>
            </a:r>
            <a:r>
              <a:rPr lang="en-US" dirty="0">
                <a:latin typeface="American Typewriter"/>
                <a:cs typeface="American Typewriter"/>
              </a:rPr>
              <a:t>(</a:t>
            </a:r>
            <a:r>
              <a:rPr lang="en-US" dirty="0" err="1">
                <a:latin typeface="American Typewriter"/>
                <a:cs typeface="American Typewriter"/>
              </a:rPr>
              <a:t>System.out</a:t>
            </a:r>
            <a:r>
              <a:rPr lang="en-US" dirty="0">
                <a:latin typeface="American Typewriter"/>
                <a:cs typeface="American Typewriter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18367040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922337"/>
          </a:xfrm>
        </p:spPr>
        <p:txBody>
          <a:bodyPr/>
          <a:lstStyle/>
          <a:p>
            <a:r>
              <a:rPr lang="en-US" dirty="0" smtClean="0"/>
              <a:t>Default XML writer: Shortcomings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Blank notes are not represented correctly</a:t>
            </a:r>
          </a:p>
          <a:p>
            <a:pPr lvl="1"/>
            <a:r>
              <a:rPr lang="en-US" dirty="0" smtClean="0"/>
              <a:t>the blank node in the graph has been given a URI reference</a:t>
            </a:r>
          </a:p>
          <a:p>
            <a:r>
              <a:rPr lang="en-US" dirty="0" smtClean="0"/>
              <a:t>XML/RDF can represented blank nodes only to some extent: </a:t>
            </a:r>
          </a:p>
          <a:p>
            <a:pPr lvl="1"/>
            <a:r>
              <a:rPr lang="en-US" dirty="0" smtClean="0"/>
              <a:t>only </a:t>
            </a:r>
            <a:r>
              <a:rPr lang="en-US" dirty="0" err="1" smtClean="0"/>
              <a:t>bNodes</a:t>
            </a:r>
            <a:r>
              <a:rPr lang="en-US" dirty="0" smtClean="0"/>
              <a:t> that appear </a:t>
            </a:r>
            <a:br>
              <a:rPr lang="en-US" dirty="0" smtClean="0"/>
            </a:br>
            <a:r>
              <a:rPr lang="en-US" dirty="0" smtClean="0"/>
              <a:t>no more than once as an object</a:t>
            </a:r>
          </a:p>
          <a:p>
            <a:r>
              <a:rPr lang="en-US" dirty="0" smtClean="0"/>
              <a:t>The Jena </a:t>
            </a:r>
            <a:r>
              <a:rPr lang="en-US" dirty="0" err="1" smtClean="0"/>
              <a:t>PrettyWriter</a:t>
            </a:r>
            <a:r>
              <a:rPr lang="en-US" dirty="0" smtClean="0"/>
              <a:t> (invoked by "</a:t>
            </a:r>
            <a:r>
              <a:rPr lang="en-US" dirty="0"/>
              <a:t>RDF/XML-</a:t>
            </a:r>
            <a:r>
              <a:rPr lang="en-US" dirty="0" smtClean="0"/>
              <a:t>ABBREV”) </a:t>
            </a:r>
            <a:endParaRPr lang="en-US" dirty="0"/>
          </a:p>
          <a:p>
            <a:pPr lvl="1"/>
            <a:r>
              <a:rPr lang="en-US" dirty="0" smtClean="0"/>
              <a:t>produces more compact XML</a:t>
            </a:r>
          </a:p>
          <a:p>
            <a:pPr lvl="1"/>
            <a:r>
              <a:rPr lang="en-US" dirty="0" smtClean="0"/>
              <a:t>gets </a:t>
            </a:r>
            <a:r>
              <a:rPr lang="en-US" dirty="0" err="1" smtClean="0"/>
              <a:t>bNodes</a:t>
            </a:r>
            <a:r>
              <a:rPr lang="en-US" dirty="0" smtClean="0"/>
              <a:t> right when possible</a:t>
            </a:r>
          </a:p>
          <a:p>
            <a:pPr lvl="1"/>
            <a:r>
              <a:rPr lang="en-US" dirty="0" smtClean="0"/>
              <a:t>needs a lot of time</a:t>
            </a:r>
          </a:p>
        </p:txBody>
      </p:sp>
    </p:spTree>
    <p:extLst>
      <p:ext uri="{BB962C8B-B14F-4D97-AF65-F5344CB8AC3E}">
        <p14:creationId xmlns:p14="http://schemas.microsoft.com/office/powerpoint/2010/main" val="22824649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 RDF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</a:t>
            </a:r>
            <a:r>
              <a:rPr lang="en-US" dirty="0" err="1" smtClean="0">
                <a:solidFill>
                  <a:srgbClr val="3366FF"/>
                </a:solidFill>
                <a:latin typeface="American Typewriter"/>
                <a:cs typeface="American Typewriter"/>
              </a:rPr>
              <a:t>model.read</a:t>
            </a:r>
            <a:r>
              <a:rPr lang="en-US" dirty="0" smtClean="0">
                <a:solidFill>
                  <a:srgbClr val="3366FF"/>
                </a:solidFill>
                <a:latin typeface="American Typewriter"/>
                <a:cs typeface="American Typewriter"/>
              </a:rPr>
              <a:t>(</a:t>
            </a:r>
            <a:r>
              <a:rPr lang="en-US" dirty="0" err="1" smtClean="0">
                <a:solidFill>
                  <a:srgbClr val="3366FF"/>
                </a:solidFill>
                <a:latin typeface="American Typewriter"/>
                <a:cs typeface="American Typewriter"/>
              </a:rPr>
              <a:t>InputStream</a:t>
            </a:r>
            <a:r>
              <a:rPr lang="en-US" dirty="0" smtClean="0">
                <a:solidFill>
                  <a:srgbClr val="3366FF"/>
                </a:solidFill>
                <a:latin typeface="American Typewriter"/>
                <a:cs typeface="American Typewriter"/>
              </a:rPr>
              <a:t>, String syntax)</a:t>
            </a:r>
            <a:endParaRPr lang="en-US" dirty="0">
              <a:solidFill>
                <a:srgbClr val="3366FF"/>
              </a:solidFill>
              <a:latin typeface="American Typewriter"/>
              <a:cs typeface="American Typewriter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78132" y="2132856"/>
            <a:ext cx="784167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merican Typewriter"/>
                <a:cs typeface="American Typewriter"/>
              </a:rPr>
              <a:t>/</a:t>
            </a:r>
            <a:r>
              <a:rPr lang="en-US" dirty="0">
                <a:latin typeface="American Typewriter"/>
                <a:cs typeface="American Typewriter"/>
              </a:rPr>
              <a:t>/ create an empty model</a:t>
            </a:r>
          </a:p>
          <a:p>
            <a:r>
              <a:rPr lang="en-US" dirty="0">
                <a:latin typeface="American Typewriter"/>
                <a:cs typeface="American Typewriter"/>
              </a:rPr>
              <a:t> Model model = </a:t>
            </a:r>
            <a:r>
              <a:rPr lang="en-US" dirty="0" err="1">
                <a:latin typeface="American Typewriter"/>
                <a:cs typeface="American Typewriter"/>
              </a:rPr>
              <a:t>ModelFactory.createDefaultModel</a:t>
            </a:r>
            <a:r>
              <a:rPr lang="en-US" dirty="0">
                <a:latin typeface="American Typewriter"/>
                <a:cs typeface="American Typewriter"/>
              </a:rPr>
              <a:t>();</a:t>
            </a:r>
          </a:p>
          <a:p>
            <a:endParaRPr lang="en-US" dirty="0">
              <a:latin typeface="American Typewriter"/>
              <a:cs typeface="American Typewriter"/>
            </a:endParaRPr>
          </a:p>
          <a:p>
            <a:r>
              <a:rPr lang="en-US" dirty="0" smtClean="0">
                <a:latin typeface="American Typewriter"/>
                <a:cs typeface="American Typewriter"/>
              </a:rPr>
              <a:t>/</a:t>
            </a:r>
            <a:r>
              <a:rPr lang="en-US" dirty="0">
                <a:latin typeface="American Typewriter"/>
                <a:cs typeface="American Typewriter"/>
              </a:rPr>
              <a:t>/ use the </a:t>
            </a:r>
            <a:r>
              <a:rPr lang="en-US" dirty="0" err="1">
                <a:latin typeface="American Typewriter"/>
                <a:cs typeface="American Typewriter"/>
              </a:rPr>
              <a:t>FileManager</a:t>
            </a:r>
            <a:r>
              <a:rPr lang="en-US" dirty="0">
                <a:latin typeface="American Typewriter"/>
                <a:cs typeface="American Typewriter"/>
              </a:rPr>
              <a:t> to find the input file</a:t>
            </a:r>
          </a:p>
          <a:p>
            <a:r>
              <a:rPr lang="en-US" dirty="0">
                <a:latin typeface="American Typewriter"/>
                <a:cs typeface="American Typewriter"/>
              </a:rPr>
              <a:t> </a:t>
            </a:r>
            <a:r>
              <a:rPr lang="en-US" dirty="0" err="1">
                <a:latin typeface="American Typewriter"/>
                <a:cs typeface="American Typewriter"/>
              </a:rPr>
              <a:t>InputStream</a:t>
            </a:r>
            <a:r>
              <a:rPr lang="en-US" dirty="0">
                <a:latin typeface="American Typewriter"/>
                <a:cs typeface="American Typewriter"/>
              </a:rPr>
              <a:t> in = </a:t>
            </a:r>
            <a:r>
              <a:rPr lang="en-US" dirty="0" err="1">
                <a:latin typeface="American Typewriter"/>
                <a:cs typeface="American Typewriter"/>
              </a:rPr>
              <a:t>FileManager.get</a:t>
            </a:r>
            <a:r>
              <a:rPr lang="en-US" dirty="0">
                <a:latin typeface="American Typewriter"/>
                <a:cs typeface="American Typewriter"/>
              </a:rPr>
              <a:t>().open( </a:t>
            </a:r>
            <a:r>
              <a:rPr lang="en-US" dirty="0" err="1">
                <a:latin typeface="American Typewriter"/>
                <a:cs typeface="American Typewriter"/>
              </a:rPr>
              <a:t>inputFileName</a:t>
            </a:r>
            <a:r>
              <a:rPr lang="en-US" dirty="0">
                <a:latin typeface="American Typewriter"/>
                <a:cs typeface="American Typewriter"/>
              </a:rPr>
              <a:t> );</a:t>
            </a:r>
          </a:p>
          <a:p>
            <a:r>
              <a:rPr lang="en-US" dirty="0">
                <a:latin typeface="American Typewriter"/>
                <a:cs typeface="American Typewriter"/>
              </a:rPr>
              <a:t>if (in == null) {</a:t>
            </a:r>
          </a:p>
          <a:p>
            <a:r>
              <a:rPr lang="en-US" dirty="0">
                <a:latin typeface="American Typewriter"/>
                <a:cs typeface="American Typewriter"/>
              </a:rPr>
              <a:t>    throw new </a:t>
            </a:r>
            <a:r>
              <a:rPr lang="en-US" dirty="0" err="1">
                <a:latin typeface="American Typewriter"/>
                <a:cs typeface="American Typewriter"/>
              </a:rPr>
              <a:t>IllegalArgumentException</a:t>
            </a:r>
            <a:r>
              <a:rPr lang="en-US" dirty="0">
                <a:latin typeface="American Typewriter"/>
                <a:cs typeface="American Typewriter"/>
              </a:rPr>
              <a:t>(</a:t>
            </a:r>
          </a:p>
          <a:p>
            <a:r>
              <a:rPr lang="en-US" dirty="0">
                <a:latin typeface="American Typewriter"/>
                <a:cs typeface="American Typewriter"/>
              </a:rPr>
              <a:t>                                 "File: " + </a:t>
            </a:r>
            <a:r>
              <a:rPr lang="en-US" dirty="0" err="1">
                <a:latin typeface="American Typewriter"/>
                <a:cs typeface="American Typewriter"/>
              </a:rPr>
              <a:t>inputFileName</a:t>
            </a:r>
            <a:r>
              <a:rPr lang="en-US" dirty="0">
                <a:latin typeface="American Typewriter"/>
                <a:cs typeface="American Typewriter"/>
              </a:rPr>
              <a:t> + " not found");</a:t>
            </a:r>
          </a:p>
          <a:p>
            <a:r>
              <a:rPr lang="en-US" dirty="0">
                <a:latin typeface="American Typewriter"/>
                <a:cs typeface="American Typewriter"/>
              </a:rPr>
              <a:t>}</a:t>
            </a:r>
          </a:p>
          <a:p>
            <a:endParaRPr lang="en-US" dirty="0">
              <a:latin typeface="American Typewriter"/>
              <a:cs typeface="American Typewriter"/>
            </a:endParaRPr>
          </a:p>
          <a:p>
            <a:r>
              <a:rPr lang="en-US" dirty="0">
                <a:latin typeface="American Typewriter"/>
                <a:cs typeface="American Typewriter"/>
              </a:rPr>
              <a:t>// read the RDF/XML file</a:t>
            </a:r>
          </a:p>
          <a:p>
            <a:r>
              <a:rPr lang="en-US" dirty="0" err="1">
                <a:latin typeface="American Typewriter"/>
                <a:cs typeface="American Typewriter"/>
              </a:rPr>
              <a:t>model.read</a:t>
            </a:r>
            <a:r>
              <a:rPr lang="en-US" dirty="0">
                <a:latin typeface="American Typewriter"/>
                <a:cs typeface="American Typewriter"/>
              </a:rPr>
              <a:t>(in, null);</a:t>
            </a:r>
          </a:p>
          <a:p>
            <a:endParaRPr lang="en-US" dirty="0">
              <a:latin typeface="American Typewriter"/>
              <a:cs typeface="American Typewriter"/>
            </a:endParaRPr>
          </a:p>
          <a:p>
            <a:r>
              <a:rPr lang="en-US" dirty="0">
                <a:latin typeface="American Typewriter"/>
                <a:cs typeface="American Typewriter"/>
              </a:rPr>
              <a:t>// write it to standard out</a:t>
            </a:r>
          </a:p>
          <a:p>
            <a:r>
              <a:rPr lang="en-US" dirty="0" err="1">
                <a:latin typeface="American Typewriter"/>
                <a:cs typeface="American Typewriter"/>
              </a:rPr>
              <a:t>model.write</a:t>
            </a:r>
            <a:r>
              <a:rPr lang="en-US" dirty="0">
                <a:latin typeface="American Typewriter"/>
                <a:cs typeface="American Typewriter"/>
              </a:rPr>
              <a:t>(</a:t>
            </a:r>
            <a:r>
              <a:rPr lang="en-US" dirty="0" err="1">
                <a:latin typeface="American Typewriter"/>
                <a:cs typeface="American Typewriter"/>
              </a:rPr>
              <a:t>System.out</a:t>
            </a:r>
            <a:r>
              <a:rPr lang="en-US" dirty="0">
                <a:latin typeface="American Typewriter"/>
                <a:cs typeface="American Typewriter"/>
              </a:rPr>
              <a:t>);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932040" y="4725144"/>
            <a:ext cx="3816424" cy="923330"/>
          </a:xfrm>
          <a:prstGeom prst="rect">
            <a:avLst/>
          </a:prstGeom>
          <a:noFill/>
          <a:ln>
            <a:solidFill>
              <a:srgbClr val="558ED5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the second argument of read(.,.) is </a:t>
            </a:r>
            <a:br>
              <a:rPr lang="en-US" dirty="0" smtClean="0"/>
            </a:br>
            <a:r>
              <a:rPr lang="en-US" dirty="0" smtClean="0"/>
              <a:t>the URI used for resolving </a:t>
            </a:r>
            <a:br>
              <a:rPr lang="en-US" dirty="0" smtClean="0"/>
            </a:br>
            <a:r>
              <a:rPr lang="en-US" dirty="0" smtClean="0"/>
              <a:t>relative (= shortened) URIs</a:t>
            </a:r>
            <a:endParaRPr lang="en-US" dirty="0"/>
          </a:p>
        </p:txBody>
      </p:sp>
      <p:cxnSp>
        <p:nvCxnSpPr>
          <p:cNvPr id="7" name="Straight Arrow Connector 6"/>
          <p:cNvCxnSpPr>
            <a:stCxn id="5" idx="1"/>
          </p:cNvCxnSpPr>
          <p:nvPr/>
        </p:nvCxnSpPr>
        <p:spPr bwMode="auto">
          <a:xfrm flipH="1">
            <a:off x="3203848" y="5186809"/>
            <a:ext cx="1728192" cy="18640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558ED5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73911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Controlling Prefixes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Prefixes are used in Turtle/RDF and other syntaxes </a:t>
            </a:r>
          </a:p>
          <a:p>
            <a:r>
              <a:rPr lang="en-US" dirty="0" smtClean="0"/>
              <a:t>Define prefixes prior to writing to obtain a “short” rendering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6320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1560" y="1412776"/>
            <a:ext cx="7545766" cy="5078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merican Typewriter"/>
                <a:cs typeface="American Typewriter"/>
              </a:rPr>
              <a:t> Model m = </a:t>
            </a:r>
            <a:r>
              <a:rPr lang="en-US" dirty="0" err="1">
                <a:latin typeface="American Typewriter"/>
                <a:cs typeface="American Typewriter"/>
              </a:rPr>
              <a:t>ModelFactory.createDefaultModel</a:t>
            </a:r>
            <a:r>
              <a:rPr lang="en-US" dirty="0">
                <a:latin typeface="American Typewriter"/>
                <a:cs typeface="American Typewriter"/>
              </a:rPr>
              <a:t>();</a:t>
            </a:r>
          </a:p>
          <a:p>
            <a:r>
              <a:rPr lang="en-US" dirty="0">
                <a:latin typeface="American Typewriter"/>
                <a:cs typeface="American Typewriter"/>
              </a:rPr>
              <a:t> String </a:t>
            </a:r>
            <a:r>
              <a:rPr lang="en-US" dirty="0" err="1">
                <a:latin typeface="American Typewriter"/>
                <a:cs typeface="American Typewriter"/>
              </a:rPr>
              <a:t>nsA</a:t>
            </a:r>
            <a:r>
              <a:rPr lang="en-US" dirty="0">
                <a:latin typeface="American Typewriter"/>
                <a:cs typeface="American Typewriter"/>
              </a:rPr>
              <a:t> = "http://somewhere/else#";</a:t>
            </a:r>
          </a:p>
          <a:p>
            <a:r>
              <a:rPr lang="en-US" dirty="0">
                <a:latin typeface="American Typewriter"/>
                <a:cs typeface="American Typewriter"/>
              </a:rPr>
              <a:t> String </a:t>
            </a:r>
            <a:r>
              <a:rPr lang="en-US" dirty="0" err="1">
                <a:latin typeface="American Typewriter"/>
                <a:cs typeface="American Typewriter"/>
              </a:rPr>
              <a:t>nsB</a:t>
            </a:r>
            <a:r>
              <a:rPr lang="en-US" dirty="0">
                <a:latin typeface="American Typewriter"/>
                <a:cs typeface="American Typewriter"/>
              </a:rPr>
              <a:t> = "http://nowhere/else#";</a:t>
            </a:r>
          </a:p>
          <a:p>
            <a:r>
              <a:rPr lang="en-US" dirty="0">
                <a:latin typeface="American Typewriter"/>
                <a:cs typeface="American Typewriter"/>
              </a:rPr>
              <a:t> Resource root = </a:t>
            </a:r>
            <a:r>
              <a:rPr lang="en-US" dirty="0" err="1">
                <a:latin typeface="American Typewriter"/>
                <a:cs typeface="American Typewriter"/>
              </a:rPr>
              <a:t>m.createResource</a:t>
            </a:r>
            <a:r>
              <a:rPr lang="en-US" dirty="0">
                <a:latin typeface="American Typewriter"/>
                <a:cs typeface="American Typewriter"/>
              </a:rPr>
              <a:t>( </a:t>
            </a:r>
            <a:r>
              <a:rPr lang="en-US" dirty="0" err="1">
                <a:latin typeface="American Typewriter"/>
                <a:cs typeface="American Typewriter"/>
              </a:rPr>
              <a:t>nsA</a:t>
            </a:r>
            <a:r>
              <a:rPr lang="en-US" dirty="0">
                <a:latin typeface="American Typewriter"/>
                <a:cs typeface="American Typewriter"/>
              </a:rPr>
              <a:t> + "root" );</a:t>
            </a:r>
          </a:p>
          <a:p>
            <a:r>
              <a:rPr lang="en-US" dirty="0">
                <a:latin typeface="American Typewriter"/>
                <a:cs typeface="American Typewriter"/>
              </a:rPr>
              <a:t> Property P = </a:t>
            </a:r>
            <a:r>
              <a:rPr lang="en-US" dirty="0" err="1">
                <a:latin typeface="American Typewriter"/>
                <a:cs typeface="American Typewriter"/>
              </a:rPr>
              <a:t>m.createProperty</a:t>
            </a:r>
            <a:r>
              <a:rPr lang="en-US" dirty="0">
                <a:latin typeface="American Typewriter"/>
                <a:cs typeface="American Typewriter"/>
              </a:rPr>
              <a:t>( </a:t>
            </a:r>
            <a:r>
              <a:rPr lang="en-US" dirty="0" err="1">
                <a:latin typeface="American Typewriter"/>
                <a:cs typeface="American Typewriter"/>
              </a:rPr>
              <a:t>nsA</a:t>
            </a:r>
            <a:r>
              <a:rPr lang="en-US" dirty="0">
                <a:latin typeface="American Typewriter"/>
                <a:cs typeface="American Typewriter"/>
              </a:rPr>
              <a:t> + "P" );</a:t>
            </a:r>
          </a:p>
          <a:p>
            <a:r>
              <a:rPr lang="en-US" dirty="0">
                <a:latin typeface="American Typewriter"/>
                <a:cs typeface="American Typewriter"/>
              </a:rPr>
              <a:t> Property Q = </a:t>
            </a:r>
            <a:r>
              <a:rPr lang="en-US" dirty="0" err="1">
                <a:latin typeface="American Typewriter"/>
                <a:cs typeface="American Typewriter"/>
              </a:rPr>
              <a:t>m.createProperty</a:t>
            </a:r>
            <a:r>
              <a:rPr lang="en-US" dirty="0">
                <a:latin typeface="American Typewriter"/>
                <a:cs typeface="American Typewriter"/>
              </a:rPr>
              <a:t>( </a:t>
            </a:r>
            <a:r>
              <a:rPr lang="en-US" dirty="0" err="1">
                <a:latin typeface="American Typewriter"/>
                <a:cs typeface="American Typewriter"/>
              </a:rPr>
              <a:t>nsB</a:t>
            </a:r>
            <a:r>
              <a:rPr lang="en-US" dirty="0">
                <a:latin typeface="American Typewriter"/>
                <a:cs typeface="American Typewriter"/>
              </a:rPr>
              <a:t> + "Q" );</a:t>
            </a:r>
          </a:p>
          <a:p>
            <a:r>
              <a:rPr lang="en-US" dirty="0">
                <a:latin typeface="American Typewriter"/>
                <a:cs typeface="American Typewriter"/>
              </a:rPr>
              <a:t> Resource x = </a:t>
            </a:r>
            <a:r>
              <a:rPr lang="en-US" dirty="0" err="1">
                <a:latin typeface="American Typewriter"/>
                <a:cs typeface="American Typewriter"/>
              </a:rPr>
              <a:t>m.createResource</a:t>
            </a:r>
            <a:r>
              <a:rPr lang="en-US" dirty="0">
                <a:latin typeface="American Typewriter"/>
                <a:cs typeface="American Typewriter"/>
              </a:rPr>
              <a:t>( </a:t>
            </a:r>
            <a:r>
              <a:rPr lang="en-US" dirty="0" err="1">
                <a:latin typeface="American Typewriter"/>
                <a:cs typeface="American Typewriter"/>
              </a:rPr>
              <a:t>nsA</a:t>
            </a:r>
            <a:r>
              <a:rPr lang="en-US" dirty="0">
                <a:latin typeface="American Typewriter"/>
                <a:cs typeface="American Typewriter"/>
              </a:rPr>
              <a:t> + "x" );</a:t>
            </a:r>
          </a:p>
          <a:p>
            <a:r>
              <a:rPr lang="en-US" dirty="0">
                <a:latin typeface="American Typewriter"/>
                <a:cs typeface="American Typewriter"/>
              </a:rPr>
              <a:t> Resource y = </a:t>
            </a:r>
            <a:r>
              <a:rPr lang="en-US" dirty="0" err="1">
                <a:latin typeface="American Typewriter"/>
                <a:cs typeface="American Typewriter"/>
              </a:rPr>
              <a:t>m.createResource</a:t>
            </a:r>
            <a:r>
              <a:rPr lang="en-US" dirty="0">
                <a:latin typeface="American Typewriter"/>
                <a:cs typeface="American Typewriter"/>
              </a:rPr>
              <a:t>( </a:t>
            </a:r>
            <a:r>
              <a:rPr lang="en-US" dirty="0" err="1">
                <a:latin typeface="American Typewriter"/>
                <a:cs typeface="American Typewriter"/>
              </a:rPr>
              <a:t>nsA</a:t>
            </a:r>
            <a:r>
              <a:rPr lang="en-US" dirty="0">
                <a:latin typeface="American Typewriter"/>
                <a:cs typeface="American Typewriter"/>
              </a:rPr>
              <a:t> + "y" );</a:t>
            </a:r>
          </a:p>
          <a:p>
            <a:r>
              <a:rPr lang="en-US" dirty="0">
                <a:latin typeface="American Typewriter"/>
                <a:cs typeface="American Typewriter"/>
              </a:rPr>
              <a:t> Resource z = </a:t>
            </a:r>
            <a:r>
              <a:rPr lang="en-US" dirty="0" err="1">
                <a:latin typeface="American Typewriter"/>
                <a:cs typeface="American Typewriter"/>
              </a:rPr>
              <a:t>m.createResource</a:t>
            </a:r>
            <a:r>
              <a:rPr lang="en-US" dirty="0">
                <a:latin typeface="American Typewriter"/>
                <a:cs typeface="American Typewriter"/>
              </a:rPr>
              <a:t>( </a:t>
            </a:r>
            <a:r>
              <a:rPr lang="en-US" dirty="0" err="1">
                <a:latin typeface="American Typewriter"/>
                <a:cs typeface="American Typewriter"/>
              </a:rPr>
              <a:t>nsA</a:t>
            </a:r>
            <a:r>
              <a:rPr lang="en-US" dirty="0">
                <a:latin typeface="American Typewriter"/>
                <a:cs typeface="American Typewriter"/>
              </a:rPr>
              <a:t> + "z" );</a:t>
            </a:r>
          </a:p>
          <a:p>
            <a:r>
              <a:rPr lang="en-US" dirty="0">
                <a:latin typeface="American Typewriter"/>
                <a:cs typeface="American Typewriter"/>
              </a:rPr>
              <a:t> </a:t>
            </a:r>
            <a:r>
              <a:rPr lang="en-US" dirty="0" err="1">
                <a:latin typeface="American Typewriter"/>
                <a:cs typeface="American Typewriter"/>
              </a:rPr>
              <a:t>m.add</a:t>
            </a:r>
            <a:r>
              <a:rPr lang="en-US" dirty="0">
                <a:latin typeface="American Typewriter"/>
                <a:cs typeface="American Typewriter"/>
              </a:rPr>
              <a:t>( root, P, x ).add( root, P, y ).add( y, Q, z );</a:t>
            </a:r>
          </a:p>
          <a:p>
            <a:r>
              <a:rPr lang="en-US" dirty="0">
                <a:latin typeface="American Typewriter"/>
                <a:cs typeface="American Typewriter"/>
              </a:rPr>
              <a:t> </a:t>
            </a:r>
            <a:r>
              <a:rPr lang="en-US" dirty="0" err="1">
                <a:latin typeface="American Typewriter"/>
                <a:cs typeface="American Typewriter"/>
              </a:rPr>
              <a:t>System.out.println</a:t>
            </a:r>
            <a:r>
              <a:rPr lang="en-US" dirty="0">
                <a:latin typeface="American Typewriter"/>
                <a:cs typeface="American Typewriter"/>
              </a:rPr>
              <a:t>( "# -- no special prefixes defined" );</a:t>
            </a:r>
          </a:p>
          <a:p>
            <a:r>
              <a:rPr lang="en-US" dirty="0">
                <a:latin typeface="American Typewriter"/>
                <a:cs typeface="American Typewriter"/>
              </a:rPr>
              <a:t> </a:t>
            </a:r>
            <a:r>
              <a:rPr lang="en-US" dirty="0" err="1">
                <a:latin typeface="American Typewriter"/>
                <a:cs typeface="American Typewriter"/>
              </a:rPr>
              <a:t>m.write</a:t>
            </a:r>
            <a:r>
              <a:rPr lang="en-US" dirty="0">
                <a:latin typeface="American Typewriter"/>
                <a:cs typeface="American Typewriter"/>
              </a:rPr>
              <a:t>( </a:t>
            </a:r>
            <a:r>
              <a:rPr lang="en-US" dirty="0" err="1">
                <a:latin typeface="American Typewriter"/>
                <a:cs typeface="American Typewriter"/>
              </a:rPr>
              <a:t>System.out</a:t>
            </a:r>
            <a:r>
              <a:rPr lang="en-US" dirty="0">
                <a:latin typeface="American Typewriter"/>
                <a:cs typeface="American Typewriter"/>
              </a:rPr>
              <a:t> );</a:t>
            </a:r>
          </a:p>
          <a:p>
            <a:r>
              <a:rPr lang="en-US" dirty="0">
                <a:latin typeface="American Typewriter"/>
                <a:cs typeface="American Typewriter"/>
              </a:rPr>
              <a:t> </a:t>
            </a:r>
            <a:r>
              <a:rPr lang="en-US" dirty="0" err="1">
                <a:latin typeface="American Typewriter"/>
                <a:cs typeface="American Typewriter"/>
              </a:rPr>
              <a:t>System.out.println</a:t>
            </a:r>
            <a:r>
              <a:rPr lang="en-US" dirty="0">
                <a:latin typeface="American Typewriter"/>
                <a:cs typeface="American Typewriter"/>
              </a:rPr>
              <a:t>( "# -- </a:t>
            </a:r>
            <a:r>
              <a:rPr lang="en-US" dirty="0" err="1">
                <a:latin typeface="American Typewriter"/>
                <a:cs typeface="American Typewriter"/>
              </a:rPr>
              <a:t>nsA</a:t>
            </a:r>
            <a:r>
              <a:rPr lang="en-US" dirty="0">
                <a:latin typeface="American Typewriter"/>
                <a:cs typeface="American Typewriter"/>
              </a:rPr>
              <a:t> defined" );</a:t>
            </a:r>
          </a:p>
          <a:p>
            <a:r>
              <a:rPr lang="en-US" dirty="0">
                <a:latin typeface="American Typewriter"/>
                <a:cs typeface="American Typewriter"/>
              </a:rPr>
              <a:t> </a:t>
            </a:r>
            <a:r>
              <a:rPr lang="en-US" dirty="0" err="1">
                <a:latin typeface="American Typewriter"/>
                <a:cs typeface="American Typewriter"/>
              </a:rPr>
              <a:t>m.setNsPrefix</a:t>
            </a:r>
            <a:r>
              <a:rPr lang="en-US" dirty="0">
                <a:latin typeface="American Typewriter"/>
                <a:cs typeface="American Typewriter"/>
              </a:rPr>
              <a:t>( "</a:t>
            </a:r>
            <a:r>
              <a:rPr lang="en-US" dirty="0" err="1">
                <a:latin typeface="American Typewriter"/>
                <a:cs typeface="American Typewriter"/>
              </a:rPr>
              <a:t>nsA</a:t>
            </a:r>
            <a:r>
              <a:rPr lang="en-US" dirty="0">
                <a:latin typeface="American Typewriter"/>
                <a:cs typeface="American Typewriter"/>
              </a:rPr>
              <a:t>", </a:t>
            </a:r>
            <a:r>
              <a:rPr lang="en-US" dirty="0" err="1">
                <a:latin typeface="American Typewriter"/>
                <a:cs typeface="American Typewriter"/>
              </a:rPr>
              <a:t>nsA</a:t>
            </a:r>
            <a:r>
              <a:rPr lang="en-US" dirty="0">
                <a:latin typeface="American Typewriter"/>
                <a:cs typeface="American Typewriter"/>
              </a:rPr>
              <a:t> );</a:t>
            </a:r>
          </a:p>
          <a:p>
            <a:r>
              <a:rPr lang="en-US" dirty="0">
                <a:latin typeface="American Typewriter"/>
                <a:cs typeface="American Typewriter"/>
              </a:rPr>
              <a:t> </a:t>
            </a:r>
            <a:r>
              <a:rPr lang="en-US" dirty="0" err="1">
                <a:latin typeface="American Typewriter"/>
                <a:cs typeface="American Typewriter"/>
              </a:rPr>
              <a:t>m.write</a:t>
            </a:r>
            <a:r>
              <a:rPr lang="en-US" dirty="0">
                <a:latin typeface="American Typewriter"/>
                <a:cs typeface="American Typewriter"/>
              </a:rPr>
              <a:t>( </a:t>
            </a:r>
            <a:r>
              <a:rPr lang="en-US" dirty="0" err="1">
                <a:latin typeface="American Typewriter"/>
                <a:cs typeface="American Typewriter"/>
              </a:rPr>
              <a:t>System.out</a:t>
            </a:r>
            <a:r>
              <a:rPr lang="en-US" dirty="0">
                <a:latin typeface="American Typewriter"/>
                <a:cs typeface="American Typewriter"/>
              </a:rPr>
              <a:t> );</a:t>
            </a:r>
          </a:p>
          <a:p>
            <a:r>
              <a:rPr lang="en-US" dirty="0">
                <a:latin typeface="American Typewriter"/>
                <a:cs typeface="American Typewriter"/>
              </a:rPr>
              <a:t> </a:t>
            </a:r>
            <a:r>
              <a:rPr lang="en-US" dirty="0" err="1">
                <a:latin typeface="American Typewriter"/>
                <a:cs typeface="American Typewriter"/>
              </a:rPr>
              <a:t>System.out.println</a:t>
            </a:r>
            <a:r>
              <a:rPr lang="en-US" dirty="0">
                <a:latin typeface="American Typewriter"/>
                <a:cs typeface="American Typewriter"/>
              </a:rPr>
              <a:t>( "# -- </a:t>
            </a:r>
            <a:r>
              <a:rPr lang="en-US" dirty="0" err="1">
                <a:latin typeface="American Typewriter"/>
                <a:cs typeface="American Typewriter"/>
              </a:rPr>
              <a:t>nsA</a:t>
            </a:r>
            <a:r>
              <a:rPr lang="en-US" dirty="0">
                <a:latin typeface="American Typewriter"/>
                <a:cs typeface="American Typewriter"/>
              </a:rPr>
              <a:t> and cat defined" );</a:t>
            </a:r>
          </a:p>
          <a:p>
            <a:r>
              <a:rPr lang="en-US" dirty="0">
                <a:latin typeface="American Typewriter"/>
                <a:cs typeface="American Typewriter"/>
              </a:rPr>
              <a:t> </a:t>
            </a:r>
            <a:r>
              <a:rPr lang="en-US" dirty="0" err="1">
                <a:latin typeface="American Typewriter"/>
                <a:cs typeface="American Typewriter"/>
              </a:rPr>
              <a:t>m.setNsPrefix</a:t>
            </a:r>
            <a:r>
              <a:rPr lang="en-US" dirty="0">
                <a:latin typeface="American Typewriter"/>
                <a:cs typeface="American Typewriter"/>
              </a:rPr>
              <a:t>( "cat", </a:t>
            </a:r>
            <a:r>
              <a:rPr lang="en-US" dirty="0" err="1">
                <a:latin typeface="American Typewriter"/>
                <a:cs typeface="American Typewriter"/>
              </a:rPr>
              <a:t>nsB</a:t>
            </a:r>
            <a:r>
              <a:rPr lang="en-US" dirty="0">
                <a:latin typeface="American Typewriter"/>
                <a:cs typeface="American Typewriter"/>
              </a:rPr>
              <a:t> );</a:t>
            </a:r>
          </a:p>
          <a:p>
            <a:r>
              <a:rPr lang="en-US" dirty="0">
                <a:latin typeface="American Typewriter"/>
                <a:cs typeface="American Typewriter"/>
              </a:rPr>
              <a:t> </a:t>
            </a:r>
            <a:r>
              <a:rPr lang="en-US" dirty="0" err="1">
                <a:latin typeface="American Typewriter"/>
                <a:cs typeface="American Typewriter"/>
              </a:rPr>
              <a:t>m.write</a:t>
            </a:r>
            <a:r>
              <a:rPr lang="en-US" dirty="0">
                <a:latin typeface="American Typewriter"/>
                <a:cs typeface="American Typewriter"/>
              </a:rPr>
              <a:t>( </a:t>
            </a:r>
            <a:r>
              <a:rPr lang="en-US" dirty="0" err="1">
                <a:latin typeface="American Typewriter"/>
                <a:cs typeface="American Typewriter"/>
              </a:rPr>
              <a:t>System.out</a:t>
            </a:r>
            <a:r>
              <a:rPr lang="en-US" dirty="0">
                <a:latin typeface="American Typewriter"/>
                <a:cs typeface="American Typewriter"/>
              </a:rPr>
              <a:t> );</a:t>
            </a:r>
          </a:p>
        </p:txBody>
      </p:sp>
    </p:spTree>
    <p:extLst>
      <p:ext uri="{BB962C8B-B14F-4D97-AF65-F5344CB8AC3E}">
        <p14:creationId xmlns:p14="http://schemas.microsoft.com/office/powerpoint/2010/main" val="18987102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Output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>
                <a:latin typeface="American Typewriter"/>
                <a:cs typeface="American Typewriter"/>
              </a:rPr>
              <a:t># -- no special prefixes defined</a:t>
            </a:r>
          </a:p>
          <a:p>
            <a:pPr marL="0" indent="0">
              <a:buNone/>
            </a:pPr>
            <a:endParaRPr lang="en-US" sz="1800" dirty="0">
              <a:latin typeface="American Typewriter"/>
              <a:cs typeface="American Typewriter"/>
            </a:endParaRPr>
          </a:p>
          <a:p>
            <a:pPr marL="0" indent="0">
              <a:buNone/>
            </a:pPr>
            <a:r>
              <a:rPr lang="en-US" sz="1800" dirty="0">
                <a:latin typeface="American Typewriter"/>
                <a:cs typeface="American Typewriter"/>
              </a:rPr>
              <a:t>&lt;</a:t>
            </a:r>
            <a:r>
              <a:rPr lang="en-US" sz="1800" dirty="0" err="1">
                <a:latin typeface="American Typewriter"/>
                <a:cs typeface="American Typewriter"/>
              </a:rPr>
              <a:t>rdf:RDF</a:t>
            </a:r>
            <a:endParaRPr lang="en-US" sz="1800" dirty="0">
              <a:latin typeface="American Typewriter"/>
              <a:cs typeface="American Typewriter"/>
            </a:endParaRPr>
          </a:p>
          <a:p>
            <a:pPr marL="0" indent="0">
              <a:buNone/>
            </a:pPr>
            <a:r>
              <a:rPr lang="en-US" sz="1800" dirty="0">
                <a:latin typeface="American Typewriter"/>
                <a:cs typeface="American Typewriter"/>
              </a:rPr>
              <a:t>    xmlns:j.0="http://nowhere/else#"</a:t>
            </a:r>
          </a:p>
          <a:p>
            <a:pPr marL="0" indent="0">
              <a:buNone/>
            </a:pPr>
            <a:r>
              <a:rPr lang="en-US" sz="1800" dirty="0">
                <a:latin typeface="American Typewriter"/>
                <a:cs typeface="American Typewriter"/>
              </a:rPr>
              <a:t>    </a:t>
            </a:r>
            <a:r>
              <a:rPr lang="en-US" sz="1800" dirty="0" err="1">
                <a:latin typeface="American Typewriter"/>
                <a:cs typeface="American Typewriter"/>
              </a:rPr>
              <a:t>xmlns:rdf</a:t>
            </a:r>
            <a:r>
              <a:rPr lang="en-US" sz="1800" dirty="0">
                <a:latin typeface="American Typewriter"/>
                <a:cs typeface="American Typewriter"/>
              </a:rPr>
              <a:t>="http://www.w3.org/1999/02/22-rdf-syntax-ns#"</a:t>
            </a:r>
          </a:p>
          <a:p>
            <a:pPr marL="0" indent="0">
              <a:buNone/>
            </a:pPr>
            <a:r>
              <a:rPr lang="en-US" sz="1800" dirty="0">
                <a:latin typeface="American Typewriter"/>
                <a:cs typeface="American Typewriter"/>
              </a:rPr>
              <a:t>    xmlns:j.1="http://somewhere/else#" &gt;</a:t>
            </a:r>
          </a:p>
          <a:p>
            <a:pPr marL="0" indent="0">
              <a:buNone/>
            </a:pPr>
            <a:r>
              <a:rPr lang="en-US" sz="1800" dirty="0">
                <a:latin typeface="American Typewriter"/>
                <a:cs typeface="American Typewriter"/>
              </a:rPr>
              <a:t>  &lt;</a:t>
            </a:r>
            <a:r>
              <a:rPr lang="en-US" sz="1800" dirty="0" err="1">
                <a:latin typeface="American Typewriter"/>
                <a:cs typeface="American Typewriter"/>
              </a:rPr>
              <a:t>rdf:Description</a:t>
            </a:r>
            <a:r>
              <a:rPr lang="en-US" sz="1800" dirty="0">
                <a:latin typeface="American Typewriter"/>
                <a:cs typeface="American Typewriter"/>
              </a:rPr>
              <a:t> </a:t>
            </a:r>
            <a:r>
              <a:rPr lang="en-US" sz="1800" dirty="0" err="1">
                <a:latin typeface="American Typewriter"/>
                <a:cs typeface="American Typewriter"/>
              </a:rPr>
              <a:t>rdf:about</a:t>
            </a:r>
            <a:r>
              <a:rPr lang="en-US" sz="1800" dirty="0">
                <a:latin typeface="American Typewriter"/>
                <a:cs typeface="American Typewriter"/>
              </a:rPr>
              <a:t>="http://somewhere/</a:t>
            </a:r>
            <a:r>
              <a:rPr lang="en-US" sz="1800" dirty="0" err="1">
                <a:latin typeface="American Typewriter"/>
                <a:cs typeface="American Typewriter"/>
              </a:rPr>
              <a:t>else#root</a:t>
            </a:r>
            <a:r>
              <a:rPr lang="en-US" sz="1800" dirty="0">
                <a:latin typeface="American Typewriter"/>
                <a:cs typeface="American Typewriter"/>
              </a:rPr>
              <a:t>"&gt;</a:t>
            </a:r>
          </a:p>
          <a:p>
            <a:pPr marL="0" indent="0">
              <a:buNone/>
            </a:pPr>
            <a:r>
              <a:rPr lang="en-US" sz="1800" dirty="0">
                <a:latin typeface="American Typewriter"/>
                <a:cs typeface="American Typewriter"/>
              </a:rPr>
              <a:t>    &lt;j.1:P </a:t>
            </a:r>
            <a:r>
              <a:rPr lang="en-US" sz="1800" dirty="0" err="1">
                <a:latin typeface="American Typewriter"/>
                <a:cs typeface="American Typewriter"/>
              </a:rPr>
              <a:t>rdf:resource</a:t>
            </a:r>
            <a:r>
              <a:rPr lang="en-US" sz="1800" dirty="0">
                <a:latin typeface="American Typewriter"/>
                <a:cs typeface="American Typewriter"/>
              </a:rPr>
              <a:t>="http://somewhere/</a:t>
            </a:r>
            <a:r>
              <a:rPr lang="en-US" sz="1800" dirty="0" err="1">
                <a:latin typeface="American Typewriter"/>
                <a:cs typeface="American Typewriter"/>
              </a:rPr>
              <a:t>else#x</a:t>
            </a:r>
            <a:r>
              <a:rPr lang="en-US" sz="1800" dirty="0">
                <a:latin typeface="American Typewriter"/>
                <a:cs typeface="American Typewriter"/>
              </a:rPr>
              <a:t>"/&gt;</a:t>
            </a:r>
          </a:p>
          <a:p>
            <a:pPr marL="0" indent="0">
              <a:buNone/>
            </a:pPr>
            <a:r>
              <a:rPr lang="en-US" sz="1800" dirty="0">
                <a:latin typeface="American Typewriter"/>
                <a:cs typeface="American Typewriter"/>
              </a:rPr>
              <a:t>    &lt;j.1:P </a:t>
            </a:r>
            <a:r>
              <a:rPr lang="en-US" sz="1800" dirty="0" err="1">
                <a:latin typeface="American Typewriter"/>
                <a:cs typeface="American Typewriter"/>
              </a:rPr>
              <a:t>rdf:resource</a:t>
            </a:r>
            <a:r>
              <a:rPr lang="en-US" sz="1800" dirty="0">
                <a:latin typeface="American Typewriter"/>
                <a:cs typeface="American Typewriter"/>
              </a:rPr>
              <a:t>="http://somewhere/</a:t>
            </a:r>
            <a:r>
              <a:rPr lang="en-US" sz="1800" dirty="0" err="1">
                <a:latin typeface="American Typewriter"/>
                <a:cs typeface="American Typewriter"/>
              </a:rPr>
              <a:t>else#y</a:t>
            </a:r>
            <a:r>
              <a:rPr lang="en-US" sz="1800" dirty="0">
                <a:latin typeface="American Typewriter"/>
                <a:cs typeface="American Typewriter"/>
              </a:rPr>
              <a:t>"/&gt;</a:t>
            </a:r>
          </a:p>
          <a:p>
            <a:pPr marL="0" indent="0">
              <a:buNone/>
            </a:pPr>
            <a:r>
              <a:rPr lang="en-US" sz="1800" dirty="0">
                <a:latin typeface="American Typewriter"/>
                <a:cs typeface="American Typewriter"/>
              </a:rPr>
              <a:t>  &lt;/</a:t>
            </a:r>
            <a:r>
              <a:rPr lang="en-US" sz="1800" dirty="0" err="1">
                <a:latin typeface="American Typewriter"/>
                <a:cs typeface="American Typewriter"/>
              </a:rPr>
              <a:t>rdf:Description</a:t>
            </a:r>
            <a:r>
              <a:rPr lang="en-US" sz="1800" dirty="0">
                <a:latin typeface="American Typewriter"/>
                <a:cs typeface="American Typewriter"/>
              </a:rPr>
              <a:t>&gt;</a:t>
            </a:r>
          </a:p>
          <a:p>
            <a:pPr marL="0" indent="0">
              <a:buNone/>
            </a:pPr>
            <a:r>
              <a:rPr lang="en-US" sz="1800" dirty="0">
                <a:latin typeface="American Typewriter"/>
                <a:cs typeface="American Typewriter"/>
              </a:rPr>
              <a:t>  &lt;</a:t>
            </a:r>
            <a:r>
              <a:rPr lang="en-US" sz="1800" dirty="0" err="1">
                <a:latin typeface="American Typewriter"/>
                <a:cs typeface="American Typewriter"/>
              </a:rPr>
              <a:t>rdf:Description</a:t>
            </a:r>
            <a:r>
              <a:rPr lang="en-US" sz="1800" dirty="0">
                <a:latin typeface="American Typewriter"/>
                <a:cs typeface="American Typewriter"/>
              </a:rPr>
              <a:t> </a:t>
            </a:r>
            <a:r>
              <a:rPr lang="en-US" sz="1800" dirty="0" err="1">
                <a:latin typeface="American Typewriter"/>
                <a:cs typeface="American Typewriter"/>
              </a:rPr>
              <a:t>rdf:about</a:t>
            </a:r>
            <a:r>
              <a:rPr lang="en-US" sz="1800" dirty="0">
                <a:latin typeface="American Typewriter"/>
                <a:cs typeface="American Typewriter"/>
              </a:rPr>
              <a:t>="http://somewhere/</a:t>
            </a:r>
            <a:r>
              <a:rPr lang="en-US" sz="1800" dirty="0" err="1">
                <a:latin typeface="American Typewriter"/>
                <a:cs typeface="American Typewriter"/>
              </a:rPr>
              <a:t>else#y</a:t>
            </a:r>
            <a:r>
              <a:rPr lang="en-US" sz="1800" dirty="0">
                <a:latin typeface="American Typewriter"/>
                <a:cs typeface="American Typewriter"/>
              </a:rPr>
              <a:t>"&gt;</a:t>
            </a:r>
          </a:p>
          <a:p>
            <a:pPr marL="0" indent="0">
              <a:buNone/>
            </a:pPr>
            <a:r>
              <a:rPr lang="en-US" sz="1800" dirty="0">
                <a:latin typeface="American Typewriter"/>
                <a:cs typeface="American Typewriter"/>
              </a:rPr>
              <a:t>    &lt;j.0:Q </a:t>
            </a:r>
            <a:r>
              <a:rPr lang="en-US" sz="1800" dirty="0" err="1">
                <a:latin typeface="American Typewriter"/>
                <a:cs typeface="American Typewriter"/>
              </a:rPr>
              <a:t>rdf:resource</a:t>
            </a:r>
            <a:r>
              <a:rPr lang="en-US" sz="1800" dirty="0">
                <a:latin typeface="American Typewriter"/>
                <a:cs typeface="American Typewriter"/>
              </a:rPr>
              <a:t>="http://somewhere/</a:t>
            </a:r>
            <a:r>
              <a:rPr lang="en-US" sz="1800" dirty="0" err="1">
                <a:latin typeface="American Typewriter"/>
                <a:cs typeface="American Typewriter"/>
              </a:rPr>
              <a:t>else#z</a:t>
            </a:r>
            <a:r>
              <a:rPr lang="en-US" sz="1800" dirty="0">
                <a:latin typeface="American Typewriter"/>
                <a:cs typeface="American Typewriter"/>
              </a:rPr>
              <a:t>"/&gt;</a:t>
            </a:r>
          </a:p>
          <a:p>
            <a:pPr marL="0" indent="0">
              <a:buNone/>
            </a:pPr>
            <a:r>
              <a:rPr lang="en-US" sz="1800" dirty="0">
                <a:latin typeface="American Typewriter"/>
                <a:cs typeface="American Typewriter"/>
              </a:rPr>
              <a:t>  &lt;/</a:t>
            </a:r>
            <a:r>
              <a:rPr lang="en-US" sz="1800" dirty="0" err="1">
                <a:latin typeface="American Typewriter"/>
                <a:cs typeface="American Typewriter"/>
              </a:rPr>
              <a:t>rdf:Description</a:t>
            </a:r>
            <a:r>
              <a:rPr lang="en-US" sz="1800" dirty="0">
                <a:latin typeface="American Typewriter"/>
                <a:cs typeface="American Typewriter"/>
              </a:rPr>
              <a:t>&gt;</a:t>
            </a:r>
          </a:p>
          <a:p>
            <a:pPr marL="0" indent="0">
              <a:buNone/>
            </a:pPr>
            <a:r>
              <a:rPr lang="en-US" sz="1800" dirty="0">
                <a:latin typeface="American Typewriter"/>
                <a:cs typeface="American Typewriter"/>
              </a:rPr>
              <a:t>&lt;/</a:t>
            </a:r>
            <a:r>
              <a:rPr lang="en-US" sz="1800" dirty="0" err="1">
                <a:latin typeface="American Typewriter"/>
                <a:cs typeface="American Typewriter"/>
              </a:rPr>
              <a:t>rdf:RDF</a:t>
            </a:r>
            <a:r>
              <a:rPr lang="en-US" sz="1800" dirty="0">
                <a:latin typeface="American Typewriter"/>
                <a:cs typeface="American Typewriter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565734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 smtClean="0"/>
              <a:t>These slides are </a:t>
            </a:r>
            <a:r>
              <a:rPr lang="en-US" sz="2000" dirty="0" smtClean="0"/>
              <a:t>based on the slide set </a:t>
            </a:r>
          </a:p>
          <a:p>
            <a:r>
              <a:rPr lang="en-US" sz="2000" dirty="0" smtClean="0"/>
              <a:t>RDF</a:t>
            </a:r>
            <a:br>
              <a:rPr lang="en-US" sz="2000" dirty="0" smtClean="0"/>
            </a:br>
            <a:r>
              <a:rPr lang="en-US" sz="2000" dirty="0"/>
              <a:t>B</a:t>
            </a:r>
            <a:r>
              <a:rPr lang="en-US" sz="2000" dirty="0" smtClean="0"/>
              <a:t>y </a:t>
            </a:r>
            <a:r>
              <a:rPr lang="en-US" sz="2000" dirty="0"/>
              <a:t>Mariano Rodriguez </a:t>
            </a:r>
            <a:r>
              <a:rPr lang="en-US" sz="2000" dirty="0" smtClean="0"/>
              <a:t>(see </a:t>
            </a:r>
            <a:r>
              <a:rPr lang="en-US" sz="2000" dirty="0">
                <a:hlinkClick r:id="rId2"/>
              </a:rPr>
              <a:t>http://www.slideshare.net/</a:t>
            </a:r>
            <a:r>
              <a:rPr lang="en-US" sz="2000" dirty="0" smtClean="0">
                <a:hlinkClick r:id="rId2"/>
              </a:rPr>
              <a:t>marianomx</a:t>
            </a:r>
            <a:r>
              <a:rPr lang="en-US" sz="2000" dirty="0" smtClean="0"/>
              <a:t>)</a:t>
            </a:r>
            <a:r>
              <a:rPr lang="en-US" sz="2000" smtClean="0"/>
              <a:t/>
            </a:r>
            <a:br>
              <a:rPr lang="en-US" sz="2000" smtClean="0"/>
            </a:br>
            <a:r>
              <a:rPr lang="en-US" sz="2000" smtClean="0"/>
              <a:t/>
            </a:r>
            <a:endParaRPr lang="en-US" sz="2000" dirty="0" smtClean="0"/>
          </a:p>
          <a:p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817392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Output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>
                <a:latin typeface="American Typewriter"/>
                <a:cs typeface="American Typewriter"/>
              </a:rPr>
              <a:t># -- </a:t>
            </a:r>
            <a:r>
              <a:rPr lang="en-US" sz="1800" dirty="0" err="1">
                <a:latin typeface="American Typewriter"/>
                <a:cs typeface="American Typewriter"/>
              </a:rPr>
              <a:t>nsA</a:t>
            </a:r>
            <a:r>
              <a:rPr lang="en-US" sz="1800" dirty="0">
                <a:latin typeface="American Typewriter"/>
                <a:cs typeface="American Typewriter"/>
              </a:rPr>
              <a:t> defined</a:t>
            </a:r>
          </a:p>
          <a:p>
            <a:pPr marL="0" indent="0">
              <a:buNone/>
            </a:pPr>
            <a:endParaRPr lang="en-US" sz="1800" dirty="0">
              <a:latin typeface="American Typewriter"/>
              <a:cs typeface="American Typewriter"/>
            </a:endParaRPr>
          </a:p>
          <a:p>
            <a:pPr marL="0" indent="0">
              <a:buNone/>
            </a:pPr>
            <a:r>
              <a:rPr lang="en-US" sz="1800" dirty="0">
                <a:latin typeface="American Typewriter"/>
                <a:cs typeface="American Typewriter"/>
              </a:rPr>
              <a:t>&lt;</a:t>
            </a:r>
            <a:r>
              <a:rPr lang="en-US" sz="1800" dirty="0" err="1">
                <a:latin typeface="American Typewriter"/>
                <a:cs typeface="American Typewriter"/>
              </a:rPr>
              <a:t>rdf:RDF</a:t>
            </a:r>
            <a:endParaRPr lang="en-US" sz="1800" dirty="0">
              <a:latin typeface="American Typewriter"/>
              <a:cs typeface="American Typewriter"/>
            </a:endParaRPr>
          </a:p>
          <a:p>
            <a:pPr marL="0" indent="0">
              <a:buNone/>
            </a:pPr>
            <a:r>
              <a:rPr lang="en-US" sz="1800" dirty="0">
                <a:latin typeface="American Typewriter"/>
                <a:cs typeface="American Typewriter"/>
              </a:rPr>
              <a:t>    xmlns:j.0="http://nowhere/else#"</a:t>
            </a:r>
          </a:p>
          <a:p>
            <a:pPr marL="0" indent="0">
              <a:buNone/>
            </a:pPr>
            <a:r>
              <a:rPr lang="en-US" sz="1800" dirty="0">
                <a:latin typeface="American Typewriter"/>
                <a:cs typeface="American Typewriter"/>
              </a:rPr>
              <a:t>    </a:t>
            </a:r>
            <a:r>
              <a:rPr lang="en-US" sz="1800" dirty="0" err="1">
                <a:latin typeface="American Typewriter"/>
                <a:cs typeface="American Typewriter"/>
              </a:rPr>
              <a:t>xmlns:rdf</a:t>
            </a:r>
            <a:r>
              <a:rPr lang="en-US" sz="1800" dirty="0">
                <a:latin typeface="American Typewriter"/>
                <a:cs typeface="American Typewriter"/>
              </a:rPr>
              <a:t>="http://www.w3.org/1999/02/22-rdf-syntax-ns#"</a:t>
            </a:r>
          </a:p>
          <a:p>
            <a:pPr marL="0" indent="0">
              <a:buNone/>
            </a:pPr>
            <a:r>
              <a:rPr lang="en-US" sz="1800" dirty="0">
                <a:latin typeface="American Typewriter"/>
                <a:cs typeface="American Typewriter"/>
              </a:rPr>
              <a:t>    </a:t>
            </a:r>
            <a:r>
              <a:rPr lang="en-US" sz="1800" dirty="0" err="1">
                <a:latin typeface="American Typewriter"/>
                <a:cs typeface="American Typewriter"/>
              </a:rPr>
              <a:t>xmlns:nsA</a:t>
            </a:r>
            <a:r>
              <a:rPr lang="en-US" sz="1800" dirty="0">
                <a:latin typeface="American Typewriter"/>
                <a:cs typeface="American Typewriter"/>
              </a:rPr>
              <a:t>="http://somewhere/else#" &gt;</a:t>
            </a:r>
          </a:p>
          <a:p>
            <a:pPr marL="0" indent="0">
              <a:buNone/>
            </a:pPr>
            <a:r>
              <a:rPr lang="en-US" sz="1800" dirty="0">
                <a:latin typeface="American Typewriter"/>
                <a:cs typeface="American Typewriter"/>
              </a:rPr>
              <a:t>  &lt;</a:t>
            </a:r>
            <a:r>
              <a:rPr lang="en-US" sz="1800" dirty="0" err="1">
                <a:latin typeface="American Typewriter"/>
                <a:cs typeface="American Typewriter"/>
              </a:rPr>
              <a:t>rdf:Description</a:t>
            </a:r>
            <a:r>
              <a:rPr lang="en-US" sz="1800" dirty="0">
                <a:latin typeface="American Typewriter"/>
                <a:cs typeface="American Typewriter"/>
              </a:rPr>
              <a:t> </a:t>
            </a:r>
            <a:r>
              <a:rPr lang="en-US" sz="1800" dirty="0" err="1">
                <a:latin typeface="American Typewriter"/>
                <a:cs typeface="American Typewriter"/>
              </a:rPr>
              <a:t>rdf:about</a:t>
            </a:r>
            <a:r>
              <a:rPr lang="en-US" sz="1800" dirty="0">
                <a:latin typeface="American Typewriter"/>
                <a:cs typeface="American Typewriter"/>
              </a:rPr>
              <a:t>="http://somewhere/</a:t>
            </a:r>
            <a:r>
              <a:rPr lang="en-US" sz="1800" dirty="0" err="1">
                <a:latin typeface="American Typewriter"/>
                <a:cs typeface="American Typewriter"/>
              </a:rPr>
              <a:t>else#root</a:t>
            </a:r>
            <a:r>
              <a:rPr lang="en-US" sz="1800" dirty="0">
                <a:latin typeface="American Typewriter"/>
                <a:cs typeface="American Typewriter"/>
              </a:rPr>
              <a:t>"&gt;</a:t>
            </a:r>
          </a:p>
          <a:p>
            <a:pPr marL="0" indent="0">
              <a:buNone/>
            </a:pPr>
            <a:r>
              <a:rPr lang="en-US" sz="1800" dirty="0">
                <a:latin typeface="American Typewriter"/>
                <a:cs typeface="American Typewriter"/>
              </a:rPr>
              <a:t>    &lt;</a:t>
            </a:r>
            <a:r>
              <a:rPr lang="en-US" sz="1800" dirty="0" err="1">
                <a:latin typeface="American Typewriter"/>
                <a:cs typeface="American Typewriter"/>
              </a:rPr>
              <a:t>nsA:P</a:t>
            </a:r>
            <a:r>
              <a:rPr lang="en-US" sz="1800" dirty="0">
                <a:latin typeface="American Typewriter"/>
                <a:cs typeface="American Typewriter"/>
              </a:rPr>
              <a:t> </a:t>
            </a:r>
            <a:r>
              <a:rPr lang="en-US" sz="1800" dirty="0" err="1">
                <a:latin typeface="American Typewriter"/>
                <a:cs typeface="American Typewriter"/>
              </a:rPr>
              <a:t>rdf:resource</a:t>
            </a:r>
            <a:r>
              <a:rPr lang="en-US" sz="1800" dirty="0">
                <a:latin typeface="American Typewriter"/>
                <a:cs typeface="American Typewriter"/>
              </a:rPr>
              <a:t>="http://somewhere/</a:t>
            </a:r>
            <a:r>
              <a:rPr lang="en-US" sz="1800" dirty="0" err="1">
                <a:latin typeface="American Typewriter"/>
                <a:cs typeface="American Typewriter"/>
              </a:rPr>
              <a:t>else#x</a:t>
            </a:r>
            <a:r>
              <a:rPr lang="en-US" sz="1800" dirty="0">
                <a:latin typeface="American Typewriter"/>
                <a:cs typeface="American Typewriter"/>
              </a:rPr>
              <a:t>"/&gt;</a:t>
            </a:r>
          </a:p>
          <a:p>
            <a:pPr marL="0" indent="0">
              <a:buNone/>
            </a:pPr>
            <a:r>
              <a:rPr lang="en-US" sz="1800" dirty="0">
                <a:latin typeface="American Typewriter"/>
                <a:cs typeface="American Typewriter"/>
              </a:rPr>
              <a:t>    &lt;</a:t>
            </a:r>
            <a:r>
              <a:rPr lang="en-US" sz="1800" dirty="0" err="1">
                <a:latin typeface="American Typewriter"/>
                <a:cs typeface="American Typewriter"/>
              </a:rPr>
              <a:t>nsA:P</a:t>
            </a:r>
            <a:r>
              <a:rPr lang="en-US" sz="1800" dirty="0">
                <a:latin typeface="American Typewriter"/>
                <a:cs typeface="American Typewriter"/>
              </a:rPr>
              <a:t> </a:t>
            </a:r>
            <a:r>
              <a:rPr lang="en-US" sz="1800" dirty="0" err="1">
                <a:latin typeface="American Typewriter"/>
                <a:cs typeface="American Typewriter"/>
              </a:rPr>
              <a:t>rdf:resource</a:t>
            </a:r>
            <a:r>
              <a:rPr lang="en-US" sz="1800" dirty="0">
                <a:latin typeface="American Typewriter"/>
                <a:cs typeface="American Typewriter"/>
              </a:rPr>
              <a:t>="http://somewhere/</a:t>
            </a:r>
            <a:r>
              <a:rPr lang="en-US" sz="1800" dirty="0" err="1">
                <a:latin typeface="American Typewriter"/>
                <a:cs typeface="American Typewriter"/>
              </a:rPr>
              <a:t>else#y</a:t>
            </a:r>
            <a:r>
              <a:rPr lang="en-US" sz="1800" dirty="0">
                <a:latin typeface="American Typewriter"/>
                <a:cs typeface="American Typewriter"/>
              </a:rPr>
              <a:t>"/&gt;</a:t>
            </a:r>
          </a:p>
          <a:p>
            <a:pPr marL="0" indent="0">
              <a:buNone/>
            </a:pPr>
            <a:r>
              <a:rPr lang="en-US" sz="1800" dirty="0">
                <a:latin typeface="American Typewriter"/>
                <a:cs typeface="American Typewriter"/>
              </a:rPr>
              <a:t>  &lt;/</a:t>
            </a:r>
            <a:r>
              <a:rPr lang="en-US" sz="1800" dirty="0" err="1">
                <a:latin typeface="American Typewriter"/>
                <a:cs typeface="American Typewriter"/>
              </a:rPr>
              <a:t>rdf:Description</a:t>
            </a:r>
            <a:r>
              <a:rPr lang="en-US" sz="1800" dirty="0">
                <a:latin typeface="American Typewriter"/>
                <a:cs typeface="American Typewriter"/>
              </a:rPr>
              <a:t>&gt;</a:t>
            </a:r>
          </a:p>
          <a:p>
            <a:pPr marL="0" indent="0">
              <a:buNone/>
            </a:pPr>
            <a:r>
              <a:rPr lang="en-US" sz="1800" dirty="0">
                <a:latin typeface="American Typewriter"/>
                <a:cs typeface="American Typewriter"/>
              </a:rPr>
              <a:t>  &lt;</a:t>
            </a:r>
            <a:r>
              <a:rPr lang="en-US" sz="1800" dirty="0" err="1">
                <a:latin typeface="American Typewriter"/>
                <a:cs typeface="American Typewriter"/>
              </a:rPr>
              <a:t>rdf:Description</a:t>
            </a:r>
            <a:r>
              <a:rPr lang="en-US" sz="1800" dirty="0">
                <a:latin typeface="American Typewriter"/>
                <a:cs typeface="American Typewriter"/>
              </a:rPr>
              <a:t> </a:t>
            </a:r>
            <a:r>
              <a:rPr lang="en-US" sz="1800" dirty="0" err="1">
                <a:latin typeface="American Typewriter"/>
                <a:cs typeface="American Typewriter"/>
              </a:rPr>
              <a:t>rdf:about</a:t>
            </a:r>
            <a:r>
              <a:rPr lang="en-US" sz="1800" dirty="0">
                <a:latin typeface="American Typewriter"/>
                <a:cs typeface="American Typewriter"/>
              </a:rPr>
              <a:t>="http://somewhere/</a:t>
            </a:r>
            <a:r>
              <a:rPr lang="en-US" sz="1800" dirty="0" err="1">
                <a:latin typeface="American Typewriter"/>
                <a:cs typeface="American Typewriter"/>
              </a:rPr>
              <a:t>else#y</a:t>
            </a:r>
            <a:r>
              <a:rPr lang="en-US" sz="1800" dirty="0">
                <a:latin typeface="American Typewriter"/>
                <a:cs typeface="American Typewriter"/>
              </a:rPr>
              <a:t>"&gt;</a:t>
            </a:r>
          </a:p>
          <a:p>
            <a:pPr marL="0" indent="0">
              <a:buNone/>
            </a:pPr>
            <a:r>
              <a:rPr lang="en-US" sz="1800" dirty="0">
                <a:latin typeface="American Typewriter"/>
                <a:cs typeface="American Typewriter"/>
              </a:rPr>
              <a:t>    &lt;j.0:Q </a:t>
            </a:r>
            <a:r>
              <a:rPr lang="en-US" sz="1800" dirty="0" err="1">
                <a:latin typeface="American Typewriter"/>
                <a:cs typeface="American Typewriter"/>
              </a:rPr>
              <a:t>rdf:resource</a:t>
            </a:r>
            <a:r>
              <a:rPr lang="en-US" sz="1800" dirty="0">
                <a:latin typeface="American Typewriter"/>
                <a:cs typeface="American Typewriter"/>
              </a:rPr>
              <a:t>="http://somewhere/</a:t>
            </a:r>
            <a:r>
              <a:rPr lang="en-US" sz="1800" dirty="0" err="1">
                <a:latin typeface="American Typewriter"/>
                <a:cs typeface="American Typewriter"/>
              </a:rPr>
              <a:t>else#z</a:t>
            </a:r>
            <a:r>
              <a:rPr lang="en-US" sz="1800" dirty="0">
                <a:latin typeface="American Typewriter"/>
                <a:cs typeface="American Typewriter"/>
              </a:rPr>
              <a:t>"/&gt;</a:t>
            </a:r>
          </a:p>
          <a:p>
            <a:pPr marL="0" indent="0">
              <a:buNone/>
            </a:pPr>
            <a:r>
              <a:rPr lang="en-US" sz="1800" dirty="0">
                <a:latin typeface="American Typewriter"/>
                <a:cs typeface="American Typewriter"/>
              </a:rPr>
              <a:t>  &lt;/</a:t>
            </a:r>
            <a:r>
              <a:rPr lang="en-US" sz="1800" dirty="0" err="1">
                <a:latin typeface="American Typewriter"/>
                <a:cs typeface="American Typewriter"/>
              </a:rPr>
              <a:t>rdf:Description</a:t>
            </a:r>
            <a:r>
              <a:rPr lang="en-US" sz="1800" dirty="0">
                <a:latin typeface="American Typewriter"/>
                <a:cs typeface="American Typewriter"/>
              </a:rPr>
              <a:t>&gt;</a:t>
            </a:r>
          </a:p>
          <a:p>
            <a:pPr marL="0" indent="0">
              <a:buNone/>
            </a:pPr>
            <a:r>
              <a:rPr lang="en-US" sz="1800" dirty="0">
                <a:latin typeface="American Typewriter"/>
                <a:cs typeface="American Typewriter"/>
              </a:rPr>
              <a:t>&lt;/</a:t>
            </a:r>
            <a:r>
              <a:rPr lang="en-US" sz="1800" dirty="0" err="1">
                <a:latin typeface="American Typewriter"/>
                <a:cs typeface="American Typewriter"/>
              </a:rPr>
              <a:t>rdf:RDF</a:t>
            </a:r>
            <a:r>
              <a:rPr lang="en-US" sz="1800" dirty="0">
                <a:latin typeface="American Typewriter"/>
                <a:cs typeface="American Typewriter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4449395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Output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>
                <a:latin typeface="American Typewriter"/>
                <a:cs typeface="American Typewriter"/>
              </a:rPr>
              <a:t># -- </a:t>
            </a:r>
            <a:r>
              <a:rPr lang="en-US" sz="1800" dirty="0" err="1">
                <a:latin typeface="American Typewriter"/>
                <a:cs typeface="American Typewriter"/>
              </a:rPr>
              <a:t>nsA</a:t>
            </a:r>
            <a:r>
              <a:rPr lang="en-US" sz="1800" dirty="0">
                <a:latin typeface="American Typewriter"/>
                <a:cs typeface="American Typewriter"/>
              </a:rPr>
              <a:t> and cat defined</a:t>
            </a:r>
          </a:p>
          <a:p>
            <a:pPr marL="0" indent="0">
              <a:buNone/>
            </a:pPr>
            <a:endParaRPr lang="en-US" sz="1800" dirty="0">
              <a:latin typeface="American Typewriter"/>
              <a:cs typeface="American Typewriter"/>
            </a:endParaRPr>
          </a:p>
          <a:p>
            <a:pPr marL="0" indent="0">
              <a:buNone/>
            </a:pPr>
            <a:r>
              <a:rPr lang="en-US" sz="1800" dirty="0">
                <a:latin typeface="American Typewriter"/>
                <a:cs typeface="American Typewriter"/>
              </a:rPr>
              <a:t>&lt;</a:t>
            </a:r>
            <a:r>
              <a:rPr lang="en-US" sz="1800" dirty="0" err="1">
                <a:latin typeface="American Typewriter"/>
                <a:cs typeface="American Typewriter"/>
              </a:rPr>
              <a:t>rdf:RDF</a:t>
            </a:r>
            <a:endParaRPr lang="en-US" sz="1800" dirty="0">
              <a:latin typeface="American Typewriter"/>
              <a:cs typeface="American Typewriter"/>
            </a:endParaRPr>
          </a:p>
          <a:p>
            <a:pPr marL="0" indent="0">
              <a:buNone/>
            </a:pPr>
            <a:r>
              <a:rPr lang="en-US" sz="1800" dirty="0">
                <a:latin typeface="American Typewriter"/>
                <a:cs typeface="American Typewriter"/>
              </a:rPr>
              <a:t>    </a:t>
            </a:r>
            <a:r>
              <a:rPr lang="en-US" sz="1800" dirty="0" err="1">
                <a:latin typeface="American Typewriter"/>
                <a:cs typeface="American Typewriter"/>
              </a:rPr>
              <a:t>xmlns:cat</a:t>
            </a:r>
            <a:r>
              <a:rPr lang="en-US" sz="1800" dirty="0">
                <a:latin typeface="American Typewriter"/>
                <a:cs typeface="American Typewriter"/>
              </a:rPr>
              <a:t>="http://nowhere/else#"</a:t>
            </a:r>
          </a:p>
          <a:p>
            <a:pPr marL="0" indent="0">
              <a:buNone/>
            </a:pPr>
            <a:r>
              <a:rPr lang="en-US" sz="1800" dirty="0">
                <a:latin typeface="American Typewriter"/>
                <a:cs typeface="American Typewriter"/>
              </a:rPr>
              <a:t>    </a:t>
            </a:r>
            <a:r>
              <a:rPr lang="en-US" sz="1800" dirty="0" err="1">
                <a:latin typeface="American Typewriter"/>
                <a:cs typeface="American Typewriter"/>
              </a:rPr>
              <a:t>xmlns:rdf</a:t>
            </a:r>
            <a:r>
              <a:rPr lang="en-US" sz="1800" dirty="0">
                <a:latin typeface="American Typewriter"/>
                <a:cs typeface="American Typewriter"/>
              </a:rPr>
              <a:t>="http://www.w3.org/1999/02/22-rdf-syntax-ns#"</a:t>
            </a:r>
          </a:p>
          <a:p>
            <a:pPr marL="0" indent="0">
              <a:buNone/>
            </a:pPr>
            <a:r>
              <a:rPr lang="en-US" sz="1800" dirty="0">
                <a:latin typeface="American Typewriter"/>
                <a:cs typeface="American Typewriter"/>
              </a:rPr>
              <a:t>    </a:t>
            </a:r>
            <a:r>
              <a:rPr lang="en-US" sz="1800" dirty="0" err="1">
                <a:latin typeface="American Typewriter"/>
                <a:cs typeface="American Typewriter"/>
              </a:rPr>
              <a:t>xmlns:nsA</a:t>
            </a:r>
            <a:r>
              <a:rPr lang="en-US" sz="1800" dirty="0">
                <a:latin typeface="American Typewriter"/>
                <a:cs typeface="American Typewriter"/>
              </a:rPr>
              <a:t>="http://somewhere/else#" &gt;</a:t>
            </a:r>
          </a:p>
          <a:p>
            <a:pPr marL="0" indent="0">
              <a:buNone/>
            </a:pPr>
            <a:r>
              <a:rPr lang="en-US" sz="1800" dirty="0">
                <a:latin typeface="American Typewriter"/>
                <a:cs typeface="American Typewriter"/>
              </a:rPr>
              <a:t>  &lt;</a:t>
            </a:r>
            <a:r>
              <a:rPr lang="en-US" sz="1800" dirty="0" err="1">
                <a:latin typeface="American Typewriter"/>
                <a:cs typeface="American Typewriter"/>
              </a:rPr>
              <a:t>rdf:Description</a:t>
            </a:r>
            <a:r>
              <a:rPr lang="en-US" sz="1800" dirty="0">
                <a:latin typeface="American Typewriter"/>
                <a:cs typeface="American Typewriter"/>
              </a:rPr>
              <a:t> </a:t>
            </a:r>
            <a:r>
              <a:rPr lang="en-US" sz="1800" dirty="0" err="1">
                <a:latin typeface="American Typewriter"/>
                <a:cs typeface="American Typewriter"/>
              </a:rPr>
              <a:t>rdf:about</a:t>
            </a:r>
            <a:r>
              <a:rPr lang="en-US" sz="1800" dirty="0">
                <a:latin typeface="American Typewriter"/>
                <a:cs typeface="American Typewriter"/>
              </a:rPr>
              <a:t>="http://somewhere/</a:t>
            </a:r>
            <a:r>
              <a:rPr lang="en-US" sz="1800" dirty="0" err="1">
                <a:latin typeface="American Typewriter"/>
                <a:cs typeface="American Typewriter"/>
              </a:rPr>
              <a:t>else#root</a:t>
            </a:r>
            <a:r>
              <a:rPr lang="en-US" sz="1800" dirty="0">
                <a:latin typeface="American Typewriter"/>
                <a:cs typeface="American Typewriter"/>
              </a:rPr>
              <a:t>"&gt;</a:t>
            </a:r>
          </a:p>
          <a:p>
            <a:pPr marL="0" indent="0">
              <a:buNone/>
            </a:pPr>
            <a:r>
              <a:rPr lang="en-US" sz="1800" dirty="0">
                <a:latin typeface="American Typewriter"/>
                <a:cs typeface="American Typewriter"/>
              </a:rPr>
              <a:t>    &lt;</a:t>
            </a:r>
            <a:r>
              <a:rPr lang="en-US" sz="1800" dirty="0" err="1">
                <a:latin typeface="American Typewriter"/>
                <a:cs typeface="American Typewriter"/>
              </a:rPr>
              <a:t>nsA:P</a:t>
            </a:r>
            <a:r>
              <a:rPr lang="en-US" sz="1800" dirty="0">
                <a:latin typeface="American Typewriter"/>
                <a:cs typeface="American Typewriter"/>
              </a:rPr>
              <a:t> </a:t>
            </a:r>
            <a:r>
              <a:rPr lang="en-US" sz="1800" dirty="0" err="1">
                <a:latin typeface="American Typewriter"/>
                <a:cs typeface="American Typewriter"/>
              </a:rPr>
              <a:t>rdf:resource</a:t>
            </a:r>
            <a:r>
              <a:rPr lang="en-US" sz="1800" dirty="0">
                <a:latin typeface="American Typewriter"/>
                <a:cs typeface="American Typewriter"/>
              </a:rPr>
              <a:t>="http://somewhere/</a:t>
            </a:r>
            <a:r>
              <a:rPr lang="en-US" sz="1800" dirty="0" err="1">
                <a:latin typeface="American Typewriter"/>
                <a:cs typeface="American Typewriter"/>
              </a:rPr>
              <a:t>else#x</a:t>
            </a:r>
            <a:r>
              <a:rPr lang="en-US" sz="1800" dirty="0">
                <a:latin typeface="American Typewriter"/>
                <a:cs typeface="American Typewriter"/>
              </a:rPr>
              <a:t>"/&gt;</a:t>
            </a:r>
          </a:p>
          <a:p>
            <a:pPr marL="0" indent="0">
              <a:buNone/>
            </a:pPr>
            <a:r>
              <a:rPr lang="en-US" sz="1800" dirty="0">
                <a:latin typeface="American Typewriter"/>
                <a:cs typeface="American Typewriter"/>
              </a:rPr>
              <a:t>    &lt;</a:t>
            </a:r>
            <a:r>
              <a:rPr lang="en-US" sz="1800" dirty="0" err="1">
                <a:latin typeface="American Typewriter"/>
                <a:cs typeface="American Typewriter"/>
              </a:rPr>
              <a:t>nsA:P</a:t>
            </a:r>
            <a:r>
              <a:rPr lang="en-US" sz="1800" dirty="0">
                <a:latin typeface="American Typewriter"/>
                <a:cs typeface="American Typewriter"/>
              </a:rPr>
              <a:t> </a:t>
            </a:r>
            <a:r>
              <a:rPr lang="en-US" sz="1800" dirty="0" err="1">
                <a:latin typeface="American Typewriter"/>
                <a:cs typeface="American Typewriter"/>
              </a:rPr>
              <a:t>rdf:resource</a:t>
            </a:r>
            <a:r>
              <a:rPr lang="en-US" sz="1800" dirty="0">
                <a:latin typeface="American Typewriter"/>
                <a:cs typeface="American Typewriter"/>
              </a:rPr>
              <a:t>="http://somewhere/</a:t>
            </a:r>
            <a:r>
              <a:rPr lang="en-US" sz="1800" dirty="0" err="1">
                <a:latin typeface="American Typewriter"/>
                <a:cs typeface="American Typewriter"/>
              </a:rPr>
              <a:t>else#y</a:t>
            </a:r>
            <a:r>
              <a:rPr lang="en-US" sz="1800" dirty="0">
                <a:latin typeface="American Typewriter"/>
                <a:cs typeface="American Typewriter"/>
              </a:rPr>
              <a:t>"/&gt;</a:t>
            </a:r>
          </a:p>
          <a:p>
            <a:pPr marL="0" indent="0">
              <a:buNone/>
            </a:pPr>
            <a:r>
              <a:rPr lang="en-US" sz="1800" dirty="0">
                <a:latin typeface="American Typewriter"/>
                <a:cs typeface="American Typewriter"/>
              </a:rPr>
              <a:t>  &lt;/</a:t>
            </a:r>
            <a:r>
              <a:rPr lang="en-US" sz="1800" dirty="0" err="1">
                <a:latin typeface="American Typewriter"/>
                <a:cs typeface="American Typewriter"/>
              </a:rPr>
              <a:t>rdf:Description</a:t>
            </a:r>
            <a:r>
              <a:rPr lang="en-US" sz="1800" dirty="0">
                <a:latin typeface="American Typewriter"/>
                <a:cs typeface="American Typewriter"/>
              </a:rPr>
              <a:t>&gt;</a:t>
            </a:r>
          </a:p>
          <a:p>
            <a:pPr marL="0" indent="0">
              <a:buNone/>
            </a:pPr>
            <a:r>
              <a:rPr lang="en-US" sz="1800" dirty="0">
                <a:latin typeface="American Typewriter"/>
                <a:cs typeface="American Typewriter"/>
              </a:rPr>
              <a:t>  &lt;</a:t>
            </a:r>
            <a:r>
              <a:rPr lang="en-US" sz="1800" dirty="0" err="1">
                <a:latin typeface="American Typewriter"/>
                <a:cs typeface="American Typewriter"/>
              </a:rPr>
              <a:t>rdf:Description</a:t>
            </a:r>
            <a:r>
              <a:rPr lang="en-US" sz="1800" dirty="0">
                <a:latin typeface="American Typewriter"/>
                <a:cs typeface="American Typewriter"/>
              </a:rPr>
              <a:t> </a:t>
            </a:r>
            <a:r>
              <a:rPr lang="en-US" sz="1800" dirty="0" err="1">
                <a:latin typeface="American Typewriter"/>
                <a:cs typeface="American Typewriter"/>
              </a:rPr>
              <a:t>rdf:about</a:t>
            </a:r>
            <a:r>
              <a:rPr lang="en-US" sz="1800" dirty="0">
                <a:latin typeface="American Typewriter"/>
                <a:cs typeface="American Typewriter"/>
              </a:rPr>
              <a:t>="http://somewhere/</a:t>
            </a:r>
            <a:r>
              <a:rPr lang="en-US" sz="1800" dirty="0" err="1">
                <a:latin typeface="American Typewriter"/>
                <a:cs typeface="American Typewriter"/>
              </a:rPr>
              <a:t>else#y</a:t>
            </a:r>
            <a:r>
              <a:rPr lang="en-US" sz="1800" dirty="0">
                <a:latin typeface="American Typewriter"/>
                <a:cs typeface="American Typewriter"/>
              </a:rPr>
              <a:t>"&gt;</a:t>
            </a:r>
          </a:p>
          <a:p>
            <a:pPr marL="0" indent="0">
              <a:buNone/>
            </a:pPr>
            <a:r>
              <a:rPr lang="en-US" sz="1800" dirty="0">
                <a:latin typeface="American Typewriter"/>
                <a:cs typeface="American Typewriter"/>
              </a:rPr>
              <a:t>    &lt;</a:t>
            </a:r>
            <a:r>
              <a:rPr lang="en-US" sz="1800" dirty="0" err="1">
                <a:latin typeface="American Typewriter"/>
                <a:cs typeface="American Typewriter"/>
              </a:rPr>
              <a:t>cat:Q</a:t>
            </a:r>
            <a:r>
              <a:rPr lang="en-US" sz="1800" dirty="0">
                <a:latin typeface="American Typewriter"/>
                <a:cs typeface="American Typewriter"/>
              </a:rPr>
              <a:t> </a:t>
            </a:r>
            <a:r>
              <a:rPr lang="en-US" sz="1800" dirty="0" err="1">
                <a:latin typeface="American Typewriter"/>
                <a:cs typeface="American Typewriter"/>
              </a:rPr>
              <a:t>rdf:resource</a:t>
            </a:r>
            <a:r>
              <a:rPr lang="en-US" sz="1800" dirty="0">
                <a:latin typeface="American Typewriter"/>
                <a:cs typeface="American Typewriter"/>
              </a:rPr>
              <a:t>="http://somewhere/</a:t>
            </a:r>
            <a:r>
              <a:rPr lang="en-US" sz="1800" dirty="0" err="1">
                <a:latin typeface="American Typewriter"/>
                <a:cs typeface="American Typewriter"/>
              </a:rPr>
              <a:t>else#z</a:t>
            </a:r>
            <a:r>
              <a:rPr lang="en-US" sz="1800" dirty="0">
                <a:latin typeface="American Typewriter"/>
                <a:cs typeface="American Typewriter"/>
              </a:rPr>
              <a:t>"/&gt;</a:t>
            </a:r>
          </a:p>
          <a:p>
            <a:pPr marL="0" indent="0">
              <a:buNone/>
            </a:pPr>
            <a:r>
              <a:rPr lang="en-US" sz="1800" dirty="0">
                <a:latin typeface="American Typewriter"/>
                <a:cs typeface="American Typewriter"/>
              </a:rPr>
              <a:t>  &lt;/</a:t>
            </a:r>
            <a:r>
              <a:rPr lang="en-US" sz="1800" dirty="0" err="1">
                <a:latin typeface="American Typewriter"/>
                <a:cs typeface="American Typewriter"/>
              </a:rPr>
              <a:t>rdf:Description</a:t>
            </a:r>
            <a:r>
              <a:rPr lang="en-US" sz="1800" dirty="0">
                <a:latin typeface="American Typewriter"/>
                <a:cs typeface="American Typewriter"/>
              </a:rPr>
              <a:t>&gt;</a:t>
            </a:r>
          </a:p>
          <a:p>
            <a:pPr marL="0" indent="0">
              <a:buNone/>
            </a:pPr>
            <a:r>
              <a:rPr lang="en-US" sz="1800" dirty="0">
                <a:latin typeface="American Typewriter"/>
                <a:cs typeface="American Typewriter"/>
              </a:rPr>
              <a:t>&lt;/</a:t>
            </a:r>
            <a:r>
              <a:rPr lang="en-US" sz="1800" dirty="0" err="1">
                <a:latin typeface="American Typewriter"/>
                <a:cs typeface="American Typewriter"/>
              </a:rPr>
              <a:t>rdf:RDF</a:t>
            </a:r>
            <a:r>
              <a:rPr lang="en-US" sz="1800" dirty="0">
                <a:latin typeface="American Typewriter"/>
                <a:cs typeface="American Typewriter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4449395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Prefixes: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Namespace prefixes can be</a:t>
            </a:r>
          </a:p>
          <a:p>
            <a:r>
              <a:rPr lang="en-US" dirty="0" smtClean="0"/>
              <a:t>set by </a:t>
            </a:r>
          </a:p>
          <a:p>
            <a:pPr marL="0" indent="0">
              <a:buNone/>
            </a:pPr>
            <a:r>
              <a:rPr lang="en-US" dirty="0">
                <a:latin typeface="American Typewriter"/>
                <a:cs typeface="American Typewriter"/>
              </a:rPr>
              <a:t>	</a:t>
            </a:r>
            <a:r>
              <a:rPr lang="en-US" dirty="0" err="1" smtClean="0">
                <a:latin typeface="American Typewriter"/>
                <a:cs typeface="American Typewriter"/>
              </a:rPr>
              <a:t>m.setNsPrefix</a:t>
            </a:r>
            <a:r>
              <a:rPr lang="en-US" dirty="0">
                <a:latin typeface="American Typewriter"/>
                <a:cs typeface="American Typewriter"/>
              </a:rPr>
              <a:t>( </a:t>
            </a:r>
            <a:r>
              <a:rPr lang="en-US" i="1" dirty="0" smtClean="0">
                <a:cs typeface="American Typewriter"/>
              </a:rPr>
              <a:t>prefix</a:t>
            </a:r>
            <a:r>
              <a:rPr lang="en-US" dirty="0" smtClean="0">
                <a:latin typeface="American Typewriter"/>
                <a:cs typeface="American Typewriter"/>
              </a:rPr>
              <a:t>, </a:t>
            </a:r>
            <a:r>
              <a:rPr lang="en-US" i="1" dirty="0" err="1" smtClean="0">
                <a:cs typeface="American Typewriter"/>
              </a:rPr>
              <a:t>uri</a:t>
            </a:r>
            <a:r>
              <a:rPr lang="en-US" dirty="0" smtClean="0">
                <a:latin typeface="American Typewriter"/>
                <a:cs typeface="American Typewriter"/>
              </a:rPr>
              <a:t>)</a:t>
            </a:r>
            <a:r>
              <a:rPr lang="en-US" dirty="0">
                <a:latin typeface="American Typewriter"/>
                <a:cs typeface="American Typewriter"/>
              </a:rPr>
              <a:t>;</a:t>
            </a:r>
            <a:endParaRPr lang="en-US" dirty="0" smtClean="0">
              <a:latin typeface="American Typewriter"/>
              <a:cs typeface="American Typewriter"/>
            </a:endParaRPr>
          </a:p>
          <a:p>
            <a:r>
              <a:rPr lang="en-US" dirty="0" smtClean="0"/>
              <a:t>dropped by</a:t>
            </a:r>
          </a:p>
          <a:p>
            <a:pPr marL="0" indent="0">
              <a:buNone/>
            </a:pPr>
            <a:r>
              <a:rPr lang="en-US" dirty="0">
                <a:latin typeface="American Typewriter"/>
                <a:cs typeface="American Typewriter"/>
              </a:rPr>
              <a:t>	</a:t>
            </a:r>
            <a:r>
              <a:rPr lang="en-US" dirty="0" err="1" smtClean="0">
                <a:latin typeface="American Typewriter"/>
                <a:cs typeface="American Typewriter"/>
              </a:rPr>
              <a:t>m.removeNsPrefix</a:t>
            </a:r>
            <a:r>
              <a:rPr lang="en-US" dirty="0">
                <a:latin typeface="American Typewriter"/>
                <a:cs typeface="American Typewriter"/>
              </a:rPr>
              <a:t>( </a:t>
            </a:r>
            <a:r>
              <a:rPr lang="en-US" i="1" dirty="0" smtClean="0">
                <a:cs typeface="American Typewriter"/>
              </a:rPr>
              <a:t>prefix</a:t>
            </a:r>
            <a:r>
              <a:rPr lang="en-US" dirty="0" smtClean="0">
                <a:latin typeface="American Typewriter"/>
                <a:cs typeface="American Typewriter"/>
              </a:rPr>
              <a:t>)</a:t>
            </a:r>
            <a:r>
              <a:rPr lang="en-US" dirty="0">
                <a:latin typeface="American Typewriter"/>
                <a:cs typeface="American Typewriter"/>
              </a:rPr>
              <a:t>;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The effect of prefixes depends on the linearization </a:t>
            </a:r>
            <a:br>
              <a:rPr lang="en-US" dirty="0" smtClean="0"/>
            </a:br>
            <a:r>
              <a:rPr lang="en-US" dirty="0" smtClean="0"/>
              <a:t>chosen for the output </a:t>
            </a:r>
            <a:r>
              <a:rPr lang="en-US" i="1" dirty="0" smtClean="0"/>
              <a:t>(why?)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9463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Navigating the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API allows one to query the model </a:t>
            </a:r>
            <a:br>
              <a:rPr lang="en-US" dirty="0" smtClean="0"/>
            </a:br>
            <a:r>
              <a:rPr lang="en-US" dirty="0" smtClean="0"/>
              <a:t>to get specific statements</a:t>
            </a:r>
          </a:p>
          <a:p>
            <a:r>
              <a:rPr lang="en-US" dirty="0" smtClean="0"/>
              <a:t>Use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dirty="0" err="1" smtClean="0">
                <a:solidFill>
                  <a:srgbClr val="3366FF"/>
                </a:solidFill>
                <a:latin typeface="American Typewriter"/>
                <a:cs typeface="American Typewriter"/>
              </a:rPr>
              <a:t>model.getResource</a:t>
            </a:r>
            <a:r>
              <a:rPr lang="en-US" dirty="0" smtClean="0">
                <a:solidFill>
                  <a:srgbClr val="3366FF"/>
                </a:solidFill>
                <a:latin typeface="American Typewriter"/>
                <a:cs typeface="American Typewriter"/>
              </a:rPr>
              <a:t>(</a:t>
            </a:r>
            <a:r>
              <a:rPr lang="en-US" i="1" dirty="0" err="1" smtClean="0">
                <a:solidFill>
                  <a:srgbClr val="3366FF"/>
                </a:solidFill>
                <a:latin typeface="+mj-lt"/>
                <a:cs typeface="American Typewriter"/>
              </a:rPr>
              <a:t>uriString</a:t>
            </a:r>
            <a:r>
              <a:rPr lang="en-US" dirty="0" smtClean="0">
                <a:solidFill>
                  <a:srgbClr val="3366FF"/>
                </a:solidFill>
                <a:latin typeface="American Typewriter"/>
                <a:cs typeface="American Typewriter"/>
              </a:rPr>
              <a:t>)</a:t>
            </a:r>
            <a:r>
              <a:rPr lang="en-US" dirty="0" smtClean="0">
                <a:cs typeface="American Typewriter"/>
              </a:rPr>
              <a:t>:</a:t>
            </a:r>
            <a:r>
              <a:rPr lang="en-US" dirty="0" smtClean="0">
                <a:solidFill>
                  <a:srgbClr val="3366FF"/>
                </a:solidFill>
                <a:latin typeface="American Typewriter"/>
                <a:cs typeface="American Typewriter"/>
              </a:rPr>
              <a:t/>
            </a:r>
            <a:br>
              <a:rPr lang="en-US" dirty="0" smtClean="0">
                <a:solidFill>
                  <a:srgbClr val="3366FF"/>
                </a:solidFill>
                <a:latin typeface="American Typewriter"/>
                <a:cs typeface="American Typewriter"/>
              </a:rPr>
            </a:br>
            <a:r>
              <a:rPr lang="en-US" dirty="0" smtClean="0">
                <a:cs typeface="American Typewriter"/>
              </a:rPr>
              <a:t>to r</a:t>
            </a:r>
            <a:r>
              <a:rPr lang="en-US" dirty="0" smtClean="0">
                <a:latin typeface="+mj-lt"/>
                <a:cs typeface="American Typewriter"/>
              </a:rPr>
              <a:t>etrieve the resource or create a new one:</a:t>
            </a:r>
          </a:p>
          <a:p>
            <a:r>
              <a:rPr lang="en-US" dirty="0" smtClean="0"/>
              <a:t>With a resource, use </a:t>
            </a:r>
            <a:r>
              <a:rPr lang="en-US" dirty="0" err="1" smtClean="0">
                <a:solidFill>
                  <a:srgbClr val="3366FF"/>
                </a:solidFill>
                <a:latin typeface="American Typewriter"/>
                <a:cs typeface="American Typewriter"/>
              </a:rPr>
              <a:t>getProperty</a:t>
            </a:r>
            <a:r>
              <a:rPr lang="en-US" dirty="0" smtClean="0">
                <a:solidFill>
                  <a:srgbClr val="3366FF"/>
                </a:solidFill>
              </a:rPr>
              <a:t> </a:t>
            </a:r>
            <a:r>
              <a:rPr lang="en-US" dirty="0" smtClean="0"/>
              <a:t>to retrieve statements and their objects</a:t>
            </a:r>
          </a:p>
          <a:p>
            <a:pPr marL="457200" lvl="1" indent="0">
              <a:buNone/>
            </a:pPr>
            <a:r>
              <a:rPr lang="en-US" dirty="0" smtClean="0">
                <a:solidFill>
                  <a:srgbClr val="3366FF"/>
                </a:solidFill>
              </a:rPr>
              <a:t>	</a:t>
            </a:r>
            <a:r>
              <a:rPr lang="en-US" dirty="0" err="1" smtClean="0">
                <a:solidFill>
                  <a:srgbClr val="3366FF"/>
                </a:solidFill>
                <a:latin typeface="American Typewriter"/>
                <a:cs typeface="American Typewriter"/>
              </a:rPr>
              <a:t>resource.getProperty</a:t>
            </a:r>
            <a:r>
              <a:rPr lang="en-US" dirty="0" smtClean="0">
                <a:solidFill>
                  <a:srgbClr val="3366FF"/>
                </a:solidFill>
                <a:latin typeface="American Typewriter"/>
                <a:cs typeface="American Typewriter"/>
              </a:rPr>
              <a:t>(</a:t>
            </a:r>
            <a:r>
              <a:rPr lang="en-US" i="1" dirty="0" err="1">
                <a:solidFill>
                  <a:srgbClr val="3366FF"/>
                </a:solidFill>
                <a:cs typeface="American Typewriter"/>
              </a:rPr>
              <a:t>uriString</a:t>
            </a:r>
            <a:r>
              <a:rPr lang="en-US" dirty="0" smtClean="0">
                <a:solidFill>
                  <a:srgbClr val="3366FF"/>
                </a:solidFill>
                <a:latin typeface="American Typewriter"/>
                <a:cs typeface="American Typewriter"/>
              </a:rPr>
              <a:t>).</a:t>
            </a:r>
            <a:r>
              <a:rPr lang="en-US" dirty="0" err="1" smtClean="0">
                <a:solidFill>
                  <a:srgbClr val="3366FF"/>
                </a:solidFill>
                <a:latin typeface="American Typewriter"/>
                <a:cs typeface="American Typewriter"/>
              </a:rPr>
              <a:t>getObject</a:t>
            </a:r>
            <a:r>
              <a:rPr lang="en-US" dirty="0" smtClean="0">
                <a:solidFill>
                  <a:srgbClr val="3366FF"/>
                </a:solidFill>
                <a:latin typeface="American Typewriter"/>
                <a:cs typeface="American Typewriter"/>
              </a:rPr>
              <a:t>()</a:t>
            </a:r>
            <a:br>
              <a:rPr lang="en-US" dirty="0" smtClean="0">
                <a:solidFill>
                  <a:srgbClr val="3366FF"/>
                </a:solidFill>
                <a:latin typeface="American Typewriter"/>
                <a:cs typeface="American Typewriter"/>
              </a:rPr>
            </a:br>
            <a:r>
              <a:rPr lang="en-US" dirty="0" smtClean="0">
                <a:solidFill>
                  <a:srgbClr val="3366FF"/>
                </a:solidFill>
                <a:latin typeface="American Typewriter"/>
                <a:cs typeface="American Typewriter"/>
              </a:rPr>
              <a:t> </a:t>
            </a:r>
            <a:r>
              <a:rPr lang="en-US" dirty="0" smtClean="0">
                <a:cs typeface="American Typewriter"/>
                <a:sym typeface="Wingdings"/>
              </a:rPr>
              <a:t> </a:t>
            </a:r>
            <a:r>
              <a:rPr lang="en-US" i="1" dirty="0" smtClean="0">
                <a:cs typeface="American Typewriter"/>
                <a:sym typeface="Wingdings"/>
              </a:rPr>
              <a:t>what if a resource has several statements with </a:t>
            </a:r>
            <a:br>
              <a:rPr lang="en-US" i="1" dirty="0" smtClean="0">
                <a:cs typeface="American Typewriter"/>
                <a:sym typeface="Wingdings"/>
              </a:rPr>
            </a:br>
            <a:r>
              <a:rPr lang="en-US" i="1" dirty="0" smtClean="0">
                <a:cs typeface="American Typewriter"/>
                <a:sym typeface="Wingdings"/>
              </a:rPr>
              <a:t>      the same predicate?</a:t>
            </a:r>
            <a:endParaRPr lang="en-US" i="1" dirty="0" smtClean="0">
              <a:cs typeface="American Typewriter"/>
            </a:endParaRPr>
          </a:p>
          <a:p>
            <a:r>
              <a:rPr lang="en-US" dirty="0" smtClean="0"/>
              <a:t>We can </a:t>
            </a:r>
            <a:r>
              <a:rPr lang="en-US" dirty="0"/>
              <a:t>add further statements </a:t>
            </a:r>
            <a:r>
              <a:rPr lang="en-US" dirty="0" smtClean="0"/>
              <a:t>to the model </a:t>
            </a:r>
            <a:br>
              <a:rPr lang="en-US" dirty="0" smtClean="0"/>
            </a:br>
            <a:r>
              <a:rPr lang="en-US" dirty="0" smtClean="0"/>
              <a:t>through the resource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55121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98474" y="998647"/>
            <a:ext cx="80339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merican Typewriter"/>
                <a:cs typeface="American Typewriter"/>
              </a:rPr>
              <a:t>// retrieve the John Smith </a:t>
            </a:r>
            <a:r>
              <a:rPr lang="en-US" sz="2000" dirty="0" err="1">
                <a:latin typeface="American Typewriter"/>
                <a:cs typeface="American Typewriter"/>
              </a:rPr>
              <a:t>vcard</a:t>
            </a:r>
            <a:r>
              <a:rPr lang="en-US" sz="2000" dirty="0">
                <a:latin typeface="American Typewriter"/>
                <a:cs typeface="American Typewriter"/>
              </a:rPr>
              <a:t> resource from the model</a:t>
            </a:r>
          </a:p>
          <a:p>
            <a:r>
              <a:rPr lang="en-US" sz="2000" dirty="0">
                <a:latin typeface="American Typewriter"/>
                <a:cs typeface="American Typewriter"/>
              </a:rPr>
              <a:t>Resource </a:t>
            </a:r>
            <a:r>
              <a:rPr lang="en-US" sz="2000" dirty="0" err="1">
                <a:latin typeface="American Typewriter"/>
                <a:cs typeface="American Typewriter"/>
              </a:rPr>
              <a:t>vcard</a:t>
            </a:r>
            <a:r>
              <a:rPr lang="en-US" sz="2000" dirty="0">
                <a:latin typeface="American Typewriter"/>
                <a:cs typeface="American Typewriter"/>
              </a:rPr>
              <a:t> = </a:t>
            </a:r>
            <a:r>
              <a:rPr lang="en-US" sz="2000" dirty="0" err="1">
                <a:latin typeface="American Typewriter"/>
                <a:cs typeface="American Typewriter"/>
              </a:rPr>
              <a:t>model.getResource</a:t>
            </a:r>
            <a:r>
              <a:rPr lang="en-US" sz="2000" dirty="0">
                <a:latin typeface="American Typewriter"/>
                <a:cs typeface="American Typewriter"/>
              </a:rPr>
              <a:t>(</a:t>
            </a:r>
            <a:r>
              <a:rPr lang="en-US" sz="2000" dirty="0" err="1">
                <a:latin typeface="American Typewriter"/>
                <a:cs typeface="American Typewriter"/>
              </a:rPr>
              <a:t>johnSmithURI</a:t>
            </a:r>
            <a:r>
              <a:rPr lang="en-US" sz="2000" dirty="0">
                <a:latin typeface="American Typewriter"/>
                <a:cs typeface="American Typewriter"/>
              </a:rPr>
              <a:t>);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98474" y="2243876"/>
            <a:ext cx="82499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merican Typewriter"/>
                <a:cs typeface="American Typewriter"/>
              </a:rPr>
              <a:t>// retrieve the value of the N property</a:t>
            </a:r>
          </a:p>
          <a:p>
            <a:r>
              <a:rPr lang="en-US" sz="2000" dirty="0">
                <a:latin typeface="American Typewriter"/>
                <a:cs typeface="American Typewriter"/>
              </a:rPr>
              <a:t>Resource name = (Resource) </a:t>
            </a:r>
            <a:r>
              <a:rPr lang="en-US" sz="2000" dirty="0" err="1">
                <a:latin typeface="American Typewriter"/>
                <a:cs typeface="American Typewriter"/>
              </a:rPr>
              <a:t>vcard.getProperty</a:t>
            </a:r>
            <a:r>
              <a:rPr lang="en-US" sz="2000" dirty="0">
                <a:latin typeface="American Typewriter"/>
                <a:cs typeface="American Typewriter"/>
              </a:rPr>
              <a:t>(VCARD.N)</a:t>
            </a:r>
          </a:p>
          <a:p>
            <a:r>
              <a:rPr lang="en-US" sz="2000" dirty="0">
                <a:latin typeface="American Typewriter"/>
                <a:cs typeface="American Typewriter"/>
              </a:rPr>
              <a:t>                                .</a:t>
            </a:r>
            <a:r>
              <a:rPr lang="en-US" sz="2000" dirty="0" err="1">
                <a:latin typeface="American Typewriter"/>
                <a:cs typeface="American Typewriter"/>
              </a:rPr>
              <a:t>getObject</a:t>
            </a:r>
            <a:r>
              <a:rPr lang="en-US" sz="2000" dirty="0">
                <a:latin typeface="American Typewriter"/>
                <a:cs typeface="American Typewriter"/>
              </a:rPr>
              <a:t>();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98474" y="3754850"/>
            <a:ext cx="810597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merican Typewriter"/>
                <a:cs typeface="American Typewriter"/>
              </a:rPr>
              <a:t>// retrieve the value of the </a:t>
            </a:r>
            <a:r>
              <a:rPr lang="en-US" sz="2000" dirty="0" smtClean="0">
                <a:latin typeface="American Typewriter"/>
                <a:cs typeface="American Typewriter"/>
              </a:rPr>
              <a:t>N </a:t>
            </a:r>
            <a:r>
              <a:rPr lang="en-US" sz="2000" dirty="0">
                <a:latin typeface="American Typewriter"/>
                <a:cs typeface="American Typewriter"/>
              </a:rPr>
              <a:t>property</a:t>
            </a:r>
          </a:p>
          <a:p>
            <a:r>
              <a:rPr lang="en-US" sz="2000" dirty="0">
                <a:latin typeface="American Typewriter"/>
                <a:cs typeface="American Typewriter"/>
              </a:rPr>
              <a:t>Resource name = </a:t>
            </a:r>
            <a:r>
              <a:rPr lang="en-US" sz="2000" dirty="0" err="1">
                <a:latin typeface="American Typewriter"/>
                <a:cs typeface="American Typewriter"/>
              </a:rPr>
              <a:t>vcard.getProperty</a:t>
            </a:r>
            <a:r>
              <a:rPr lang="en-US" sz="2000" dirty="0">
                <a:latin typeface="American Typewriter"/>
                <a:cs typeface="American Typewriter"/>
              </a:rPr>
              <a:t>(VCARD.N)</a:t>
            </a:r>
          </a:p>
          <a:p>
            <a:r>
              <a:rPr lang="en-US" sz="2000" dirty="0">
                <a:latin typeface="American Typewriter"/>
                <a:cs typeface="American Typewriter"/>
              </a:rPr>
              <a:t>                     .</a:t>
            </a:r>
            <a:r>
              <a:rPr lang="en-US" sz="2000" dirty="0" err="1">
                <a:latin typeface="American Typewriter"/>
                <a:cs typeface="American Typewriter"/>
              </a:rPr>
              <a:t>getResource</a:t>
            </a:r>
            <a:r>
              <a:rPr lang="en-US" sz="2000" dirty="0">
                <a:latin typeface="American Typewriter"/>
                <a:cs typeface="American Typewriter"/>
              </a:rPr>
              <a:t>();</a:t>
            </a:r>
          </a:p>
          <a:p>
            <a:endParaRPr lang="en-US" sz="2000" dirty="0" smtClean="0">
              <a:latin typeface="American Typewriter"/>
              <a:cs typeface="American Typewriter"/>
            </a:endParaRPr>
          </a:p>
          <a:p>
            <a:endParaRPr lang="en-US" sz="2000" dirty="0">
              <a:latin typeface="American Typewriter"/>
              <a:cs typeface="American Typewriter"/>
            </a:endParaRPr>
          </a:p>
          <a:p>
            <a:r>
              <a:rPr lang="en-US" sz="2000" dirty="0">
                <a:latin typeface="American Typewriter"/>
                <a:cs typeface="American Typewriter"/>
              </a:rPr>
              <a:t>// retrieve the </a:t>
            </a:r>
            <a:r>
              <a:rPr lang="en-US" sz="2000" dirty="0" smtClean="0">
                <a:latin typeface="American Typewriter"/>
                <a:cs typeface="American Typewriter"/>
              </a:rPr>
              <a:t>first name </a:t>
            </a:r>
            <a:r>
              <a:rPr lang="en-US" sz="2000" dirty="0">
                <a:latin typeface="American Typewriter"/>
                <a:cs typeface="American Typewriter"/>
              </a:rPr>
              <a:t>property</a:t>
            </a:r>
          </a:p>
          <a:p>
            <a:r>
              <a:rPr lang="en-US" sz="2000" dirty="0">
                <a:latin typeface="American Typewriter"/>
                <a:cs typeface="American Typewriter"/>
              </a:rPr>
              <a:t>String </a:t>
            </a:r>
            <a:r>
              <a:rPr lang="en-US" sz="2000" dirty="0" err="1">
                <a:latin typeface="American Typewriter"/>
                <a:cs typeface="American Typewriter"/>
              </a:rPr>
              <a:t>fullName</a:t>
            </a:r>
            <a:r>
              <a:rPr lang="en-US" sz="2000" dirty="0">
                <a:latin typeface="American Typewriter"/>
                <a:cs typeface="American Typewriter"/>
              </a:rPr>
              <a:t> = </a:t>
            </a:r>
            <a:r>
              <a:rPr lang="en-US" sz="2000" dirty="0" err="1">
                <a:latin typeface="American Typewriter"/>
                <a:cs typeface="American Typewriter"/>
              </a:rPr>
              <a:t>vcard.getProperty</a:t>
            </a:r>
            <a:r>
              <a:rPr lang="en-US" sz="2000" dirty="0">
                <a:latin typeface="American Typewriter"/>
                <a:cs typeface="American Typewriter"/>
              </a:rPr>
              <a:t>(VCARD.FN)</a:t>
            </a:r>
          </a:p>
          <a:p>
            <a:r>
              <a:rPr lang="en-US" sz="2000" dirty="0">
                <a:latin typeface="American Typewriter"/>
                <a:cs typeface="American Typewriter"/>
              </a:rPr>
              <a:t>                        .</a:t>
            </a:r>
            <a:r>
              <a:rPr lang="en-US" sz="2000" dirty="0" err="1">
                <a:latin typeface="American Typewriter"/>
                <a:cs typeface="American Typewriter"/>
              </a:rPr>
              <a:t>getString</a:t>
            </a:r>
            <a:r>
              <a:rPr lang="en-US" sz="2000" dirty="0">
                <a:latin typeface="American Typewriter"/>
                <a:cs typeface="American Typewriter"/>
              </a:rPr>
              <a:t>();</a:t>
            </a:r>
          </a:p>
        </p:txBody>
      </p:sp>
    </p:spTree>
    <p:extLst>
      <p:ext uri="{BB962C8B-B14F-4D97-AF65-F5344CB8AC3E}">
        <p14:creationId xmlns:p14="http://schemas.microsoft.com/office/powerpoint/2010/main" val="18552781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statements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 smtClean="0">
                <a:cs typeface="American Typewriter"/>
              </a:rPr>
              <a:t>We </a:t>
            </a:r>
            <a:r>
              <a:rPr lang="en-US" sz="2000" dirty="0">
                <a:cs typeface="American Typewriter"/>
              </a:rPr>
              <a:t>add two nickname properties to </a:t>
            </a:r>
            <a:r>
              <a:rPr lang="en-US" sz="2000" dirty="0" smtClean="0">
                <a:cs typeface="American Typewriter"/>
              </a:rPr>
              <a:t>John Smith’s </a:t>
            </a:r>
            <a:r>
              <a:rPr lang="en-US" sz="2000" dirty="0" err="1" smtClean="0">
                <a:cs typeface="American Typewriter"/>
              </a:rPr>
              <a:t>vcard</a:t>
            </a:r>
            <a:r>
              <a:rPr lang="en-US" sz="2000" dirty="0" smtClean="0">
                <a:cs typeface="American Typewriter"/>
              </a:rPr>
              <a:t/>
            </a:r>
            <a:br>
              <a:rPr lang="en-US" sz="2000" dirty="0" smtClean="0">
                <a:cs typeface="American Typewriter"/>
              </a:rPr>
            </a:br>
            <a:endParaRPr lang="en-US" sz="2000" dirty="0">
              <a:cs typeface="American Typewriter"/>
            </a:endParaRPr>
          </a:p>
          <a:p>
            <a:pPr marL="0" indent="0">
              <a:buNone/>
            </a:pPr>
            <a:r>
              <a:rPr lang="en-US" sz="1800" dirty="0" err="1">
                <a:latin typeface="American Typewriter"/>
                <a:cs typeface="American Typewriter"/>
              </a:rPr>
              <a:t>vcard.addProperty</a:t>
            </a:r>
            <a:r>
              <a:rPr lang="en-US" sz="1800" dirty="0">
                <a:latin typeface="American Typewriter"/>
                <a:cs typeface="American Typewriter"/>
              </a:rPr>
              <a:t>(VCARD.NICKNAME, "Smithy")</a:t>
            </a:r>
          </a:p>
          <a:p>
            <a:pPr marL="0" indent="0">
              <a:buNone/>
            </a:pPr>
            <a:r>
              <a:rPr lang="en-US" sz="1800" dirty="0">
                <a:latin typeface="American Typewriter"/>
                <a:cs typeface="American Typewriter"/>
              </a:rPr>
              <a:t>     .</a:t>
            </a:r>
            <a:r>
              <a:rPr lang="en-US" sz="1800" dirty="0" err="1">
                <a:latin typeface="American Typewriter"/>
                <a:cs typeface="American Typewriter"/>
              </a:rPr>
              <a:t>addProperty</a:t>
            </a:r>
            <a:r>
              <a:rPr lang="en-US" sz="1800" dirty="0">
                <a:latin typeface="American Typewriter"/>
                <a:cs typeface="American Typewriter"/>
              </a:rPr>
              <a:t>(VCARD.NICKNAME, "Adman")</a:t>
            </a:r>
            <a:r>
              <a:rPr lang="en-US" sz="1800" dirty="0" smtClean="0">
                <a:latin typeface="American Typewriter"/>
                <a:cs typeface="American Typewriter"/>
              </a:rPr>
              <a:t>;</a:t>
            </a:r>
            <a:br>
              <a:rPr lang="en-US" sz="1800" dirty="0" smtClean="0">
                <a:latin typeface="American Typewriter"/>
                <a:cs typeface="American Typewriter"/>
              </a:rPr>
            </a:br>
            <a:r>
              <a:rPr lang="en-US" sz="800" dirty="0" smtClean="0">
                <a:latin typeface="American Typewriter"/>
                <a:cs typeface="American Typewriter"/>
              </a:rPr>
              <a:t/>
            </a:r>
            <a:br>
              <a:rPr lang="en-US" sz="800" dirty="0" smtClean="0">
                <a:latin typeface="American Typewriter"/>
                <a:cs typeface="American Typewriter"/>
              </a:rPr>
            </a:br>
            <a:r>
              <a:rPr lang="en-US" sz="800" dirty="0" smtClean="0">
                <a:latin typeface="American Typewriter"/>
                <a:cs typeface="American Typewriter"/>
              </a:rPr>
              <a:t>  </a:t>
            </a:r>
          </a:p>
          <a:p>
            <a:pPr marL="0" indent="0">
              <a:buNone/>
            </a:pPr>
            <a:endParaRPr lang="en-US" sz="2000" dirty="0" smtClean="0">
              <a:cs typeface="American Typewriter"/>
            </a:endParaRPr>
          </a:p>
          <a:p>
            <a:pPr marL="0" indent="0">
              <a:buNone/>
            </a:pPr>
            <a:r>
              <a:rPr lang="en-US" sz="2000" dirty="0" smtClean="0">
                <a:cs typeface="American Typewriter"/>
              </a:rPr>
              <a:t>We retrieve all the nicknames with an iterator </a:t>
            </a:r>
            <a:endParaRPr lang="en-US" sz="2000" dirty="0">
              <a:cs typeface="American Typewriter"/>
            </a:endParaRPr>
          </a:p>
          <a:p>
            <a:pPr marL="0" indent="0">
              <a:buNone/>
            </a:pPr>
            <a:endParaRPr lang="en-US" sz="1800" dirty="0" smtClean="0">
              <a:latin typeface="American Typewriter"/>
              <a:cs typeface="American Typewriter"/>
            </a:endParaRPr>
          </a:p>
          <a:p>
            <a:pPr marL="0" indent="0">
              <a:buNone/>
            </a:pPr>
            <a:endParaRPr lang="en-US" sz="1800" dirty="0">
              <a:latin typeface="American Typewriter"/>
              <a:cs typeface="American Typewriter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98474" y="3746063"/>
            <a:ext cx="612813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merican Typewriter"/>
                <a:cs typeface="American Typewriter"/>
              </a:rPr>
              <a:t>// set up the output</a:t>
            </a:r>
          </a:p>
          <a:p>
            <a:r>
              <a:rPr lang="en-US" dirty="0" err="1">
                <a:latin typeface="American Typewriter"/>
                <a:cs typeface="American Typewriter"/>
              </a:rPr>
              <a:t>System.out.println</a:t>
            </a:r>
            <a:r>
              <a:rPr lang="en-US" dirty="0">
                <a:latin typeface="American Typewriter"/>
                <a:cs typeface="American Typewriter"/>
              </a:rPr>
              <a:t>("The nicknames of \""</a:t>
            </a:r>
          </a:p>
          <a:p>
            <a:r>
              <a:rPr lang="en-US" dirty="0">
                <a:latin typeface="American Typewriter"/>
                <a:cs typeface="American Typewriter"/>
              </a:rPr>
              <a:t>                      + </a:t>
            </a:r>
            <a:r>
              <a:rPr lang="en-US" dirty="0" err="1">
                <a:latin typeface="American Typewriter"/>
                <a:cs typeface="American Typewriter"/>
              </a:rPr>
              <a:t>fullName</a:t>
            </a:r>
            <a:r>
              <a:rPr lang="en-US" dirty="0">
                <a:latin typeface="American Typewriter"/>
                <a:cs typeface="American Typewriter"/>
              </a:rPr>
              <a:t> + "\" are:");</a:t>
            </a:r>
          </a:p>
          <a:p>
            <a:r>
              <a:rPr lang="en-US" dirty="0">
                <a:latin typeface="American Typewriter"/>
                <a:cs typeface="American Typewriter"/>
              </a:rPr>
              <a:t>// list the nicknames</a:t>
            </a:r>
          </a:p>
          <a:p>
            <a:r>
              <a:rPr lang="en-US" dirty="0" err="1">
                <a:latin typeface="American Typewriter"/>
                <a:cs typeface="American Typewriter"/>
              </a:rPr>
              <a:t>StmtIterator</a:t>
            </a:r>
            <a:r>
              <a:rPr lang="en-US" dirty="0">
                <a:latin typeface="American Typewriter"/>
                <a:cs typeface="American Typewriter"/>
              </a:rPr>
              <a:t> </a:t>
            </a:r>
            <a:r>
              <a:rPr lang="en-US" dirty="0" err="1">
                <a:latin typeface="American Typewriter"/>
                <a:cs typeface="American Typewriter"/>
              </a:rPr>
              <a:t>iter</a:t>
            </a:r>
            <a:r>
              <a:rPr lang="en-US" dirty="0">
                <a:latin typeface="American Typewriter"/>
                <a:cs typeface="American Typewriter"/>
              </a:rPr>
              <a:t> = </a:t>
            </a:r>
            <a:r>
              <a:rPr lang="en-US" dirty="0" err="1">
                <a:latin typeface="American Typewriter"/>
                <a:cs typeface="American Typewriter"/>
              </a:rPr>
              <a:t>vcard.listProperties</a:t>
            </a:r>
            <a:r>
              <a:rPr lang="en-US" dirty="0">
                <a:latin typeface="American Typewriter"/>
                <a:cs typeface="American Typewriter"/>
              </a:rPr>
              <a:t>(VCARD.NICKNAME);</a:t>
            </a:r>
          </a:p>
          <a:p>
            <a:r>
              <a:rPr lang="en-US" dirty="0">
                <a:latin typeface="American Typewriter"/>
                <a:cs typeface="American Typewriter"/>
              </a:rPr>
              <a:t>while (</a:t>
            </a:r>
            <a:r>
              <a:rPr lang="en-US" dirty="0" err="1">
                <a:latin typeface="American Typewriter"/>
                <a:cs typeface="American Typewriter"/>
              </a:rPr>
              <a:t>iter.hasNext</a:t>
            </a:r>
            <a:r>
              <a:rPr lang="en-US" dirty="0">
                <a:latin typeface="American Typewriter"/>
                <a:cs typeface="American Typewriter"/>
              </a:rPr>
              <a:t>()) {</a:t>
            </a:r>
          </a:p>
          <a:p>
            <a:r>
              <a:rPr lang="en-US" dirty="0">
                <a:latin typeface="American Typewriter"/>
                <a:cs typeface="American Typewriter"/>
              </a:rPr>
              <a:t>    </a:t>
            </a:r>
            <a:r>
              <a:rPr lang="en-US" dirty="0" err="1">
                <a:latin typeface="American Typewriter"/>
                <a:cs typeface="American Typewriter"/>
              </a:rPr>
              <a:t>System.out.println</a:t>
            </a:r>
            <a:r>
              <a:rPr lang="en-US" dirty="0">
                <a:latin typeface="American Typewriter"/>
                <a:cs typeface="American Typewriter"/>
              </a:rPr>
              <a:t>("    " + </a:t>
            </a:r>
            <a:r>
              <a:rPr lang="en-US" dirty="0" err="1">
                <a:latin typeface="American Typewriter"/>
                <a:cs typeface="American Typewriter"/>
              </a:rPr>
              <a:t>iter.nextStatement</a:t>
            </a:r>
            <a:r>
              <a:rPr lang="en-US" dirty="0">
                <a:latin typeface="American Typewriter"/>
                <a:cs typeface="American Typewriter"/>
              </a:rPr>
              <a:t>()</a:t>
            </a:r>
          </a:p>
          <a:p>
            <a:r>
              <a:rPr lang="en-US" dirty="0">
                <a:latin typeface="American Typewriter"/>
                <a:cs typeface="American Typewriter"/>
              </a:rPr>
              <a:t>                                    .</a:t>
            </a:r>
            <a:r>
              <a:rPr lang="en-US" dirty="0" err="1">
                <a:latin typeface="American Typewriter"/>
                <a:cs typeface="American Typewriter"/>
              </a:rPr>
              <a:t>getObject</a:t>
            </a:r>
            <a:r>
              <a:rPr lang="en-US" dirty="0">
                <a:latin typeface="American Typewriter"/>
                <a:cs typeface="American Typewriter"/>
              </a:rPr>
              <a:t>()</a:t>
            </a:r>
          </a:p>
          <a:p>
            <a:r>
              <a:rPr lang="en-US" dirty="0">
                <a:latin typeface="American Typewriter"/>
                <a:cs typeface="American Typewriter"/>
              </a:rPr>
              <a:t>                                    .</a:t>
            </a:r>
            <a:r>
              <a:rPr lang="en-US" dirty="0" err="1">
                <a:latin typeface="American Typewriter"/>
                <a:cs typeface="American Typewriter"/>
              </a:rPr>
              <a:t>toString</a:t>
            </a:r>
            <a:r>
              <a:rPr lang="en-US" dirty="0">
                <a:latin typeface="American Typewriter"/>
                <a:cs typeface="American Typewriter"/>
              </a:rPr>
              <a:t>());</a:t>
            </a:r>
          </a:p>
          <a:p>
            <a:r>
              <a:rPr lang="en-US" dirty="0">
                <a:latin typeface="American Typewriter"/>
                <a:cs typeface="American Typewriter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5480649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922337"/>
          </a:xfrm>
        </p:spPr>
        <p:txBody>
          <a:bodyPr/>
          <a:lstStyle/>
          <a:p>
            <a:r>
              <a:rPr lang="en-US" dirty="0">
                <a:cs typeface="American Typewriter"/>
              </a:rPr>
              <a:t>We retrieve all the nicknames with an iterator </a:t>
            </a:r>
            <a:br>
              <a:rPr lang="en-US" dirty="0">
                <a:cs typeface="American Typewriter"/>
              </a:rPr>
            </a:b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1700808"/>
            <a:ext cx="612813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merican Typewriter"/>
                <a:cs typeface="American Typewriter"/>
              </a:rPr>
              <a:t>// set up the output</a:t>
            </a:r>
          </a:p>
          <a:p>
            <a:r>
              <a:rPr lang="en-US" dirty="0" err="1">
                <a:latin typeface="American Typewriter"/>
                <a:cs typeface="American Typewriter"/>
              </a:rPr>
              <a:t>System.out.println</a:t>
            </a:r>
            <a:r>
              <a:rPr lang="en-US" dirty="0">
                <a:latin typeface="American Typewriter"/>
                <a:cs typeface="American Typewriter"/>
              </a:rPr>
              <a:t>("The nicknames of \""</a:t>
            </a:r>
          </a:p>
          <a:p>
            <a:r>
              <a:rPr lang="en-US" dirty="0">
                <a:latin typeface="American Typewriter"/>
                <a:cs typeface="American Typewriter"/>
              </a:rPr>
              <a:t>                      + </a:t>
            </a:r>
            <a:r>
              <a:rPr lang="en-US" dirty="0" err="1">
                <a:latin typeface="American Typewriter"/>
                <a:cs typeface="American Typewriter"/>
              </a:rPr>
              <a:t>fullName</a:t>
            </a:r>
            <a:r>
              <a:rPr lang="en-US" dirty="0">
                <a:latin typeface="American Typewriter"/>
                <a:cs typeface="American Typewriter"/>
              </a:rPr>
              <a:t> + "\" are:");</a:t>
            </a:r>
          </a:p>
          <a:p>
            <a:r>
              <a:rPr lang="en-US" dirty="0">
                <a:latin typeface="American Typewriter"/>
                <a:cs typeface="American Typewriter"/>
              </a:rPr>
              <a:t>// list the nicknames</a:t>
            </a:r>
          </a:p>
          <a:p>
            <a:r>
              <a:rPr lang="en-US" dirty="0" err="1">
                <a:latin typeface="American Typewriter"/>
                <a:cs typeface="American Typewriter"/>
              </a:rPr>
              <a:t>StmtIterator</a:t>
            </a:r>
            <a:r>
              <a:rPr lang="en-US" dirty="0">
                <a:latin typeface="American Typewriter"/>
                <a:cs typeface="American Typewriter"/>
              </a:rPr>
              <a:t> </a:t>
            </a:r>
            <a:r>
              <a:rPr lang="en-US" dirty="0" err="1">
                <a:latin typeface="American Typewriter"/>
                <a:cs typeface="American Typewriter"/>
              </a:rPr>
              <a:t>iter</a:t>
            </a:r>
            <a:r>
              <a:rPr lang="en-US" dirty="0">
                <a:latin typeface="American Typewriter"/>
                <a:cs typeface="American Typewriter"/>
              </a:rPr>
              <a:t> = </a:t>
            </a:r>
            <a:r>
              <a:rPr lang="en-US" dirty="0" err="1">
                <a:latin typeface="American Typewriter"/>
                <a:cs typeface="American Typewriter"/>
              </a:rPr>
              <a:t>vcard.listProperties</a:t>
            </a:r>
            <a:r>
              <a:rPr lang="en-US" dirty="0">
                <a:latin typeface="American Typewriter"/>
                <a:cs typeface="American Typewriter"/>
              </a:rPr>
              <a:t>(VCARD.NICKNAME);</a:t>
            </a:r>
          </a:p>
          <a:p>
            <a:r>
              <a:rPr lang="en-US" dirty="0">
                <a:latin typeface="American Typewriter"/>
                <a:cs typeface="American Typewriter"/>
              </a:rPr>
              <a:t>while (</a:t>
            </a:r>
            <a:r>
              <a:rPr lang="en-US" dirty="0" err="1">
                <a:latin typeface="American Typewriter"/>
                <a:cs typeface="American Typewriter"/>
              </a:rPr>
              <a:t>iter.hasNext</a:t>
            </a:r>
            <a:r>
              <a:rPr lang="en-US" dirty="0">
                <a:latin typeface="American Typewriter"/>
                <a:cs typeface="American Typewriter"/>
              </a:rPr>
              <a:t>()) {</a:t>
            </a:r>
          </a:p>
          <a:p>
            <a:r>
              <a:rPr lang="en-US" dirty="0">
                <a:latin typeface="American Typewriter"/>
                <a:cs typeface="American Typewriter"/>
              </a:rPr>
              <a:t>    </a:t>
            </a:r>
            <a:r>
              <a:rPr lang="en-US" dirty="0" err="1">
                <a:latin typeface="American Typewriter"/>
                <a:cs typeface="American Typewriter"/>
              </a:rPr>
              <a:t>System.out.println</a:t>
            </a:r>
            <a:r>
              <a:rPr lang="en-US" dirty="0">
                <a:latin typeface="American Typewriter"/>
                <a:cs typeface="American Typewriter"/>
              </a:rPr>
              <a:t>("    " + </a:t>
            </a:r>
            <a:r>
              <a:rPr lang="en-US" dirty="0" err="1">
                <a:latin typeface="American Typewriter"/>
                <a:cs typeface="American Typewriter"/>
              </a:rPr>
              <a:t>iter.nextStatement</a:t>
            </a:r>
            <a:r>
              <a:rPr lang="en-US" dirty="0">
                <a:latin typeface="American Typewriter"/>
                <a:cs typeface="American Typewriter"/>
              </a:rPr>
              <a:t>()</a:t>
            </a:r>
          </a:p>
          <a:p>
            <a:r>
              <a:rPr lang="en-US" dirty="0">
                <a:latin typeface="American Typewriter"/>
                <a:cs typeface="American Typewriter"/>
              </a:rPr>
              <a:t>                                    .</a:t>
            </a:r>
            <a:r>
              <a:rPr lang="en-US" dirty="0" err="1">
                <a:latin typeface="American Typewriter"/>
                <a:cs typeface="American Typewriter"/>
              </a:rPr>
              <a:t>getObject</a:t>
            </a:r>
            <a:r>
              <a:rPr lang="en-US" dirty="0">
                <a:latin typeface="American Typewriter"/>
                <a:cs typeface="American Typewriter"/>
              </a:rPr>
              <a:t>()</a:t>
            </a:r>
          </a:p>
          <a:p>
            <a:r>
              <a:rPr lang="en-US" dirty="0">
                <a:latin typeface="American Typewriter"/>
                <a:cs typeface="American Typewriter"/>
              </a:rPr>
              <a:t>                                    .</a:t>
            </a:r>
            <a:r>
              <a:rPr lang="en-US" dirty="0" err="1">
                <a:latin typeface="American Typewriter"/>
                <a:cs typeface="American Typewriter"/>
              </a:rPr>
              <a:t>toString</a:t>
            </a:r>
            <a:r>
              <a:rPr lang="en-US" dirty="0">
                <a:latin typeface="American Typewriter"/>
                <a:cs typeface="American Typewriter"/>
              </a:rPr>
              <a:t>());</a:t>
            </a:r>
          </a:p>
          <a:p>
            <a:r>
              <a:rPr lang="en-US" dirty="0">
                <a:latin typeface="American Typewriter"/>
                <a:cs typeface="American Typewriter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07704" y="5517232"/>
            <a:ext cx="4391965" cy="92333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The nicknames of "John Smith" are:</a:t>
            </a:r>
          </a:p>
          <a:p>
            <a:r>
              <a:rPr lang="en-US" dirty="0"/>
              <a:t>    Smithy</a:t>
            </a:r>
          </a:p>
          <a:p>
            <a:r>
              <a:rPr lang="en-US" dirty="0"/>
              <a:t>    Adman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69581" y="4941168"/>
            <a:ext cx="11941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Output: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675802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notes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Key API objects: </a:t>
            </a:r>
            <a:r>
              <a:rPr lang="en-US" dirty="0" err="1" smtClean="0"/>
              <a:t>DataSet</a:t>
            </a:r>
            <a:r>
              <a:rPr lang="en-US" dirty="0" smtClean="0"/>
              <a:t>, Model, Statement, Resource and Literal </a:t>
            </a:r>
          </a:p>
          <a:p>
            <a:r>
              <a:rPr lang="en-US" dirty="0" smtClean="0"/>
              <a:t>The default model implementation is in-memory</a:t>
            </a:r>
          </a:p>
          <a:p>
            <a:r>
              <a:rPr lang="en-US" dirty="0" smtClean="0"/>
              <a:t>Other implementations exists that use different storage methods</a:t>
            </a:r>
          </a:p>
          <a:p>
            <a:pPr lvl="1"/>
            <a:r>
              <a:rPr lang="en-US" dirty="0" smtClean="0"/>
              <a:t>Native Jena </a:t>
            </a:r>
            <a:r>
              <a:rPr lang="en-US" b="1" dirty="0" smtClean="0"/>
              <a:t>TDB</a:t>
            </a:r>
            <a:r>
              <a:rPr lang="en-US" dirty="0" smtClean="0"/>
              <a:t>. Persistent, on disk, storage of models using Jena’s own data structures and indexing techniques</a:t>
            </a:r>
          </a:p>
          <a:p>
            <a:pPr lvl="1"/>
            <a:r>
              <a:rPr lang="en-US" b="1" dirty="0" smtClean="0"/>
              <a:t>SDB</a:t>
            </a:r>
            <a:r>
              <a:rPr lang="en-US" dirty="0" smtClean="0"/>
              <a:t>. Persistent storage through a relational database.</a:t>
            </a:r>
          </a:p>
          <a:p>
            <a:r>
              <a:rPr lang="en-US" dirty="0" smtClean="0"/>
              <a:t>We’ll see more features as we advance in the course</a:t>
            </a:r>
          </a:p>
          <a:p>
            <a:r>
              <a:rPr lang="en-US" dirty="0" smtClean="0"/>
              <a:t>Third parties offer </a:t>
            </a:r>
            <a:r>
              <a:rPr lang="en-US" b="1" dirty="0" smtClean="0"/>
              <a:t>their own</a:t>
            </a:r>
            <a:r>
              <a:rPr lang="en-US" dirty="0" smtClean="0"/>
              <a:t> </a:t>
            </a:r>
            <a:r>
              <a:rPr lang="en-US" b="1" dirty="0" smtClean="0"/>
              <a:t>triple stores</a:t>
            </a:r>
            <a:r>
              <a:rPr lang="en-US" dirty="0" smtClean="0"/>
              <a:t> through Jena’s API (OWLIM, Virtuoso, etc.)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4694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Jena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Available at </a:t>
            </a: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://jena.apache.org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r>
              <a:rPr lang="en-US" dirty="0" smtClean="0"/>
              <a:t>Available under the Apache license.</a:t>
            </a:r>
          </a:p>
          <a:p>
            <a:r>
              <a:rPr lang="en-US" dirty="0" smtClean="0"/>
              <a:t>Developed by HP Labs </a:t>
            </a:r>
            <a:br>
              <a:rPr lang="en-US" dirty="0" smtClean="0"/>
            </a:br>
            <a:r>
              <a:rPr lang="en-US" dirty="0" smtClean="0"/>
              <a:t>                       (now community based development)</a:t>
            </a:r>
          </a:p>
          <a:p>
            <a:r>
              <a:rPr lang="en-US" dirty="0" smtClean="0"/>
              <a:t>Best-known framework</a:t>
            </a:r>
          </a:p>
          <a:p>
            <a:r>
              <a:rPr lang="en-US" dirty="0" smtClean="0"/>
              <a:t>Used to: </a:t>
            </a:r>
          </a:p>
          <a:p>
            <a:pPr lvl="1"/>
            <a:r>
              <a:rPr lang="en-US" dirty="0" smtClean="0"/>
              <a:t>Create and manipulate RDF graphs</a:t>
            </a:r>
          </a:p>
          <a:p>
            <a:pPr lvl="1"/>
            <a:r>
              <a:rPr lang="en-US" dirty="0" smtClean="0"/>
              <a:t>Query RDF graphs </a:t>
            </a:r>
          </a:p>
          <a:p>
            <a:pPr lvl="1"/>
            <a:r>
              <a:rPr lang="en-US" dirty="0" smtClean="0"/>
              <a:t>Read/Serialize RDF from/into different syntaxes</a:t>
            </a:r>
          </a:p>
          <a:p>
            <a:pPr lvl="1"/>
            <a:r>
              <a:rPr lang="en-US" dirty="0" smtClean="0"/>
              <a:t>Perform inference</a:t>
            </a:r>
          </a:p>
          <a:p>
            <a:pPr lvl="1"/>
            <a:r>
              <a:rPr lang="en-US" dirty="0" smtClean="0"/>
              <a:t>Build SPARQL endpoints</a:t>
            </a:r>
          </a:p>
          <a:p>
            <a:r>
              <a:rPr lang="en-US" dirty="0"/>
              <a:t>Tutorial: http://</a:t>
            </a:r>
            <a:r>
              <a:rPr lang="en-US" dirty="0" err="1"/>
              <a:t>jena.apache.org</a:t>
            </a:r>
            <a:r>
              <a:rPr lang="en-US" dirty="0"/>
              <a:t>/tutorials/</a:t>
            </a:r>
            <a:r>
              <a:rPr lang="en-US" dirty="0" err="1"/>
              <a:t>rdf_api.html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9" name="Picture 8" descr="jena-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9890" y="5275686"/>
            <a:ext cx="1444897" cy="850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58455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Creating a graph from Java</a:t>
            </a:r>
          </a:p>
          <a:p>
            <a:pPr lvl="1"/>
            <a:r>
              <a:rPr lang="en-US" dirty="0" smtClean="0"/>
              <a:t>URIs/Literals/</a:t>
            </a:r>
            <a:r>
              <a:rPr lang="en-US" dirty="0" err="1" smtClean="0"/>
              <a:t>Bnodes</a:t>
            </a:r>
            <a:endParaRPr lang="en-US" dirty="0" smtClean="0"/>
          </a:p>
          <a:p>
            <a:r>
              <a:rPr lang="en-US" dirty="0" smtClean="0"/>
              <a:t>Listing all “Statements”</a:t>
            </a:r>
          </a:p>
          <a:p>
            <a:r>
              <a:rPr lang="en-US" dirty="0" smtClean="0"/>
              <a:t>Writing RDF (Turtle/N-Triple/XML)</a:t>
            </a:r>
          </a:p>
          <a:p>
            <a:r>
              <a:rPr lang="en-US" dirty="0" smtClean="0"/>
              <a:t>Reading RDF</a:t>
            </a:r>
          </a:p>
          <a:p>
            <a:r>
              <a:rPr lang="en-US" dirty="0" smtClean="0"/>
              <a:t>Prefixes</a:t>
            </a:r>
          </a:p>
          <a:p>
            <a:r>
              <a:rPr lang="en-US" dirty="0" smtClean="0"/>
              <a:t>Querying (through the API)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7596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 basic graph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98474" y="1484784"/>
            <a:ext cx="7429511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merican Typewriter"/>
                <a:cs typeface="American Typewriter"/>
              </a:rPr>
              <a:t>// some definitions</a:t>
            </a:r>
          </a:p>
          <a:p>
            <a:r>
              <a:rPr lang="en-US" dirty="0">
                <a:latin typeface="American Typewriter"/>
                <a:cs typeface="American Typewriter"/>
              </a:rPr>
              <a:t>static String </a:t>
            </a:r>
            <a:r>
              <a:rPr lang="en-US" dirty="0" err="1">
                <a:latin typeface="American Typewriter"/>
                <a:cs typeface="American Typewriter"/>
              </a:rPr>
              <a:t>personURI</a:t>
            </a:r>
            <a:r>
              <a:rPr lang="en-US" dirty="0">
                <a:latin typeface="American Typewriter"/>
                <a:cs typeface="American Typewriter"/>
              </a:rPr>
              <a:t>    = "http://somewhere/</a:t>
            </a:r>
            <a:r>
              <a:rPr lang="en-US" dirty="0" err="1">
                <a:latin typeface="American Typewriter"/>
                <a:cs typeface="American Typewriter"/>
              </a:rPr>
              <a:t>JohnSmith</a:t>
            </a:r>
            <a:r>
              <a:rPr lang="en-US" dirty="0">
                <a:latin typeface="American Typewriter"/>
                <a:cs typeface="American Typewriter"/>
              </a:rPr>
              <a:t>";</a:t>
            </a:r>
          </a:p>
          <a:p>
            <a:r>
              <a:rPr lang="en-US" dirty="0">
                <a:latin typeface="American Typewriter"/>
                <a:cs typeface="American Typewriter"/>
              </a:rPr>
              <a:t>static String </a:t>
            </a:r>
            <a:r>
              <a:rPr lang="en-US" dirty="0" err="1">
                <a:latin typeface="American Typewriter"/>
                <a:cs typeface="American Typewriter"/>
              </a:rPr>
              <a:t>fullName</a:t>
            </a:r>
            <a:r>
              <a:rPr lang="en-US" dirty="0">
                <a:latin typeface="American Typewriter"/>
                <a:cs typeface="American Typewriter"/>
              </a:rPr>
              <a:t>    </a:t>
            </a:r>
            <a:r>
              <a:rPr lang="en-US" dirty="0" smtClean="0">
                <a:latin typeface="American Typewriter"/>
                <a:cs typeface="American Typewriter"/>
              </a:rPr>
              <a:t>   </a:t>
            </a:r>
            <a:r>
              <a:rPr lang="en-US" dirty="0">
                <a:latin typeface="American Typewriter"/>
                <a:cs typeface="American Typewriter"/>
              </a:rPr>
              <a:t>= "John Smith"</a:t>
            </a:r>
            <a:r>
              <a:rPr lang="en-US" dirty="0" smtClean="0">
                <a:latin typeface="American Typewriter"/>
                <a:cs typeface="American Typewriter"/>
              </a:rPr>
              <a:t>;</a:t>
            </a:r>
          </a:p>
          <a:p>
            <a:endParaRPr lang="en-US" dirty="0">
              <a:latin typeface="American Typewriter"/>
              <a:cs typeface="American Typewriter"/>
            </a:endParaRPr>
          </a:p>
          <a:p>
            <a:pPr marL="342900" indent="-342900">
              <a:buFont typeface="Arial"/>
              <a:buChar char="•"/>
            </a:pPr>
            <a:r>
              <a:rPr lang="en-US" sz="2000" i="1" dirty="0" smtClean="0">
                <a:latin typeface="+mn-lt"/>
                <a:cs typeface="American Typewriter"/>
              </a:rPr>
              <a:t>URIs in Jena are strings</a:t>
            </a:r>
            <a:endParaRPr lang="en-US" sz="2000" i="1" dirty="0">
              <a:latin typeface="+mn-lt"/>
              <a:cs typeface="American Typewriter"/>
            </a:endParaRPr>
          </a:p>
          <a:p>
            <a:endParaRPr lang="en-US" dirty="0">
              <a:latin typeface="American Typewriter"/>
              <a:cs typeface="American Typewriter"/>
            </a:endParaRPr>
          </a:p>
          <a:p>
            <a:endParaRPr lang="en-US" dirty="0" smtClean="0">
              <a:latin typeface="American Typewriter"/>
              <a:cs typeface="American Typewriter"/>
            </a:endParaRPr>
          </a:p>
          <a:p>
            <a:r>
              <a:rPr lang="en-US" dirty="0" smtClean="0">
                <a:latin typeface="American Typewriter"/>
                <a:cs typeface="American Typewriter"/>
              </a:rPr>
              <a:t>/</a:t>
            </a:r>
            <a:r>
              <a:rPr lang="en-US" dirty="0">
                <a:latin typeface="American Typewriter"/>
                <a:cs typeface="American Typewriter"/>
              </a:rPr>
              <a:t>/ create an empty Model</a:t>
            </a:r>
          </a:p>
          <a:p>
            <a:r>
              <a:rPr lang="en-US" dirty="0">
                <a:latin typeface="American Typewriter"/>
                <a:cs typeface="American Typewriter"/>
              </a:rPr>
              <a:t>Model model = </a:t>
            </a:r>
            <a:r>
              <a:rPr lang="en-US" dirty="0" err="1">
                <a:latin typeface="American Typewriter"/>
                <a:cs typeface="American Typewriter"/>
              </a:rPr>
              <a:t>ModelFactory.createDefaultModel</a:t>
            </a:r>
            <a:r>
              <a:rPr lang="en-US" dirty="0">
                <a:latin typeface="American Typewriter"/>
                <a:cs typeface="American Typewriter"/>
              </a:rPr>
              <a:t>()</a:t>
            </a:r>
            <a:r>
              <a:rPr lang="en-US" dirty="0" smtClean="0">
                <a:latin typeface="American Typewriter"/>
                <a:cs typeface="American Typewriter"/>
              </a:rPr>
              <a:t>;</a:t>
            </a:r>
          </a:p>
          <a:p>
            <a:endParaRPr lang="en-US" dirty="0">
              <a:latin typeface="American Typewriter"/>
              <a:cs typeface="American Typewriter"/>
            </a:endParaRPr>
          </a:p>
          <a:p>
            <a:pPr marL="342900" indent="-342900">
              <a:buFont typeface="Arial"/>
              <a:buChar char="•"/>
            </a:pPr>
            <a:r>
              <a:rPr lang="en-US" sz="2000" i="1" dirty="0" smtClean="0">
                <a:latin typeface="+mn-lt"/>
                <a:cs typeface="American Typewriter"/>
              </a:rPr>
              <a:t>RDF graphs are “models” in the Jena API</a:t>
            </a:r>
            <a:br>
              <a:rPr lang="en-US" sz="2000" i="1" dirty="0" smtClean="0">
                <a:latin typeface="+mn-lt"/>
                <a:cs typeface="American Typewriter"/>
              </a:rPr>
            </a:br>
            <a:r>
              <a:rPr lang="en-US" sz="2000" i="1" dirty="0" smtClean="0">
                <a:latin typeface="+mn-lt"/>
                <a:cs typeface="American Typewriter"/>
              </a:rPr>
              <a:t>          (and “graphs” in the SPI = Service Provider API)</a:t>
            </a:r>
          </a:p>
          <a:p>
            <a:endParaRPr lang="en-US" sz="2000" i="1" dirty="0">
              <a:latin typeface="+mn-lt"/>
              <a:cs typeface="American Typewriter"/>
            </a:endParaRPr>
          </a:p>
          <a:p>
            <a:pPr marL="342900" indent="-342900">
              <a:buFont typeface="Arial"/>
              <a:buChar char="•"/>
            </a:pPr>
            <a:r>
              <a:rPr lang="en-US" sz="2000" dirty="0" smtClean="0">
                <a:latin typeface="American Typewriter"/>
                <a:cs typeface="American Typewriter"/>
              </a:rPr>
              <a:t>Model</a:t>
            </a:r>
            <a:r>
              <a:rPr lang="en-US" sz="2000" i="1" dirty="0" smtClean="0">
                <a:latin typeface="+mn-lt"/>
                <a:cs typeface="American Typewriter"/>
              </a:rPr>
              <a:t> is an interface (why?)</a:t>
            </a:r>
          </a:p>
          <a:p>
            <a:pPr marL="342900" indent="-342900">
              <a:buFont typeface="Arial"/>
              <a:buChar char="•"/>
            </a:pPr>
            <a:endParaRPr lang="en-US" sz="2000" i="1" dirty="0">
              <a:latin typeface="+mn-lt"/>
              <a:cs typeface="American Typewriter"/>
            </a:endParaRPr>
          </a:p>
          <a:p>
            <a:pPr marL="342900" indent="-342900">
              <a:buFont typeface="Arial"/>
              <a:buChar char="•"/>
            </a:pPr>
            <a:r>
              <a:rPr lang="en-US" sz="2000" i="1" dirty="0" smtClean="0">
                <a:latin typeface="+mn-lt"/>
                <a:cs typeface="American Typewriter"/>
              </a:rPr>
              <a:t>The </a:t>
            </a:r>
            <a:r>
              <a:rPr lang="en-US" sz="2000" dirty="0" err="1" smtClean="0">
                <a:latin typeface="American Typewriter"/>
                <a:cs typeface="American Typewriter"/>
              </a:rPr>
              <a:t>DefaultModel</a:t>
            </a:r>
            <a:r>
              <a:rPr lang="en-US" sz="2000" i="1" dirty="0" smtClean="0">
                <a:latin typeface="+mn-lt"/>
                <a:cs typeface="American Typewriter"/>
              </a:rPr>
              <a:t> is an empty “model”</a:t>
            </a:r>
            <a:endParaRPr lang="en-US" sz="2000" i="1" dirty="0">
              <a:latin typeface="+mn-lt"/>
              <a:cs typeface="American Typewriter"/>
            </a:endParaRPr>
          </a:p>
          <a:p>
            <a:endParaRPr lang="en-US" dirty="0">
              <a:latin typeface="American Typewriter"/>
              <a:cs typeface="American Typewriter"/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7180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 basic graph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98474" y="1484784"/>
            <a:ext cx="7429511" cy="5909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American Typewriter"/>
              <a:cs typeface="American Typewriter"/>
            </a:endParaRPr>
          </a:p>
          <a:p>
            <a:r>
              <a:rPr lang="en-US" dirty="0">
                <a:latin typeface="American Typewriter"/>
                <a:cs typeface="American Typewriter"/>
              </a:rPr>
              <a:t>// create the resource</a:t>
            </a:r>
          </a:p>
          <a:p>
            <a:r>
              <a:rPr lang="en-US" dirty="0">
                <a:latin typeface="American Typewriter"/>
                <a:cs typeface="American Typewriter"/>
              </a:rPr>
              <a:t>Resource </a:t>
            </a:r>
            <a:r>
              <a:rPr lang="en-US" dirty="0" err="1">
                <a:latin typeface="American Typewriter"/>
                <a:cs typeface="American Typewriter"/>
              </a:rPr>
              <a:t>johnSmith</a:t>
            </a:r>
            <a:r>
              <a:rPr lang="en-US" dirty="0">
                <a:latin typeface="American Typewriter"/>
                <a:cs typeface="American Typewriter"/>
              </a:rPr>
              <a:t> = </a:t>
            </a:r>
            <a:r>
              <a:rPr lang="en-US" dirty="0" err="1">
                <a:latin typeface="American Typewriter"/>
                <a:cs typeface="American Typewriter"/>
              </a:rPr>
              <a:t>model.createResource</a:t>
            </a:r>
            <a:r>
              <a:rPr lang="en-US" dirty="0">
                <a:latin typeface="American Typewriter"/>
                <a:cs typeface="American Typewriter"/>
              </a:rPr>
              <a:t>(</a:t>
            </a:r>
            <a:r>
              <a:rPr lang="en-US" dirty="0" err="1">
                <a:latin typeface="American Typewriter"/>
                <a:cs typeface="American Typewriter"/>
              </a:rPr>
              <a:t>personURI</a:t>
            </a:r>
            <a:r>
              <a:rPr lang="en-US" dirty="0">
                <a:latin typeface="American Typewriter"/>
                <a:cs typeface="American Typewriter"/>
              </a:rPr>
              <a:t>)</a:t>
            </a:r>
            <a:r>
              <a:rPr lang="en-US" dirty="0" smtClean="0">
                <a:latin typeface="American Typewriter"/>
                <a:cs typeface="American Typewriter"/>
              </a:rPr>
              <a:t>;</a:t>
            </a:r>
          </a:p>
          <a:p>
            <a:endParaRPr lang="en-US" dirty="0">
              <a:latin typeface="American Typewriter"/>
              <a:cs typeface="American Typewriter"/>
            </a:endParaRPr>
          </a:p>
          <a:p>
            <a:pPr marL="285750" indent="-285750">
              <a:buFont typeface="Arial"/>
              <a:buChar char="•"/>
            </a:pPr>
            <a:r>
              <a:rPr lang="en-US" sz="2000" i="1" dirty="0" smtClean="0">
                <a:latin typeface="+mn-lt"/>
                <a:cs typeface="American Typewriter"/>
              </a:rPr>
              <a:t>Resources are attached to a model</a:t>
            </a:r>
            <a:endParaRPr lang="en-US" sz="2000" i="1" dirty="0">
              <a:latin typeface="+mn-lt"/>
              <a:cs typeface="American Typewriter"/>
            </a:endParaRPr>
          </a:p>
          <a:p>
            <a:endParaRPr lang="en-US" dirty="0">
              <a:latin typeface="American Typewriter"/>
              <a:cs typeface="American Typewriter"/>
            </a:endParaRPr>
          </a:p>
          <a:p>
            <a:r>
              <a:rPr lang="en-US" dirty="0">
                <a:latin typeface="American Typewriter"/>
                <a:cs typeface="American Typewriter"/>
              </a:rPr>
              <a:t>// add the property</a:t>
            </a:r>
          </a:p>
          <a:p>
            <a:r>
              <a:rPr lang="en-US" dirty="0">
                <a:latin typeface="American Typewriter"/>
                <a:cs typeface="American Typewriter"/>
              </a:rPr>
              <a:t> </a:t>
            </a:r>
            <a:r>
              <a:rPr lang="en-US" dirty="0" err="1">
                <a:latin typeface="American Typewriter"/>
                <a:cs typeface="American Typewriter"/>
              </a:rPr>
              <a:t>johnSmith.addProperty</a:t>
            </a:r>
            <a:r>
              <a:rPr lang="en-US" dirty="0">
                <a:latin typeface="American Typewriter"/>
                <a:cs typeface="American Typewriter"/>
              </a:rPr>
              <a:t>(VCARD.FN, </a:t>
            </a:r>
            <a:r>
              <a:rPr lang="en-US" dirty="0" err="1">
                <a:latin typeface="American Typewriter"/>
                <a:cs typeface="American Typewriter"/>
              </a:rPr>
              <a:t>fullName</a:t>
            </a:r>
            <a:r>
              <a:rPr lang="en-US" dirty="0">
                <a:latin typeface="American Typewriter"/>
                <a:cs typeface="American Typewriter"/>
              </a:rPr>
              <a:t>)</a:t>
            </a:r>
            <a:r>
              <a:rPr lang="en-US" dirty="0" smtClean="0">
                <a:latin typeface="American Typewriter"/>
                <a:cs typeface="American Typewriter"/>
              </a:rPr>
              <a:t>;</a:t>
            </a:r>
          </a:p>
          <a:p>
            <a:endParaRPr lang="en-US" dirty="0">
              <a:latin typeface="American Typewriter"/>
              <a:cs typeface="American Typewriter"/>
            </a:endParaRPr>
          </a:p>
          <a:p>
            <a:pPr marL="285750" indent="-285750">
              <a:buFont typeface="Arial"/>
              <a:buChar char="•"/>
            </a:pPr>
            <a:r>
              <a:rPr lang="en-US" sz="2000" i="1" dirty="0">
                <a:latin typeface="American Typewriter"/>
                <a:cs typeface="American Typewriter"/>
              </a:rPr>
              <a:t>VCARD</a:t>
            </a:r>
            <a:r>
              <a:rPr lang="en-US" sz="2000" i="1" dirty="0"/>
              <a:t> is the Jena </a:t>
            </a:r>
            <a:r>
              <a:rPr lang="en-US" sz="2000" i="1" dirty="0" smtClean="0"/>
              <a:t>“vocabulary class” </a:t>
            </a:r>
            <a:r>
              <a:rPr lang="en-US" sz="2000" i="1" dirty="0"/>
              <a:t>for the vCard </a:t>
            </a:r>
            <a:r>
              <a:rPr lang="en-US" sz="2000" i="1" dirty="0" smtClean="0"/>
              <a:t>vocabulary</a:t>
            </a:r>
          </a:p>
          <a:p>
            <a:pPr marL="742950" lvl="1" indent="-285750">
              <a:buFont typeface="Arial"/>
              <a:buChar char="•"/>
            </a:pPr>
            <a:r>
              <a:rPr lang="en-US" sz="2000" i="1" dirty="0" smtClean="0"/>
              <a:t>vCard </a:t>
            </a:r>
            <a:r>
              <a:rPr lang="en-US" sz="2000" i="1" dirty="0"/>
              <a:t>terms are static </a:t>
            </a:r>
            <a:r>
              <a:rPr lang="en-US" sz="2000" i="1" dirty="0" smtClean="0"/>
              <a:t>attributes of </a:t>
            </a:r>
            <a:r>
              <a:rPr lang="en-US" sz="2000" i="1" dirty="0"/>
              <a:t>the class </a:t>
            </a:r>
            <a:r>
              <a:rPr lang="en-US" sz="2000" i="1" dirty="0" smtClean="0"/>
              <a:t>VCARD</a:t>
            </a:r>
          </a:p>
          <a:p>
            <a:pPr marL="285750" indent="-285750">
              <a:buFont typeface="Arial"/>
              <a:buChar char="•"/>
            </a:pPr>
            <a:endParaRPr lang="en-US" sz="2000" i="1" dirty="0"/>
          </a:p>
          <a:p>
            <a:pPr marL="285750" indent="-285750">
              <a:buFont typeface="Arial"/>
              <a:buChar char="•"/>
            </a:pPr>
            <a:r>
              <a:rPr lang="en-US" sz="2000" i="1" dirty="0" err="1" smtClean="0"/>
              <a:t>addProperty</a:t>
            </a:r>
            <a:r>
              <a:rPr lang="en-US" sz="2000" i="1" dirty="0" smtClean="0"/>
              <a:t> takes two arguments</a:t>
            </a:r>
            <a:endParaRPr lang="en-US" sz="2000" i="1" dirty="0"/>
          </a:p>
          <a:p>
            <a:pPr marL="742950" lvl="1" indent="-285750">
              <a:buFont typeface="Arial"/>
              <a:buChar char="•"/>
            </a:pPr>
            <a:r>
              <a:rPr lang="en-US" sz="2000" i="1" dirty="0"/>
              <a:t>a property</a:t>
            </a:r>
          </a:p>
          <a:p>
            <a:pPr marL="742950" lvl="1" indent="-285750">
              <a:buFont typeface="Arial"/>
              <a:buChar char="•"/>
            </a:pPr>
            <a:r>
              <a:rPr lang="en-US" sz="2000" i="1" dirty="0"/>
              <a:t>a </a:t>
            </a:r>
            <a:r>
              <a:rPr lang="en-US" sz="2000" i="1" dirty="0" smtClean="0"/>
              <a:t>resource</a:t>
            </a:r>
            <a:endParaRPr lang="en-US" sz="2000" i="1" dirty="0"/>
          </a:p>
          <a:p>
            <a:r>
              <a:rPr lang="en-US" sz="2000" i="1" dirty="0"/>
              <a:t> </a:t>
            </a:r>
            <a:r>
              <a:rPr lang="en-US" sz="2000" i="1" dirty="0" smtClean="0"/>
              <a:t>    and creates a statement as a side </a:t>
            </a:r>
            <a:r>
              <a:rPr lang="en-US" sz="2000" i="1" dirty="0" err="1" smtClean="0"/>
              <a:t>effiect</a:t>
            </a:r>
            <a:endParaRPr lang="en-US" sz="2000" i="1" dirty="0"/>
          </a:p>
          <a:p>
            <a:pPr marL="285750" indent="-285750">
              <a:buFont typeface="Arial"/>
              <a:buChar char="•"/>
            </a:pPr>
            <a:endParaRPr lang="en-US" dirty="0" smtClean="0">
              <a:latin typeface="American Typewriter"/>
              <a:cs typeface="American Typewriter"/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3529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</a:t>
            </a:r>
            <a:endParaRPr lang="en-US" dirty="0"/>
          </a:p>
        </p:txBody>
      </p:sp>
      <p:pic>
        <p:nvPicPr>
          <p:cNvPr id="4" name="Picture 3" descr="fig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124744"/>
            <a:ext cx="5700464" cy="4275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95096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 basic graph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98474" y="1431905"/>
            <a:ext cx="7429511" cy="5078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merican Typewriter"/>
                <a:cs typeface="American Typewriter"/>
              </a:rPr>
              <a:t>// some definitions</a:t>
            </a:r>
          </a:p>
          <a:p>
            <a:r>
              <a:rPr lang="en-US" dirty="0">
                <a:latin typeface="American Typewriter"/>
                <a:cs typeface="American Typewriter"/>
              </a:rPr>
              <a:t>String </a:t>
            </a:r>
            <a:r>
              <a:rPr lang="en-US" dirty="0" err="1">
                <a:latin typeface="American Typewriter"/>
                <a:cs typeface="American Typewriter"/>
              </a:rPr>
              <a:t>personURI</a:t>
            </a:r>
            <a:r>
              <a:rPr lang="en-US" dirty="0">
                <a:latin typeface="American Typewriter"/>
                <a:cs typeface="American Typewriter"/>
              </a:rPr>
              <a:t>    </a:t>
            </a:r>
            <a:r>
              <a:rPr lang="en-US" dirty="0" smtClean="0">
                <a:latin typeface="American Typewriter"/>
                <a:cs typeface="American Typewriter"/>
              </a:rPr>
              <a:t>  = </a:t>
            </a:r>
            <a:r>
              <a:rPr lang="en-US" dirty="0">
                <a:latin typeface="American Typewriter"/>
                <a:cs typeface="American Typewriter"/>
              </a:rPr>
              <a:t>"http://somewhere/</a:t>
            </a:r>
            <a:r>
              <a:rPr lang="en-US" dirty="0" err="1">
                <a:latin typeface="American Typewriter"/>
                <a:cs typeface="American Typewriter"/>
              </a:rPr>
              <a:t>JohnSmith</a:t>
            </a:r>
            <a:r>
              <a:rPr lang="en-US" dirty="0">
                <a:latin typeface="American Typewriter"/>
                <a:cs typeface="American Typewriter"/>
              </a:rPr>
              <a:t>";</a:t>
            </a:r>
          </a:p>
          <a:p>
            <a:r>
              <a:rPr lang="en-US" dirty="0">
                <a:latin typeface="American Typewriter"/>
                <a:cs typeface="American Typewriter"/>
              </a:rPr>
              <a:t>String </a:t>
            </a:r>
            <a:r>
              <a:rPr lang="en-US" dirty="0" err="1">
                <a:latin typeface="American Typewriter"/>
                <a:cs typeface="American Typewriter"/>
              </a:rPr>
              <a:t>givenName</a:t>
            </a:r>
            <a:r>
              <a:rPr lang="en-US" dirty="0">
                <a:latin typeface="American Typewriter"/>
                <a:cs typeface="American Typewriter"/>
              </a:rPr>
              <a:t>    </a:t>
            </a:r>
            <a:r>
              <a:rPr lang="en-US" dirty="0" smtClean="0">
                <a:latin typeface="American Typewriter"/>
                <a:cs typeface="American Typewriter"/>
              </a:rPr>
              <a:t> = </a:t>
            </a:r>
            <a:r>
              <a:rPr lang="en-US" dirty="0">
                <a:latin typeface="American Typewriter"/>
                <a:cs typeface="American Typewriter"/>
              </a:rPr>
              <a:t>"John";</a:t>
            </a:r>
          </a:p>
          <a:p>
            <a:r>
              <a:rPr lang="en-US" dirty="0">
                <a:latin typeface="American Typewriter"/>
                <a:cs typeface="American Typewriter"/>
              </a:rPr>
              <a:t>String </a:t>
            </a:r>
            <a:r>
              <a:rPr lang="en-US" dirty="0" err="1">
                <a:latin typeface="American Typewriter"/>
                <a:cs typeface="American Typewriter"/>
              </a:rPr>
              <a:t>familyName</a:t>
            </a:r>
            <a:r>
              <a:rPr lang="en-US" dirty="0">
                <a:latin typeface="American Typewriter"/>
                <a:cs typeface="American Typewriter"/>
              </a:rPr>
              <a:t>   = "Smith";</a:t>
            </a:r>
          </a:p>
          <a:p>
            <a:r>
              <a:rPr lang="en-US" dirty="0">
                <a:latin typeface="American Typewriter"/>
                <a:cs typeface="American Typewriter"/>
              </a:rPr>
              <a:t>String </a:t>
            </a:r>
            <a:r>
              <a:rPr lang="en-US" dirty="0" err="1">
                <a:latin typeface="American Typewriter"/>
                <a:cs typeface="American Typewriter"/>
              </a:rPr>
              <a:t>fullName</a:t>
            </a:r>
            <a:r>
              <a:rPr lang="en-US" dirty="0">
                <a:latin typeface="American Typewriter"/>
                <a:cs typeface="American Typewriter"/>
              </a:rPr>
              <a:t>     </a:t>
            </a:r>
            <a:r>
              <a:rPr lang="en-US" dirty="0" smtClean="0">
                <a:latin typeface="American Typewriter"/>
                <a:cs typeface="American Typewriter"/>
              </a:rPr>
              <a:t>    = </a:t>
            </a:r>
            <a:r>
              <a:rPr lang="en-US" dirty="0" err="1">
                <a:latin typeface="American Typewriter"/>
                <a:cs typeface="American Typewriter"/>
              </a:rPr>
              <a:t>givenName</a:t>
            </a:r>
            <a:r>
              <a:rPr lang="en-US" dirty="0">
                <a:latin typeface="American Typewriter"/>
                <a:cs typeface="American Typewriter"/>
              </a:rPr>
              <a:t> + " " + </a:t>
            </a:r>
            <a:r>
              <a:rPr lang="en-US" dirty="0" err="1">
                <a:latin typeface="American Typewriter"/>
                <a:cs typeface="American Typewriter"/>
              </a:rPr>
              <a:t>familyName</a:t>
            </a:r>
            <a:r>
              <a:rPr lang="en-US" dirty="0">
                <a:latin typeface="American Typewriter"/>
                <a:cs typeface="American Typewriter"/>
              </a:rPr>
              <a:t>;</a:t>
            </a:r>
          </a:p>
          <a:p>
            <a:endParaRPr lang="en-US" dirty="0">
              <a:latin typeface="American Typewriter"/>
              <a:cs typeface="American Typewriter"/>
            </a:endParaRPr>
          </a:p>
          <a:p>
            <a:r>
              <a:rPr lang="en-US" dirty="0">
                <a:latin typeface="American Typewriter"/>
                <a:cs typeface="American Typewriter"/>
              </a:rPr>
              <a:t>// create an empty Model</a:t>
            </a:r>
          </a:p>
          <a:p>
            <a:r>
              <a:rPr lang="en-US" dirty="0">
                <a:latin typeface="American Typewriter"/>
                <a:cs typeface="American Typewriter"/>
              </a:rPr>
              <a:t>Model model = </a:t>
            </a:r>
            <a:r>
              <a:rPr lang="en-US" dirty="0" err="1">
                <a:latin typeface="American Typewriter"/>
                <a:cs typeface="American Typewriter"/>
              </a:rPr>
              <a:t>ModelFactory.createDefaultModel</a:t>
            </a:r>
            <a:r>
              <a:rPr lang="en-US" dirty="0">
                <a:latin typeface="American Typewriter"/>
                <a:cs typeface="American Typewriter"/>
              </a:rPr>
              <a:t>();</a:t>
            </a:r>
          </a:p>
          <a:p>
            <a:endParaRPr lang="en-US" dirty="0">
              <a:latin typeface="American Typewriter"/>
              <a:cs typeface="American Typewriter"/>
            </a:endParaRPr>
          </a:p>
          <a:p>
            <a:r>
              <a:rPr lang="en-US" dirty="0">
                <a:latin typeface="American Typewriter"/>
                <a:cs typeface="American Typewriter"/>
              </a:rPr>
              <a:t>// create the resource</a:t>
            </a:r>
          </a:p>
          <a:p>
            <a:r>
              <a:rPr lang="en-US" dirty="0">
                <a:latin typeface="American Typewriter"/>
                <a:cs typeface="American Typewriter"/>
              </a:rPr>
              <a:t>//   and add the properties cascading style</a:t>
            </a:r>
          </a:p>
          <a:p>
            <a:r>
              <a:rPr lang="en-US" dirty="0">
                <a:latin typeface="American Typewriter"/>
                <a:cs typeface="American Typewriter"/>
              </a:rPr>
              <a:t>Resource </a:t>
            </a:r>
            <a:r>
              <a:rPr lang="en-US" dirty="0" err="1">
                <a:latin typeface="American Typewriter"/>
                <a:cs typeface="American Typewriter"/>
              </a:rPr>
              <a:t>johnSmith</a:t>
            </a:r>
            <a:endParaRPr lang="en-US" dirty="0">
              <a:latin typeface="American Typewriter"/>
              <a:cs typeface="American Typewriter"/>
            </a:endParaRPr>
          </a:p>
          <a:p>
            <a:r>
              <a:rPr lang="en-US" dirty="0">
                <a:latin typeface="American Typewriter"/>
                <a:cs typeface="American Typewriter"/>
              </a:rPr>
              <a:t>  = </a:t>
            </a:r>
            <a:r>
              <a:rPr lang="en-US" dirty="0" err="1">
                <a:latin typeface="American Typewriter"/>
                <a:cs typeface="American Typewriter"/>
              </a:rPr>
              <a:t>model.createResource</a:t>
            </a:r>
            <a:r>
              <a:rPr lang="en-US" dirty="0">
                <a:latin typeface="American Typewriter"/>
                <a:cs typeface="American Typewriter"/>
              </a:rPr>
              <a:t>(</a:t>
            </a:r>
            <a:r>
              <a:rPr lang="en-US" dirty="0" err="1">
                <a:latin typeface="American Typewriter"/>
                <a:cs typeface="American Typewriter"/>
              </a:rPr>
              <a:t>personURI</a:t>
            </a:r>
            <a:r>
              <a:rPr lang="en-US" dirty="0">
                <a:latin typeface="American Typewriter"/>
                <a:cs typeface="American Typewriter"/>
              </a:rPr>
              <a:t>)</a:t>
            </a:r>
          </a:p>
          <a:p>
            <a:r>
              <a:rPr lang="en-US" dirty="0">
                <a:latin typeface="American Typewriter"/>
                <a:cs typeface="American Typewriter"/>
              </a:rPr>
              <a:t>         .</a:t>
            </a:r>
            <a:r>
              <a:rPr lang="en-US" dirty="0" err="1">
                <a:latin typeface="American Typewriter"/>
                <a:cs typeface="American Typewriter"/>
              </a:rPr>
              <a:t>addProperty</a:t>
            </a:r>
            <a:r>
              <a:rPr lang="en-US" dirty="0">
                <a:latin typeface="American Typewriter"/>
                <a:cs typeface="American Typewriter"/>
              </a:rPr>
              <a:t>(VCARD.FN, </a:t>
            </a:r>
            <a:r>
              <a:rPr lang="en-US" dirty="0" err="1">
                <a:latin typeface="American Typewriter"/>
                <a:cs typeface="American Typewriter"/>
              </a:rPr>
              <a:t>fullName</a:t>
            </a:r>
            <a:r>
              <a:rPr lang="en-US" dirty="0">
                <a:latin typeface="American Typewriter"/>
                <a:cs typeface="American Typewriter"/>
              </a:rPr>
              <a:t>)</a:t>
            </a:r>
          </a:p>
          <a:p>
            <a:r>
              <a:rPr lang="en-US" dirty="0">
                <a:latin typeface="American Typewriter"/>
                <a:cs typeface="American Typewriter"/>
              </a:rPr>
              <a:t>         .</a:t>
            </a:r>
            <a:r>
              <a:rPr lang="en-US" dirty="0" err="1">
                <a:latin typeface="American Typewriter"/>
                <a:cs typeface="American Typewriter"/>
              </a:rPr>
              <a:t>addProperty</a:t>
            </a:r>
            <a:r>
              <a:rPr lang="en-US" dirty="0">
                <a:latin typeface="American Typewriter"/>
                <a:cs typeface="American Typewriter"/>
              </a:rPr>
              <a:t>(VCARD.N,</a:t>
            </a:r>
          </a:p>
          <a:p>
            <a:r>
              <a:rPr lang="en-US" dirty="0">
                <a:latin typeface="American Typewriter"/>
                <a:cs typeface="American Typewriter"/>
              </a:rPr>
              <a:t>                      </a:t>
            </a:r>
            <a:r>
              <a:rPr lang="en-US" dirty="0" err="1">
                <a:latin typeface="American Typewriter"/>
                <a:cs typeface="American Typewriter"/>
              </a:rPr>
              <a:t>model.createResource</a:t>
            </a:r>
            <a:r>
              <a:rPr lang="en-US" dirty="0">
                <a:latin typeface="American Typewriter"/>
                <a:cs typeface="American Typewriter"/>
              </a:rPr>
              <a:t>()</a:t>
            </a:r>
          </a:p>
          <a:p>
            <a:r>
              <a:rPr lang="en-US" dirty="0">
                <a:latin typeface="American Typewriter"/>
                <a:cs typeface="American Typewriter"/>
              </a:rPr>
              <a:t>                           .</a:t>
            </a:r>
            <a:r>
              <a:rPr lang="en-US" dirty="0" err="1">
                <a:latin typeface="American Typewriter"/>
                <a:cs typeface="American Typewriter"/>
              </a:rPr>
              <a:t>addProperty</a:t>
            </a:r>
            <a:r>
              <a:rPr lang="en-US" dirty="0">
                <a:latin typeface="American Typewriter"/>
                <a:cs typeface="American Typewriter"/>
              </a:rPr>
              <a:t>(</a:t>
            </a:r>
            <a:r>
              <a:rPr lang="en-US" dirty="0" err="1">
                <a:latin typeface="American Typewriter"/>
                <a:cs typeface="American Typewriter"/>
              </a:rPr>
              <a:t>VCARD.Given</a:t>
            </a:r>
            <a:r>
              <a:rPr lang="en-US" dirty="0">
                <a:latin typeface="American Typewriter"/>
                <a:cs typeface="American Typewriter"/>
              </a:rPr>
              <a:t>, </a:t>
            </a:r>
            <a:r>
              <a:rPr lang="en-US" dirty="0" err="1">
                <a:latin typeface="American Typewriter"/>
                <a:cs typeface="American Typewriter"/>
              </a:rPr>
              <a:t>givenName</a:t>
            </a:r>
            <a:r>
              <a:rPr lang="en-US" dirty="0">
                <a:latin typeface="American Typewriter"/>
                <a:cs typeface="American Typewriter"/>
              </a:rPr>
              <a:t>)</a:t>
            </a:r>
          </a:p>
          <a:p>
            <a:r>
              <a:rPr lang="en-US" dirty="0">
                <a:latin typeface="American Typewriter"/>
                <a:cs typeface="American Typewriter"/>
              </a:rPr>
              <a:t>                           .</a:t>
            </a:r>
            <a:r>
              <a:rPr lang="en-US" dirty="0" err="1">
                <a:latin typeface="American Typewriter"/>
                <a:cs typeface="American Typewriter"/>
              </a:rPr>
              <a:t>addProperty</a:t>
            </a:r>
            <a:r>
              <a:rPr lang="en-US" dirty="0">
                <a:latin typeface="American Typewriter"/>
                <a:cs typeface="American Typewriter"/>
              </a:rPr>
              <a:t>(</a:t>
            </a:r>
            <a:r>
              <a:rPr lang="en-US" dirty="0" err="1">
                <a:latin typeface="American Typewriter"/>
                <a:cs typeface="American Typewriter"/>
              </a:rPr>
              <a:t>VCARD.Family</a:t>
            </a:r>
            <a:r>
              <a:rPr lang="en-US" dirty="0">
                <a:latin typeface="American Typewriter"/>
                <a:cs typeface="American Typewriter"/>
              </a:rPr>
              <a:t>, </a:t>
            </a:r>
            <a:r>
              <a:rPr lang="en-US" dirty="0" err="1">
                <a:latin typeface="American Typewriter"/>
                <a:cs typeface="American Typewriter"/>
              </a:rPr>
              <a:t>familyName</a:t>
            </a:r>
            <a:r>
              <a:rPr lang="en-US" dirty="0">
                <a:latin typeface="American Typewriter"/>
                <a:cs typeface="American Typewriter"/>
              </a:rPr>
              <a:t>));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516216" y="4509120"/>
            <a:ext cx="2327756" cy="646331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American Typewriter"/>
                <a:cs typeface="American Typewriter"/>
              </a:rPr>
              <a:t>createResource</a:t>
            </a:r>
            <a:r>
              <a:rPr lang="en-US" dirty="0" smtClean="0">
                <a:latin typeface="American Typewriter"/>
                <a:cs typeface="American Typewriter"/>
              </a:rPr>
              <a:t>()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creates a blank node</a:t>
            </a:r>
            <a:endParaRPr lang="en-US" dirty="0"/>
          </a:p>
        </p:txBody>
      </p:sp>
      <p:cxnSp>
        <p:nvCxnSpPr>
          <p:cNvPr id="6" name="Straight Arrow Connector 5"/>
          <p:cNvCxnSpPr>
            <a:stCxn id="3" idx="1"/>
          </p:cNvCxnSpPr>
          <p:nvPr/>
        </p:nvCxnSpPr>
        <p:spPr bwMode="auto">
          <a:xfrm flipH="1">
            <a:off x="4644008" y="4832286"/>
            <a:ext cx="1872208" cy="75695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7745741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</a:t>
            </a:r>
            <a:endParaRPr lang="en-US" dirty="0"/>
          </a:p>
        </p:txBody>
      </p:sp>
      <p:pic>
        <p:nvPicPr>
          <p:cNvPr id="4" name="Picture 3" descr="fig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556792"/>
            <a:ext cx="6174432" cy="4116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3930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1_Thème Office">
      <a:majorFont>
        <a:latin typeface="Arial"/>
        <a:ea typeface="ＭＳ Ｐゴシック"/>
        <a:cs typeface="Arial"/>
      </a:majorFont>
      <a:minorFont>
        <a:latin typeface="Arial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488" tIns="44450" rIns="90488" bIns="4445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488" tIns="44450" rIns="90488" bIns="4445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  <a:cs typeface="Arial" charset="0"/>
          </a:defRPr>
        </a:defPPr>
      </a:lstStyle>
    </a:lnDef>
  </a:objectDefaults>
  <a:extraClrSchemeLst>
    <a:extraClrScheme>
      <a:clrScheme name="1_Thème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1-XML</Template>
  <TotalTime>32689</TotalTime>
  <Words>2137</Words>
  <Application>Microsoft Macintosh PowerPoint</Application>
  <PresentationFormat>On-screen Show (4:3)</PresentationFormat>
  <Paragraphs>317</Paragraphs>
  <Slides>27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1_Thème Office</vt:lpstr>
      <vt:lpstr>Jena</vt:lpstr>
      <vt:lpstr>Acknowledgment</vt:lpstr>
      <vt:lpstr>Jena</vt:lpstr>
      <vt:lpstr>Basic operations</vt:lpstr>
      <vt:lpstr>Creating a basic graph</vt:lpstr>
      <vt:lpstr>Creating a basic graph</vt:lpstr>
      <vt:lpstr>Result</vt:lpstr>
      <vt:lpstr>Creating a basic graph</vt:lpstr>
      <vt:lpstr>Result</vt:lpstr>
      <vt:lpstr>Statements</vt:lpstr>
      <vt:lpstr>Listing the statements of a model</vt:lpstr>
      <vt:lpstr>Output</vt:lpstr>
      <vt:lpstr>Writing RDF</vt:lpstr>
      <vt:lpstr>Writing RDF</vt:lpstr>
      <vt:lpstr>Default XML writer: Shortcomings</vt:lpstr>
      <vt:lpstr>Reading RDF</vt:lpstr>
      <vt:lpstr>Controlling Prefixes</vt:lpstr>
      <vt:lpstr>Example</vt:lpstr>
      <vt:lpstr>Output 1</vt:lpstr>
      <vt:lpstr>Output 2</vt:lpstr>
      <vt:lpstr>Output 3</vt:lpstr>
      <vt:lpstr>Prefixes: Summary</vt:lpstr>
      <vt:lpstr>Navigating the model</vt:lpstr>
      <vt:lpstr>PowerPoint Presentation</vt:lpstr>
      <vt:lpstr>Adding statements</vt:lpstr>
      <vt:lpstr>We retrieve all the nicknames with an iterator  </vt:lpstr>
      <vt:lpstr>Final notes</vt:lpstr>
    </vt:vector>
  </TitlesOfParts>
  <Company>Univ. of Pennsylvania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XML and Beyond</dc:title>
  <dc:creator>Preferred Customer</dc:creator>
  <cp:lastModifiedBy>Werner Nutt</cp:lastModifiedBy>
  <cp:revision>1158</cp:revision>
  <cp:lastPrinted>2013-02-25T08:52:36Z</cp:lastPrinted>
  <dcterms:created xsi:type="dcterms:W3CDTF">1999-04-22T00:48:06Z</dcterms:created>
  <dcterms:modified xsi:type="dcterms:W3CDTF">2014-11-12T10:24:02Z</dcterms:modified>
</cp:coreProperties>
</file>