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1" r:id="rId1"/>
  </p:sldMasterIdLst>
  <p:notesMasterIdLst>
    <p:notesMasterId r:id="rId34"/>
  </p:notesMasterIdLst>
  <p:handoutMasterIdLst>
    <p:handoutMasterId r:id="rId35"/>
  </p:handoutMasterIdLst>
  <p:sldIdLst>
    <p:sldId id="577" r:id="rId2"/>
    <p:sldId id="719" r:id="rId3"/>
    <p:sldId id="715" r:id="rId4"/>
    <p:sldId id="716" r:id="rId5"/>
    <p:sldId id="687" r:id="rId6"/>
    <p:sldId id="688" r:id="rId7"/>
    <p:sldId id="689" r:id="rId8"/>
    <p:sldId id="690" r:id="rId9"/>
    <p:sldId id="691" r:id="rId10"/>
    <p:sldId id="692" r:id="rId11"/>
    <p:sldId id="693" r:id="rId12"/>
    <p:sldId id="694" r:id="rId13"/>
    <p:sldId id="695" r:id="rId14"/>
    <p:sldId id="696" r:id="rId15"/>
    <p:sldId id="697" r:id="rId16"/>
    <p:sldId id="699" r:id="rId17"/>
    <p:sldId id="698" r:id="rId18"/>
    <p:sldId id="700" r:id="rId19"/>
    <p:sldId id="701" r:id="rId20"/>
    <p:sldId id="702" r:id="rId21"/>
    <p:sldId id="717" r:id="rId22"/>
    <p:sldId id="703" r:id="rId23"/>
    <p:sldId id="714" r:id="rId24"/>
    <p:sldId id="704" r:id="rId25"/>
    <p:sldId id="705" r:id="rId26"/>
    <p:sldId id="706" r:id="rId27"/>
    <p:sldId id="708" r:id="rId28"/>
    <p:sldId id="710" r:id="rId29"/>
    <p:sldId id="718" r:id="rId30"/>
    <p:sldId id="709" r:id="rId31"/>
    <p:sldId id="711" r:id="rId32"/>
    <p:sldId id="712" r:id="rId33"/>
  </p:sldIdLst>
  <p:sldSz cx="9144000" cy="6858000" type="screen4x3"/>
  <p:notesSz cx="6642100" cy="96535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993300"/>
    <a:srgbClr val="9900CC"/>
    <a:srgbClr val="CC00CC"/>
    <a:srgbClr val="FF5050"/>
    <a:srgbClr val="B2B2B2"/>
    <a:srgbClr val="969696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1688" y="-120"/>
      </p:cViewPr>
      <p:guideLst>
        <p:guide orient="horz" pos="7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320" y="-84"/>
      </p:cViewPr>
      <p:guideLst>
        <p:guide orient="horz" pos="3041"/>
        <p:guide pos="2093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notesMaster" Target="notesMasters/notesMaster1.xml"/><Relationship Id="rId35" Type="http://schemas.openxmlformats.org/officeDocument/2006/relationships/handoutMaster" Target="handoutMasters/handoutMaster1.xml"/><Relationship Id="rId36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presProps" Target="presProps.xml"/><Relationship Id="rId38" Type="http://schemas.openxmlformats.org/officeDocument/2006/relationships/viewProps" Target="viewProps.xml"/><Relationship Id="rId39" Type="http://schemas.openxmlformats.org/officeDocument/2006/relationships/theme" Target="theme/theme1.xml"/><Relationship Id="rId4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77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46A966D6-FFA2-DC48-BBC8-61E9F0A5F364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10921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63963" y="0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8050" y="723900"/>
            <a:ext cx="4827588" cy="36210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67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584700"/>
            <a:ext cx="4870450" cy="434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67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70988"/>
            <a:ext cx="2878138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defTabSz="906463" eaLnBrk="0" hangingPunct="0">
              <a:defRPr sz="1200">
                <a:latin typeface="Times New Roman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63963" y="9170988"/>
            <a:ext cx="2878137" cy="48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0642" tIns="45324" rIns="90642" bIns="45324" numCol="1" anchor="b" anchorCtr="0" compatLnSpc="1">
            <a:prstTxWarp prst="textNoShape">
              <a:avLst/>
            </a:prstTxWarp>
          </a:bodyPr>
          <a:lstStyle>
            <a:lvl1pPr algn="r" defTabSz="906463" eaLnBrk="0" hangingPunct="0">
              <a:defRPr sz="12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fld id="{6FD8CD8B-7545-2B41-ADDA-65D9E438BEEE}" type="slidenum">
              <a:rPr lang="en-US"/>
              <a:pPr>
                <a:defRPr/>
              </a:pPr>
              <a:t>‹#›</a:t>
            </a:fld>
            <a:endParaRPr 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07075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996952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4581128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136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2756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5022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626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90680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41438"/>
            <a:ext cx="4038600" cy="4784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762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0155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110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383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1586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33137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3143250" y="6643688"/>
            <a:ext cx="3143250" cy="214312"/>
          </a:xfrm>
          <a:prstGeom prst="rect">
            <a:avLst/>
          </a:prstGeom>
          <a:solidFill>
            <a:srgbClr val="B889D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86500" y="6643688"/>
            <a:ext cx="2857500" cy="214312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6643688"/>
            <a:ext cx="3143250" cy="21431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4572000" cy="214313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72000" y="0"/>
            <a:ext cx="4572000" cy="214313"/>
          </a:xfrm>
          <a:prstGeom prst="rect">
            <a:avLst/>
          </a:prstGeom>
          <a:solidFill>
            <a:srgbClr val="D5B8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Espace réservé de la date 3"/>
          <p:cNvSpPr txBox="1">
            <a:spLocks/>
          </p:cNvSpPr>
          <p:nvPr/>
        </p:nvSpPr>
        <p:spPr>
          <a:xfrm>
            <a:off x="428625" y="6643688"/>
            <a:ext cx="2143125" cy="214312"/>
          </a:xfrm>
          <a:prstGeom prst="rect">
            <a:avLst/>
          </a:prstGeom>
        </p:spPr>
        <p:txBody>
          <a:bodyPr/>
          <a:lstStyle>
            <a:lvl1pPr>
              <a:defRPr sz="1600" b="1" u="none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sz="1100" dirty="0" smtClean="0">
                <a:latin typeface="Arial" pitchFamily="34" charset="0"/>
                <a:ea typeface="+mn-ea"/>
                <a:cs typeface="Arial" pitchFamily="34" charset="0"/>
              </a:rPr>
              <a:t>Master Informatique</a:t>
            </a:r>
            <a:endParaRPr lang="en-US" sz="1100" dirty="0">
              <a:latin typeface="Arial" pitchFamily="34" charset="0"/>
              <a:ea typeface="+mn-ea"/>
              <a:cs typeface="Arial" pitchFamily="34" charset="0"/>
            </a:endParaRPr>
          </a:p>
        </p:txBody>
      </p:sp>
      <p:sp>
        <p:nvSpPr>
          <p:cNvPr id="1032" name="Rectangle 13"/>
          <p:cNvSpPr>
            <a:spLocks noChangeArrowheads="1"/>
          </p:cNvSpPr>
          <p:nvPr/>
        </p:nvSpPr>
        <p:spPr bwMode="auto">
          <a:xfrm>
            <a:off x="6286500" y="6643688"/>
            <a:ext cx="2857500" cy="214312"/>
          </a:xfrm>
          <a:prstGeom prst="rect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0033CC"/>
                </a:solidFill>
                <a:latin typeface="Calibri" charset="0"/>
              </a:rPr>
              <a:t>                                  </a:t>
            </a:r>
            <a:fld id="{F3F06385-7BD5-EF40-8FCC-C466B6D11F70}" type="slidenum">
              <a:rPr lang="en-US" altLang="zh-CN" sz="1400">
                <a:solidFill>
                  <a:srgbClr val="0033CC"/>
                </a:solidFill>
                <a:latin typeface="Calibri" charset="0"/>
              </a:rPr>
              <a:pPr algn="ctr"/>
              <a:t>‹#›</a:t>
            </a:fld>
            <a:endParaRPr lang="zh-CN" altLang="en-US" sz="1400">
              <a:solidFill>
                <a:srgbClr val="0033CC"/>
              </a:solidFill>
              <a:latin typeface="Calibri" charset="0"/>
            </a:endParaRPr>
          </a:p>
        </p:txBody>
      </p:sp>
      <p:sp>
        <p:nvSpPr>
          <p:cNvPr id="1033" name="Rectangle 14"/>
          <p:cNvSpPr>
            <a:spLocks noChangeArrowheads="1"/>
          </p:cNvSpPr>
          <p:nvPr/>
        </p:nvSpPr>
        <p:spPr bwMode="auto">
          <a:xfrm>
            <a:off x="0" y="6643688"/>
            <a:ext cx="3143250" cy="214312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endParaRPr lang="en-US" altLang="zh-CN" sz="1400">
              <a:solidFill>
                <a:srgbClr val="FFFFFF"/>
              </a:solidFill>
            </a:endParaRPr>
          </a:p>
        </p:txBody>
      </p:sp>
      <p:sp>
        <p:nvSpPr>
          <p:cNvPr id="1034" name="Rectangle 15"/>
          <p:cNvSpPr>
            <a:spLocks noChangeArrowheads="1"/>
          </p:cNvSpPr>
          <p:nvPr/>
        </p:nvSpPr>
        <p:spPr bwMode="auto">
          <a:xfrm>
            <a:off x="3143250" y="6643688"/>
            <a:ext cx="3143250" cy="214312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 sz="1400">
                <a:solidFill>
                  <a:srgbClr val="FFFFFF"/>
                </a:solidFill>
              </a:rPr>
              <a:t>Semantic Technologies</a:t>
            </a:r>
          </a:p>
        </p:txBody>
      </p:sp>
      <p:sp>
        <p:nvSpPr>
          <p:cNvPr id="1035" name="Rectangle 16"/>
          <p:cNvSpPr>
            <a:spLocks noChangeArrowheads="1"/>
          </p:cNvSpPr>
          <p:nvPr/>
        </p:nvSpPr>
        <p:spPr bwMode="auto">
          <a:xfrm>
            <a:off x="0" y="0"/>
            <a:ext cx="4572000" cy="214313"/>
          </a:xfrm>
          <a:prstGeom prst="rect">
            <a:avLst/>
          </a:prstGeom>
          <a:solidFill>
            <a:srgbClr val="0099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</a:rPr>
              <a:t>Part 3</a:t>
            </a:r>
          </a:p>
        </p:txBody>
      </p:sp>
      <p:sp>
        <p:nvSpPr>
          <p:cNvPr id="1036" name="Rectangle 17"/>
          <p:cNvSpPr>
            <a:spLocks noChangeArrowheads="1"/>
          </p:cNvSpPr>
          <p:nvPr/>
        </p:nvSpPr>
        <p:spPr bwMode="auto">
          <a:xfrm>
            <a:off x="4572000" y="0"/>
            <a:ext cx="4572000" cy="214313"/>
          </a:xfrm>
          <a:prstGeom prst="rect">
            <a:avLst/>
          </a:prstGeom>
          <a:solidFill>
            <a:srgbClr val="33CCFF"/>
          </a:solidFill>
          <a:ln>
            <a:noFill/>
          </a:ln>
          <a:extLs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/>
            <a:r>
              <a:rPr lang="en-US" altLang="zh-CN">
                <a:solidFill>
                  <a:srgbClr val="FFFFFF"/>
                </a:solidFill>
                <a:latin typeface="Calibri" charset="0"/>
              </a:rPr>
              <a:t>RDF/XML: Encoding RDF into XML</a:t>
            </a:r>
          </a:p>
        </p:txBody>
      </p:sp>
      <p:sp>
        <p:nvSpPr>
          <p:cNvPr id="103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altLang="zh-CN"/>
          </a:p>
        </p:txBody>
      </p:sp>
      <p:sp>
        <p:nvSpPr>
          <p:cNvPr id="1038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341438"/>
            <a:ext cx="8229600" cy="478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033CC"/>
          </a:solidFill>
          <a:latin typeface="Arial" charset="0"/>
          <a:ea typeface="ＭＳ Ｐゴシック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2"/>
          <p:cNvSpPr>
            <a:spLocks noGrp="1"/>
          </p:cNvSpPr>
          <p:nvPr>
            <p:ph type="ctrTitle"/>
          </p:nvPr>
        </p:nvSpPr>
        <p:spPr>
          <a:xfrm>
            <a:off x="827088" y="3573463"/>
            <a:ext cx="7772400" cy="2087562"/>
          </a:xfrm>
        </p:spPr>
        <p:txBody>
          <a:bodyPr/>
          <a:lstStyle/>
          <a:p>
            <a:r>
              <a:rPr lang="en-US" altLang="zh-CN">
                <a:latin typeface="Arial" charset="0"/>
                <a:ea typeface="ＭＳ Ｐゴシック" charset="0"/>
              </a:rPr>
              <a:t>RDF/XML: Encoding RDF into XML</a:t>
            </a:r>
          </a:p>
        </p:txBody>
      </p:sp>
      <p:sp>
        <p:nvSpPr>
          <p:cNvPr id="4098" name="Rectangle 3"/>
          <p:cNvSpPr>
            <a:spLocks noGrp="1"/>
          </p:cNvSpPr>
          <p:nvPr>
            <p:ph type="subTitle" idx="1"/>
          </p:nvPr>
        </p:nvSpPr>
        <p:spPr>
          <a:xfrm>
            <a:off x="908050" y="4652963"/>
            <a:ext cx="6400800" cy="1752600"/>
          </a:xfrm>
        </p:spPr>
        <p:txBody>
          <a:bodyPr/>
          <a:lstStyle/>
          <a:p>
            <a:endParaRPr lang="en-US" altLang="zh-CN">
              <a:latin typeface="Arial" charset="0"/>
              <a:ea typeface="ＭＳ Ｐゴシック" charset="0"/>
            </a:endParaRPr>
          </a:p>
          <a:p>
            <a:endParaRPr lang="en-US" altLang="zh-CN">
              <a:latin typeface="Arial" charset="0"/>
              <a:ea typeface="ＭＳ Ｐゴシック" charset="0"/>
            </a:endParaRPr>
          </a:p>
          <a:p>
            <a:pPr algn="l"/>
            <a:r>
              <a:rPr lang="en-US" altLang="zh-CN">
                <a:latin typeface="Arial" charset="0"/>
                <a:ea typeface="ＭＳ Ｐゴシック" charset="0"/>
              </a:rPr>
              <a:t>Werner Nutt</a:t>
            </a:r>
          </a:p>
          <a:p>
            <a:endParaRPr lang="en-US" altLang="zh-CN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89" name="Group 10"/>
          <p:cNvGrpSpPr>
            <a:grpSpLocks/>
          </p:cNvGrpSpPr>
          <p:nvPr/>
        </p:nvGrpSpPr>
        <p:grpSpPr bwMode="auto">
          <a:xfrm>
            <a:off x="1331913" y="1341438"/>
            <a:ext cx="4032250" cy="3887787"/>
            <a:chOff x="1331641" y="1340768"/>
            <a:chExt cx="4032449" cy="3888432"/>
          </a:xfrm>
        </p:grpSpPr>
        <p:sp>
          <p:nvSpPr>
            <p:cNvPr id="5" name="Isosceles Triangle 4"/>
            <p:cNvSpPr/>
            <p:nvPr/>
          </p:nvSpPr>
          <p:spPr bwMode="auto">
            <a:xfrm rot="16200000">
              <a:off x="-72799" y="2745208"/>
              <a:ext cx="3888432" cy="1079553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6" name="Isosceles Triangle 5"/>
            <p:cNvSpPr/>
            <p:nvPr/>
          </p:nvSpPr>
          <p:spPr bwMode="auto">
            <a:xfrm rot="16200000">
              <a:off x="2879492" y="1232884"/>
              <a:ext cx="649396" cy="1439933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7" name="Isosceles Triangle 6"/>
            <p:cNvSpPr/>
            <p:nvPr/>
          </p:nvSpPr>
          <p:spPr bwMode="auto">
            <a:xfrm rot="16200000">
              <a:off x="1907780" y="2925440"/>
              <a:ext cx="2592818" cy="1439933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8" name="Isosceles Triangle 7"/>
            <p:cNvSpPr/>
            <p:nvPr/>
          </p:nvSpPr>
          <p:spPr bwMode="auto">
            <a:xfrm rot="16200000">
              <a:off x="4392463" y="2241113"/>
              <a:ext cx="503320" cy="1439934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9" name="Isosceles Triangle 8"/>
            <p:cNvSpPr/>
            <p:nvPr/>
          </p:nvSpPr>
          <p:spPr bwMode="auto">
            <a:xfrm rot="16200000">
              <a:off x="4391669" y="2961164"/>
              <a:ext cx="504909" cy="1439934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  <p:sp>
          <p:nvSpPr>
            <p:cNvPr id="10" name="Isosceles Triangle 9"/>
            <p:cNvSpPr/>
            <p:nvPr/>
          </p:nvSpPr>
          <p:spPr bwMode="auto">
            <a:xfrm rot="16200000">
              <a:off x="4391669" y="3753458"/>
              <a:ext cx="504909" cy="1439934"/>
            </a:xfrm>
            <a:prstGeom prst="triangle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0488" tIns="44450" rIns="90488" bIns="44450"/>
            <a:lstStyle/>
            <a:p>
              <a:pPr>
                <a:defRPr/>
              </a:pPr>
              <a:endParaRPr lang="en-US">
                <a:cs typeface="Arial" charset="0"/>
              </a:endParaRPr>
            </a:p>
          </p:txBody>
        </p:sp>
      </p:grpSp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XML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/>
              <a:t>Nesting of tags is permitted</a:t>
            </a:r>
          </a:p>
          <a:p>
            <a:pPr>
              <a:defRPr/>
            </a:pPr>
            <a:r>
              <a:rPr lang="en-US" sz="2000" dirty="0">
                <a:solidFill>
                  <a:srgbClr val="FF5050"/>
                </a:solidFill>
              </a:rPr>
              <a:t>M</a:t>
            </a:r>
            <a:r>
              <a:rPr lang="en-US" sz="2000" dirty="0" smtClean="0">
                <a:solidFill>
                  <a:srgbClr val="FF5050"/>
                </a:solidFill>
              </a:rPr>
              <a:t>ultiple usage </a:t>
            </a:r>
            <a:r>
              <a:rPr lang="en-US" sz="2000" dirty="0" smtClean="0"/>
              <a:t>of tags is permitted</a:t>
            </a:r>
          </a:p>
          <a:p>
            <a:pPr>
              <a:defRPr/>
            </a:pPr>
            <a:r>
              <a:rPr lang="en-US" sz="2000" dirty="0" smtClean="0"/>
              <a:t>XML tags constitute a tree structure</a:t>
            </a:r>
            <a:endParaRPr lang="en-US" sz="2000" dirty="0"/>
          </a:p>
        </p:txBody>
      </p:sp>
      <p:sp>
        <p:nvSpPr>
          <p:cNvPr id="12292" name="TextBox 3"/>
          <p:cNvSpPr txBox="1">
            <a:spLocks noChangeArrowheads="1"/>
          </p:cNvSpPr>
          <p:nvPr/>
        </p:nvSpPr>
        <p:spPr bwMode="auto">
          <a:xfrm>
            <a:off x="2339975" y="1268413"/>
            <a:ext cx="5761038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&lt;lecture&gt;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Semantic Technologies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&lt;/title&gt;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&lt;lecturer&gt;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Prof.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&lt;/title&gt;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&lt;firstname&gt;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Werner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&lt;/firstname&gt;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&lt;lastname&gt;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Nutt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                             &lt;/lastname&gt;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                      &lt;/lecturer&gt;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&lt;/lecture&gt;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>
                <a:latin typeface="Arial" charset="0"/>
                <a:ea typeface="ＭＳ Ｐゴシック" charset="0"/>
              </a:rPr>
              <a:t>XML Documents are Node-labeled Trees</a:t>
            </a:r>
          </a:p>
        </p:txBody>
      </p:sp>
      <p:grpSp>
        <p:nvGrpSpPr>
          <p:cNvPr id="13314" name="Group 24"/>
          <p:cNvGrpSpPr>
            <a:grpSpLocks/>
          </p:cNvGrpSpPr>
          <p:nvPr/>
        </p:nvGrpSpPr>
        <p:grpSpPr bwMode="auto">
          <a:xfrm>
            <a:off x="395288" y="1196975"/>
            <a:ext cx="8280400" cy="3595688"/>
            <a:chOff x="827584" y="1066800"/>
            <a:chExt cx="8280920" cy="3595628"/>
          </a:xfrm>
        </p:grpSpPr>
        <p:sp>
          <p:nvSpPr>
            <p:cNvPr id="5" name="Text Box 5"/>
            <p:cNvSpPr txBox="1">
              <a:spLocks noChangeArrowheads="1"/>
            </p:cNvSpPr>
            <p:nvPr/>
          </p:nvSpPr>
          <p:spPr bwMode="auto">
            <a:xfrm>
              <a:off x="3734479" y="1066800"/>
              <a:ext cx="167650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>
                  <a:solidFill>
                    <a:srgbClr val="808080"/>
                  </a:solidFill>
                  <a:cs typeface="Arial" charset="0"/>
                </a:rPr>
                <a:t>course</a:t>
              </a:r>
            </a:p>
          </p:txBody>
        </p:sp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5363356" y="1908161"/>
              <a:ext cx="1676505" cy="3682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>
                  <a:solidFill>
                    <a:srgbClr val="808080"/>
                  </a:solidFill>
                  <a:cs typeface="Arial" charset="0"/>
                </a:rPr>
                <a:t>lecturer</a:t>
              </a:r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899025" y="2266930"/>
              <a:ext cx="167650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>
                  <a:solidFill>
                    <a:srgbClr val="808080"/>
                  </a:solidFill>
                  <a:cs typeface="Arial" charset="0"/>
                </a:rPr>
                <a:t>title</a:t>
              </a:r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3543967" y="2987643"/>
              <a:ext cx="167650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>
                  <a:solidFill>
                    <a:srgbClr val="808080"/>
                  </a:solidFill>
                  <a:cs typeface="Arial" charset="0"/>
                </a:rPr>
                <a:t>title</a:t>
              </a:r>
            </a:p>
          </p:txBody>
        </p:sp>
        <p:sp>
          <p:nvSpPr>
            <p:cNvPr id="9" name="Text Box 5"/>
            <p:cNvSpPr txBox="1">
              <a:spLocks noChangeArrowheads="1"/>
            </p:cNvSpPr>
            <p:nvPr/>
          </p:nvSpPr>
          <p:spPr bwMode="auto">
            <a:xfrm>
              <a:off x="5415747" y="2925732"/>
              <a:ext cx="1676505" cy="3682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 err="1">
                  <a:solidFill>
                    <a:srgbClr val="808080"/>
                  </a:solidFill>
                  <a:cs typeface="Arial" charset="0"/>
                </a:rPr>
                <a:t>firstname</a:t>
              </a:r>
              <a:endParaRPr lang="en-US" kern="0" dirty="0">
                <a:solidFill>
                  <a:srgbClr val="808080"/>
                </a:solidFill>
                <a:cs typeface="Arial" charset="0"/>
              </a:endParaRPr>
            </a:p>
          </p:txBody>
        </p:sp>
        <p:sp>
          <p:nvSpPr>
            <p:cNvPr id="10" name="Text Box 5"/>
            <p:cNvSpPr txBox="1">
              <a:spLocks noChangeArrowheads="1"/>
            </p:cNvSpPr>
            <p:nvPr/>
          </p:nvSpPr>
          <p:spPr bwMode="auto">
            <a:xfrm>
              <a:off x="7287527" y="2925732"/>
              <a:ext cx="1676505" cy="3682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kern="0" dirty="0" err="1">
                  <a:solidFill>
                    <a:srgbClr val="808080"/>
                  </a:solidFill>
                  <a:cs typeface="Arial" charset="0"/>
                </a:rPr>
                <a:t>lastname</a:t>
              </a:r>
              <a:endParaRPr lang="en-US" kern="0" dirty="0">
                <a:solidFill>
                  <a:srgbClr val="808080"/>
                </a:solidFill>
                <a:cs typeface="Arial" charset="0"/>
              </a:endParaRPr>
            </a:p>
          </p:txBody>
        </p:sp>
        <p:sp>
          <p:nvSpPr>
            <p:cNvPr id="11" name="Text Box 48"/>
            <p:cNvSpPr txBox="1">
              <a:spLocks noChangeArrowheads="1"/>
            </p:cNvSpPr>
            <p:nvPr/>
          </p:nvSpPr>
          <p:spPr bwMode="auto">
            <a:xfrm>
              <a:off x="827584" y="3500397"/>
              <a:ext cx="1828915" cy="64768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 dirty="0">
                  <a:latin typeface="Courier New" charset="0"/>
                  <a:cs typeface="Courier New" charset="0"/>
                </a:rPr>
                <a:t>Semantic </a:t>
              </a:r>
              <a:br>
                <a:rPr lang="en-US" b="1" dirty="0">
                  <a:latin typeface="Courier New" charset="0"/>
                  <a:cs typeface="Courier New" charset="0"/>
                </a:rPr>
              </a:br>
              <a:r>
                <a:rPr lang="en-US" b="1" dirty="0">
                  <a:latin typeface="Courier New" charset="0"/>
                  <a:cs typeface="Courier New" charset="0"/>
                </a:rPr>
                <a:t>Technologies</a:t>
              </a:r>
            </a:p>
          </p:txBody>
        </p:sp>
        <p:sp>
          <p:nvSpPr>
            <p:cNvPr id="12" name="Text Box 48"/>
            <p:cNvSpPr txBox="1">
              <a:spLocks noChangeArrowheads="1"/>
            </p:cNvSpPr>
            <p:nvPr/>
          </p:nvSpPr>
          <p:spPr bwMode="auto">
            <a:xfrm>
              <a:off x="3434423" y="4292546"/>
              <a:ext cx="182891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 dirty="0">
                  <a:latin typeface="Courier New" charset="0"/>
                  <a:cs typeface="Courier New" charset="0"/>
                </a:rPr>
                <a:t>Prof.</a:t>
              </a:r>
            </a:p>
          </p:txBody>
        </p:sp>
        <p:sp>
          <p:nvSpPr>
            <p:cNvPr id="13" name="Text Box 48"/>
            <p:cNvSpPr txBox="1">
              <a:spLocks noChangeArrowheads="1"/>
            </p:cNvSpPr>
            <p:nvPr/>
          </p:nvSpPr>
          <p:spPr bwMode="auto">
            <a:xfrm>
              <a:off x="5334779" y="4292546"/>
              <a:ext cx="182891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 dirty="0">
                  <a:latin typeface="Courier New" charset="0"/>
                  <a:cs typeface="Courier New" charset="0"/>
                </a:rPr>
                <a:t>Werner</a:t>
              </a:r>
            </a:p>
          </p:txBody>
        </p:sp>
        <p:sp>
          <p:nvSpPr>
            <p:cNvPr id="14" name="Text Box 48"/>
            <p:cNvSpPr txBox="1">
              <a:spLocks noChangeArrowheads="1"/>
            </p:cNvSpPr>
            <p:nvPr/>
          </p:nvSpPr>
          <p:spPr bwMode="auto">
            <a:xfrm>
              <a:off x="7279589" y="4292546"/>
              <a:ext cx="1828915" cy="3698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US" b="1" dirty="0">
                  <a:latin typeface="Courier New" charset="0"/>
                  <a:cs typeface="Courier New" charset="0"/>
                </a:rPr>
                <a:t>Nutt</a:t>
              </a:r>
            </a:p>
          </p:txBody>
        </p:sp>
        <p:sp>
          <p:nvSpPr>
            <p:cNvPr id="16" name="Line 9"/>
            <p:cNvSpPr>
              <a:spLocks noChangeShapeType="1"/>
            </p:cNvSpPr>
            <p:nvPr/>
          </p:nvSpPr>
          <p:spPr bwMode="auto">
            <a:xfrm flipH="1">
              <a:off x="1980181" y="1484306"/>
              <a:ext cx="2519520" cy="792149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7" name="Line 9"/>
            <p:cNvSpPr>
              <a:spLocks noChangeShapeType="1"/>
            </p:cNvSpPr>
            <p:nvPr/>
          </p:nvSpPr>
          <p:spPr bwMode="auto">
            <a:xfrm>
              <a:off x="4499702" y="1484306"/>
              <a:ext cx="1800338" cy="50481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8" name="Line 9"/>
            <p:cNvSpPr>
              <a:spLocks noChangeShapeType="1"/>
            </p:cNvSpPr>
            <p:nvPr/>
          </p:nvSpPr>
          <p:spPr bwMode="auto">
            <a:xfrm flipH="1">
              <a:off x="4355231" y="2276455"/>
              <a:ext cx="1944809" cy="720713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9"/>
            <p:cNvSpPr>
              <a:spLocks noChangeShapeType="1"/>
            </p:cNvSpPr>
            <p:nvPr/>
          </p:nvSpPr>
          <p:spPr bwMode="auto">
            <a:xfrm>
              <a:off x="6300040" y="2276455"/>
              <a:ext cx="1871781" cy="576253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Line 9"/>
            <p:cNvSpPr>
              <a:spLocks noChangeShapeType="1"/>
            </p:cNvSpPr>
            <p:nvPr/>
          </p:nvSpPr>
          <p:spPr bwMode="auto">
            <a:xfrm flipH="1">
              <a:off x="6300040" y="2276455"/>
              <a:ext cx="0" cy="649277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Line 9"/>
            <p:cNvSpPr>
              <a:spLocks noChangeShapeType="1"/>
            </p:cNvSpPr>
            <p:nvPr/>
          </p:nvSpPr>
          <p:spPr bwMode="auto">
            <a:xfrm>
              <a:off x="1764268" y="2708248"/>
              <a:ext cx="0" cy="865174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Line 9"/>
            <p:cNvSpPr>
              <a:spLocks noChangeShapeType="1"/>
            </p:cNvSpPr>
            <p:nvPr/>
          </p:nvSpPr>
          <p:spPr bwMode="auto">
            <a:xfrm>
              <a:off x="4355231" y="3357525"/>
              <a:ext cx="0" cy="86358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3" name="Line 9"/>
            <p:cNvSpPr>
              <a:spLocks noChangeShapeType="1"/>
            </p:cNvSpPr>
            <p:nvPr/>
          </p:nvSpPr>
          <p:spPr bwMode="auto">
            <a:xfrm>
              <a:off x="6300040" y="3428961"/>
              <a:ext cx="0" cy="86358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4" name="Line 9"/>
            <p:cNvSpPr>
              <a:spLocks noChangeShapeType="1"/>
            </p:cNvSpPr>
            <p:nvPr/>
          </p:nvSpPr>
          <p:spPr bwMode="auto">
            <a:xfrm>
              <a:off x="8171820" y="3357525"/>
              <a:ext cx="0" cy="863586"/>
            </a:xfrm>
            <a:prstGeom prst="line">
              <a:avLst/>
            </a:prstGeom>
            <a:noFill/>
            <a:ln w="9525">
              <a:solidFill>
                <a:srgbClr val="80808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kern="0">
                <a:solidFill>
                  <a:sysClr val="windowText" lastClr="000000"/>
                </a:solidFill>
              </a:endParaRPr>
            </a:p>
          </p:txBody>
        </p:sp>
      </p:grpSp>
      <p:sp>
        <p:nvSpPr>
          <p:cNvPr id="26" name="Content Placeholder 2"/>
          <p:cNvSpPr>
            <a:spLocks noGrp="1"/>
          </p:cNvSpPr>
          <p:nvPr>
            <p:ph idx="1"/>
          </p:nvPr>
        </p:nvSpPr>
        <p:spPr>
          <a:xfrm>
            <a:off x="457200" y="4868863"/>
            <a:ext cx="8229600" cy="1728787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Two (main) kinds of nodes:</a:t>
            </a:r>
          </a:p>
          <a:p>
            <a:pPr>
              <a:defRPr/>
            </a:pPr>
            <a:r>
              <a:rPr lang="en-US" dirty="0" smtClean="0"/>
              <a:t>element nodes </a:t>
            </a:r>
            <a:r>
              <a:rPr lang="en-US" sz="2000" dirty="0" smtClean="0"/>
              <a:t>(constituted by the tags)</a:t>
            </a:r>
          </a:p>
          <a:p>
            <a:pPr>
              <a:defRPr/>
            </a:pPr>
            <a:r>
              <a:rPr lang="en-US" dirty="0" smtClean="0"/>
              <a:t>content nodes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There are also attributes, comments, 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200" dirty="0" err="1" smtClean="0"/>
              <a:t>e</a:t>
            </a:r>
            <a:r>
              <a:rPr lang="en-US" sz="2200" dirty="0" err="1" smtClean="0">
                <a:solidFill>
                  <a:srgbClr val="FF0000"/>
                </a:solidFill>
              </a:rPr>
              <a:t>X</a:t>
            </a:r>
            <a:r>
              <a:rPr lang="en-US" sz="2200" dirty="0" err="1" smtClean="0"/>
              <a:t>tensible</a:t>
            </a:r>
            <a:r>
              <a:rPr lang="en-US" sz="2200" dirty="0" smtClean="0"/>
              <a:t> </a:t>
            </a:r>
            <a:r>
              <a:rPr lang="en-US" sz="2200" dirty="0" smtClean="0">
                <a:solidFill>
                  <a:srgbClr val="FF0000"/>
                </a:solidFill>
              </a:rPr>
              <a:t>M</a:t>
            </a:r>
            <a:r>
              <a:rPr lang="en-US" sz="2200" dirty="0" smtClean="0"/>
              <a:t>arkup </a:t>
            </a:r>
            <a:r>
              <a:rPr lang="en-US" sz="2200" dirty="0" smtClean="0">
                <a:solidFill>
                  <a:srgbClr val="FF0000"/>
                </a:solidFill>
              </a:rPr>
              <a:t>L</a:t>
            </a:r>
            <a:r>
              <a:rPr lang="en-US" sz="2200" dirty="0" smtClean="0"/>
              <a:t>anguage</a:t>
            </a:r>
          </a:p>
          <a:p>
            <a:pPr>
              <a:defRPr/>
            </a:pPr>
            <a:r>
              <a:rPr lang="en-US" sz="2200" dirty="0" smtClean="0"/>
              <a:t>Origin: document markup (HTML4.0 ∈ XML ⊂ SGML)</a:t>
            </a:r>
          </a:p>
          <a:p>
            <a:pPr>
              <a:defRPr/>
            </a:pPr>
            <a:r>
              <a:rPr lang="en-US" sz="2200" dirty="0" smtClean="0"/>
              <a:t>Web standard (W3C) for data exchange:</a:t>
            </a:r>
          </a:p>
          <a:p>
            <a:pPr lvl="1">
              <a:defRPr/>
            </a:pPr>
            <a:r>
              <a:rPr lang="en-US" sz="2200" dirty="0" smtClean="0"/>
              <a:t>applications receive XML input and </a:t>
            </a:r>
            <a:br>
              <a:rPr lang="en-US" sz="2200" dirty="0" smtClean="0"/>
            </a:br>
            <a:r>
              <a:rPr lang="en-US" sz="2200" dirty="0" smtClean="0"/>
              <a:t>produce XML output</a:t>
            </a:r>
          </a:p>
          <a:p>
            <a:pPr lvl="1">
              <a:defRPr/>
            </a:pPr>
            <a:r>
              <a:rPr lang="en-US" sz="2200" dirty="0" smtClean="0"/>
              <a:t>industry only has to agree on standardized tag names </a:t>
            </a:r>
            <a:br>
              <a:rPr lang="en-US" sz="2200" dirty="0" smtClean="0"/>
            </a:br>
            <a:r>
              <a:rPr lang="en-US" sz="2200" dirty="0" smtClean="0"/>
              <a:t>(the vocabulary) and their usage (the schema)</a:t>
            </a:r>
          </a:p>
          <a:p>
            <a:pPr>
              <a:defRPr/>
            </a:pPr>
            <a:r>
              <a:rPr lang="en-US" sz="2200" dirty="0" smtClean="0"/>
              <a:t>Complementary language for HTML:</a:t>
            </a:r>
          </a:p>
          <a:p>
            <a:pPr lvl="1">
              <a:defRPr/>
            </a:pPr>
            <a:r>
              <a:rPr lang="en-US" sz="2200" dirty="0" smtClean="0"/>
              <a:t>HTML describes presentation </a:t>
            </a:r>
          </a:p>
          <a:p>
            <a:pPr lvl="1">
              <a:defRPr/>
            </a:pPr>
            <a:r>
              <a:rPr lang="en-US" sz="2200" dirty="0" smtClean="0"/>
              <a:t>XML describes content</a:t>
            </a:r>
          </a:p>
          <a:p>
            <a:pPr>
              <a:defRPr/>
            </a:pPr>
            <a:r>
              <a:rPr lang="en-US" sz="2200" dirty="0" smtClean="0"/>
              <a:t>Database perspective: XML as a data model for semi-structured data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XML-Syntax: XML Element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000" dirty="0"/>
              <a:t>D</a:t>
            </a:r>
            <a:r>
              <a:rPr lang="en-US" sz="2000" dirty="0" smtClean="0"/>
              <a:t>escription of an object enclosed by matching tags</a:t>
            </a:r>
          </a:p>
          <a:p>
            <a:pPr>
              <a:defRPr/>
            </a:pPr>
            <a:r>
              <a:rPr lang="en-US" sz="2000" dirty="0"/>
              <a:t>C</a:t>
            </a:r>
            <a:r>
              <a:rPr lang="en-US" sz="2000" dirty="0" smtClean="0"/>
              <a:t>ontent of an elements: text and/or further elements (arbitrary nesting possible)</a:t>
            </a:r>
          </a:p>
          <a:p>
            <a:pPr>
              <a:defRPr/>
            </a:pPr>
            <a:r>
              <a:rPr lang="en-US" sz="2000" dirty="0"/>
              <a:t>E</a:t>
            </a:r>
            <a:r>
              <a:rPr lang="en-US" sz="2000" dirty="0" smtClean="0"/>
              <a:t>mpty elements: &lt;year&gt;&lt;/year&gt; short: &lt;year/&gt;</a:t>
            </a:r>
          </a:p>
          <a:p>
            <a:pPr>
              <a:defRPr/>
            </a:pPr>
            <a:r>
              <a:rPr lang="en-US" sz="2000" dirty="0" smtClean="0"/>
              <a:t>“Outermost” element is called the top element </a:t>
            </a:r>
            <a:br>
              <a:rPr lang="en-US" sz="2000" dirty="0" smtClean="0"/>
            </a:br>
            <a:r>
              <a:rPr lang="en-US" sz="2000" dirty="0" smtClean="0"/>
              <a:t>(and there can be only one per document)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403350" y="4206875"/>
            <a:ext cx="6400800" cy="2246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</a:t>
            </a:r>
            <a:r>
              <a:rPr lang="en-US" sz="2000" dirty="0">
                <a:latin typeface="American Typewriter"/>
                <a:cs typeface="American Typewriter"/>
              </a:rPr>
              <a:t>&lt;person&gt;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          &lt;name&gt; 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Bart Simpson </a:t>
            </a:r>
            <a:r>
              <a:rPr lang="en-US" sz="2000" dirty="0">
                <a:latin typeface="American Typewriter"/>
                <a:cs typeface="American Typewriter"/>
              </a:rPr>
              <a:t>&lt;/name&gt;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	&lt;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 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320-444 7777 </a:t>
            </a:r>
            <a:r>
              <a:rPr lang="en-US" sz="2000" dirty="0">
                <a:latin typeface="American Typewriter"/>
                <a:cs typeface="American Typewriter"/>
              </a:rPr>
              <a:t>&lt;/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 	&lt;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 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0471–013 987 </a:t>
            </a:r>
            <a:r>
              <a:rPr lang="en-US" sz="2000" dirty="0">
                <a:latin typeface="American Typewriter"/>
                <a:cs typeface="American Typewriter"/>
              </a:rPr>
              <a:t>&lt;/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	&lt;email&gt; </a:t>
            </a:r>
            <a:r>
              <a:rPr lang="en-US" sz="2000" dirty="0" err="1">
                <a:solidFill>
                  <a:srgbClr val="009900"/>
                </a:solidFill>
                <a:latin typeface="American Typewriter"/>
                <a:cs typeface="American Typewriter"/>
              </a:rPr>
              <a:t>bart@unibz.it</a:t>
            </a:r>
            <a:r>
              <a:rPr lang="en-US" sz="2000" dirty="0">
                <a:latin typeface="American Typewriter"/>
                <a:cs typeface="American Typewriter"/>
              </a:rPr>
              <a:t> &lt;/email&gt;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             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email address may be wrong</a:t>
            </a: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   &lt;/person&gt;</a:t>
            </a:r>
          </a:p>
        </p:txBody>
      </p:sp>
      <p:grpSp>
        <p:nvGrpSpPr>
          <p:cNvPr id="15364" name="Group 6"/>
          <p:cNvGrpSpPr>
            <a:grpSpLocks/>
          </p:cNvGrpSpPr>
          <p:nvPr/>
        </p:nvGrpSpPr>
        <p:grpSpPr bwMode="auto">
          <a:xfrm>
            <a:off x="19050" y="4394200"/>
            <a:ext cx="1595438" cy="2012950"/>
            <a:chOff x="195" y="2304"/>
            <a:chExt cx="1005" cy="1268"/>
          </a:xfrm>
        </p:grpSpPr>
        <p:sp>
          <p:nvSpPr>
            <p:cNvPr id="6" name="AutoShape 7"/>
            <p:cNvSpPr>
              <a:spLocks/>
            </p:cNvSpPr>
            <p:nvPr/>
          </p:nvSpPr>
          <p:spPr bwMode="auto">
            <a:xfrm>
              <a:off x="1056" y="2304"/>
              <a:ext cx="144" cy="1200"/>
            </a:xfrm>
            <a:prstGeom prst="leftBrace">
              <a:avLst>
                <a:gd name="adj1" fmla="val 69444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5378" name="Group 8"/>
            <p:cNvGrpSpPr>
              <a:grpSpLocks/>
            </p:cNvGrpSpPr>
            <p:nvPr/>
          </p:nvGrpSpPr>
          <p:grpSpPr bwMode="auto">
            <a:xfrm>
              <a:off x="195" y="2832"/>
              <a:ext cx="864" cy="740"/>
              <a:chOff x="195" y="2832"/>
              <a:chExt cx="864" cy="740"/>
            </a:xfrm>
          </p:grpSpPr>
          <p:sp>
            <p:nvSpPr>
              <p:cNvPr id="8" name="Text Box 9"/>
              <p:cNvSpPr txBox="1">
                <a:spLocks noChangeArrowheads="1"/>
              </p:cNvSpPr>
              <p:nvPr/>
            </p:nvSpPr>
            <p:spPr bwMode="auto">
              <a:xfrm>
                <a:off x="195" y="3284"/>
                <a:ext cx="864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dirty="0">
                    <a:solidFill>
                      <a:schemeClr val="accent2"/>
                    </a:solidFill>
                    <a:cs typeface="Arial" charset="0"/>
                  </a:rPr>
                  <a:t>element</a:t>
                </a:r>
                <a:endParaRPr lang="en-US" i="1" dirty="0">
                  <a:solidFill>
                    <a:schemeClr val="accent2"/>
                  </a:solidFill>
                  <a:cs typeface="Arial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 flipV="1">
                <a:off x="659" y="2832"/>
                <a:ext cx="349" cy="4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grpSp>
        <p:nvGrpSpPr>
          <p:cNvPr id="15365" name="Group 11"/>
          <p:cNvGrpSpPr>
            <a:grpSpLocks/>
          </p:cNvGrpSpPr>
          <p:nvPr/>
        </p:nvGrpSpPr>
        <p:grpSpPr bwMode="auto">
          <a:xfrm>
            <a:off x="107950" y="3500438"/>
            <a:ext cx="3641725" cy="1355725"/>
            <a:chOff x="416" y="1485"/>
            <a:chExt cx="2266" cy="1169"/>
          </a:xfrm>
        </p:grpSpPr>
        <p:sp>
          <p:nvSpPr>
            <p:cNvPr id="11" name="AutoShape 12"/>
            <p:cNvSpPr>
              <a:spLocks/>
            </p:cNvSpPr>
            <p:nvPr/>
          </p:nvSpPr>
          <p:spPr bwMode="auto">
            <a:xfrm>
              <a:off x="1536" y="2510"/>
              <a:ext cx="46" cy="144"/>
            </a:xfrm>
            <a:prstGeom prst="leftBrace">
              <a:avLst>
                <a:gd name="adj1" fmla="val 25000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5374" name="Group 13"/>
            <p:cNvGrpSpPr>
              <a:grpSpLocks/>
            </p:cNvGrpSpPr>
            <p:nvPr/>
          </p:nvGrpSpPr>
          <p:grpSpPr bwMode="auto">
            <a:xfrm>
              <a:off x="416" y="1485"/>
              <a:ext cx="2266" cy="1056"/>
              <a:chOff x="416" y="1485"/>
              <a:chExt cx="2266" cy="1056"/>
            </a:xfrm>
          </p:grpSpPr>
          <p:sp>
            <p:nvSpPr>
              <p:cNvPr id="13" name="Line 14"/>
              <p:cNvSpPr>
                <a:spLocks noChangeShapeType="1"/>
              </p:cNvSpPr>
              <p:nvPr/>
            </p:nvSpPr>
            <p:spPr bwMode="auto">
              <a:xfrm>
                <a:off x="1133" y="2042"/>
                <a:ext cx="358" cy="49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Text Box 15"/>
              <p:cNvSpPr txBox="1">
                <a:spLocks noChangeArrowheads="1"/>
              </p:cNvSpPr>
              <p:nvPr/>
            </p:nvSpPr>
            <p:spPr bwMode="auto">
              <a:xfrm>
                <a:off x="416" y="1485"/>
                <a:ext cx="2266" cy="70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chemeClr val="accent2"/>
                    </a:solidFill>
                    <a:cs typeface="Arial" charset="0"/>
                  </a:rPr>
                  <a:t>element, </a:t>
                </a:r>
              </a:p>
              <a:p>
                <a:pPr>
                  <a:defRPr/>
                </a:pPr>
                <a:r>
                  <a:rPr lang="en-US" dirty="0">
                    <a:solidFill>
                      <a:schemeClr val="accent2"/>
                    </a:solidFill>
                    <a:cs typeface="Arial" charset="0"/>
                  </a:rPr>
                  <a:t>a sub-element of the first</a:t>
                </a:r>
                <a:endParaRPr lang="en-US" i="1" dirty="0">
                  <a:solidFill>
                    <a:schemeClr val="accent2"/>
                  </a:solidFill>
                  <a:cs typeface="Arial" charset="0"/>
                </a:endParaRPr>
              </a:p>
            </p:txBody>
          </p:sp>
        </p:grpSp>
      </p:grpSp>
      <p:grpSp>
        <p:nvGrpSpPr>
          <p:cNvPr id="15366" name="Group 16"/>
          <p:cNvGrpSpPr>
            <a:grpSpLocks/>
          </p:cNvGrpSpPr>
          <p:nvPr/>
        </p:nvGrpSpPr>
        <p:grpSpPr bwMode="auto">
          <a:xfrm>
            <a:off x="5918200" y="4495800"/>
            <a:ext cx="2800350" cy="969963"/>
            <a:chOff x="4272" y="2461"/>
            <a:chExt cx="1764" cy="611"/>
          </a:xfrm>
        </p:grpSpPr>
        <p:sp>
          <p:nvSpPr>
            <p:cNvPr id="16" name="AutoShape 17"/>
            <p:cNvSpPr>
              <a:spLocks/>
            </p:cNvSpPr>
            <p:nvPr/>
          </p:nvSpPr>
          <p:spPr bwMode="auto">
            <a:xfrm>
              <a:off x="4272" y="2688"/>
              <a:ext cx="96" cy="384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5370" name="Group 18"/>
            <p:cNvGrpSpPr>
              <a:grpSpLocks/>
            </p:cNvGrpSpPr>
            <p:nvPr/>
          </p:nvGrpSpPr>
          <p:grpSpPr bwMode="auto">
            <a:xfrm>
              <a:off x="4422" y="2461"/>
              <a:ext cx="1614" cy="408"/>
              <a:chOff x="4422" y="2461"/>
              <a:chExt cx="1614" cy="408"/>
            </a:xfrm>
          </p:grpSpPr>
          <p:sp>
            <p:nvSpPr>
              <p:cNvPr id="18" name="Text Box 19"/>
              <p:cNvSpPr txBox="1">
                <a:spLocks noChangeArrowheads="1"/>
              </p:cNvSpPr>
              <p:nvPr/>
            </p:nvSpPr>
            <p:spPr bwMode="auto">
              <a:xfrm>
                <a:off x="4649" y="2461"/>
                <a:ext cx="1387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dirty="0">
                    <a:solidFill>
                      <a:schemeClr val="accent2"/>
                    </a:solidFill>
                    <a:cs typeface="Arial" charset="0"/>
                  </a:rPr>
                  <a:t>not an element</a:t>
                </a:r>
              </a:p>
            </p:txBody>
          </p:sp>
          <p:sp>
            <p:nvSpPr>
              <p:cNvPr id="19" name="Line 20"/>
              <p:cNvSpPr>
                <a:spLocks noChangeShapeType="1"/>
              </p:cNvSpPr>
              <p:nvPr/>
            </p:nvSpPr>
            <p:spPr bwMode="auto">
              <a:xfrm flipH="1">
                <a:off x="4422" y="2779"/>
                <a:ext cx="544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1" name="Line 14"/>
          <p:cNvSpPr>
            <a:spLocks noChangeShapeType="1"/>
          </p:cNvSpPr>
          <p:nvPr/>
        </p:nvSpPr>
        <p:spPr bwMode="auto">
          <a:xfrm flipH="1" flipV="1">
            <a:off x="5724525" y="6008688"/>
            <a:ext cx="7191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4" name="Text Box 9"/>
          <p:cNvSpPr txBox="1">
            <a:spLocks noChangeArrowheads="1"/>
          </p:cNvSpPr>
          <p:nvPr/>
        </p:nvSpPr>
        <p:spPr bwMode="auto">
          <a:xfrm>
            <a:off x="6659563" y="5792788"/>
            <a:ext cx="1371600" cy="36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chemeClr val="accent2"/>
                </a:solidFill>
                <a:cs typeface="Arial" charset="0"/>
              </a:rPr>
              <a:t>free text</a:t>
            </a:r>
            <a:endParaRPr lang="en-US" i="1" dirty="0">
              <a:solidFill>
                <a:schemeClr val="accent2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XML-Syntax: XML Attribute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975"/>
            <a:ext cx="8229600" cy="5040313"/>
          </a:xfrm>
        </p:spPr>
        <p:txBody>
          <a:bodyPr/>
          <a:lstStyle/>
          <a:p>
            <a:pPr>
              <a:defRPr/>
            </a:pPr>
            <a:r>
              <a:rPr lang="en-US" sz="2000" dirty="0"/>
              <a:t>P</a:t>
            </a:r>
            <a:r>
              <a:rPr lang="en-US" sz="2000" dirty="0" smtClean="0"/>
              <a:t>air of name and string-value in start tag or in self-closing tag</a:t>
            </a:r>
          </a:p>
          <a:p>
            <a:pPr>
              <a:defRPr/>
            </a:pPr>
            <a:r>
              <a:rPr lang="en-US" sz="2000" dirty="0"/>
              <a:t>A</a:t>
            </a:r>
            <a:r>
              <a:rPr lang="en-US" sz="2000" dirty="0" smtClean="0"/>
              <a:t>ssociated with one XML element</a:t>
            </a:r>
          </a:p>
          <a:p>
            <a:pPr>
              <a:defRPr/>
            </a:pPr>
            <a:r>
              <a:rPr lang="en-US" sz="2000" dirty="0"/>
              <a:t>A</a:t>
            </a:r>
            <a:r>
              <a:rPr lang="en-US" sz="2000" dirty="0" smtClean="0"/>
              <a:t>lternative option for describing data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 smtClean="0"/>
              <a:t>An element can have several child elements with the same tag, </a:t>
            </a:r>
            <a:br>
              <a:rPr lang="en-US" sz="2000" dirty="0" smtClean="0"/>
            </a:br>
            <a:r>
              <a:rPr lang="en-US" sz="2000" dirty="0" smtClean="0"/>
              <a:t>but only one attribute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grpSp>
        <p:nvGrpSpPr>
          <p:cNvPr id="16387" name="Group 19"/>
          <p:cNvGrpSpPr>
            <a:grpSpLocks/>
          </p:cNvGrpSpPr>
          <p:nvPr/>
        </p:nvGrpSpPr>
        <p:grpSpPr bwMode="auto">
          <a:xfrm>
            <a:off x="611188" y="2205038"/>
            <a:ext cx="4752975" cy="2336800"/>
            <a:chOff x="1403599" y="3501008"/>
            <a:chExt cx="4752577" cy="2336775"/>
          </a:xfrm>
        </p:grpSpPr>
        <p:sp>
          <p:nvSpPr>
            <p:cNvPr id="4" name="Text Box 5"/>
            <p:cNvSpPr txBox="1">
              <a:spLocks noChangeArrowheads="1"/>
            </p:cNvSpPr>
            <p:nvPr/>
          </p:nvSpPr>
          <p:spPr bwMode="auto">
            <a:xfrm>
              <a:off x="1403599" y="4205850"/>
              <a:ext cx="4752577" cy="16319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n-US" dirty="0">
                  <a:cs typeface="Arial" charset="0"/>
                </a:rPr>
                <a:t>    </a:t>
              </a:r>
              <a:r>
                <a:rPr lang="en-US" sz="2000" dirty="0">
                  <a:latin typeface="American Typewriter"/>
                  <a:cs typeface="American Typewriter"/>
                </a:rPr>
                <a:t>&lt;person </a:t>
              </a:r>
              <a:r>
                <a:rPr lang="en-US" sz="2000" dirty="0">
                  <a:solidFill>
                    <a:srgbClr val="3366FF"/>
                  </a:solidFill>
                  <a:latin typeface="American Typewriter"/>
                  <a:cs typeface="American Typewriter"/>
                </a:rPr>
                <a:t>email=</a:t>
              </a:r>
              <a:r>
                <a:rPr lang="en-US" sz="2000" dirty="0">
                  <a:latin typeface="American Typewriter"/>
                  <a:cs typeface="American Typewriter"/>
                </a:rPr>
                <a:t>“</a:t>
              </a:r>
              <a:r>
                <a:rPr lang="en-US" sz="2000" dirty="0" err="1">
                  <a:solidFill>
                    <a:srgbClr val="009900"/>
                  </a:solidFill>
                  <a:latin typeface="American Typewriter"/>
                  <a:cs typeface="American Typewriter"/>
                </a:rPr>
                <a:t>bart@unibz.it</a:t>
              </a:r>
              <a:r>
                <a:rPr lang="en-US" sz="2000" dirty="0">
                  <a:latin typeface="American Typewriter"/>
                  <a:cs typeface="American Typewriter"/>
                </a:rPr>
                <a:t>”&gt;</a:t>
              </a:r>
            </a:p>
            <a:p>
              <a:pPr>
                <a:defRPr/>
              </a:pPr>
              <a:r>
                <a:rPr lang="en-US" sz="2000" dirty="0">
                  <a:latin typeface="American Typewriter"/>
                  <a:cs typeface="American Typewriter"/>
                </a:rPr>
                <a:t>          &lt;name&gt; </a:t>
              </a:r>
              <a:r>
                <a:rPr lang="en-US" sz="2000" dirty="0">
                  <a:solidFill>
                    <a:srgbClr val="008000"/>
                  </a:solidFill>
                  <a:latin typeface="American Typewriter"/>
                  <a:cs typeface="American Typewriter"/>
                </a:rPr>
                <a:t>Bart Simpson </a:t>
              </a:r>
              <a:r>
                <a:rPr lang="en-US" sz="2000" dirty="0">
                  <a:latin typeface="American Typewriter"/>
                  <a:cs typeface="American Typewriter"/>
                </a:rPr>
                <a:t>&lt;/name&gt;</a:t>
              </a:r>
            </a:p>
            <a:p>
              <a:pPr>
                <a:defRPr/>
              </a:pPr>
              <a:r>
                <a:rPr lang="en-US" sz="2000" dirty="0">
                  <a:latin typeface="American Typewriter"/>
                  <a:cs typeface="American Typewriter"/>
                </a:rPr>
                <a:t>	&lt;</a:t>
              </a:r>
              <a:r>
                <a:rPr lang="en-US" sz="2000" dirty="0" err="1">
                  <a:latin typeface="American Typewriter"/>
                  <a:cs typeface="American Typewriter"/>
                </a:rPr>
                <a:t>tel</a:t>
              </a:r>
              <a:r>
                <a:rPr lang="en-US" sz="2000" dirty="0">
                  <a:latin typeface="American Typewriter"/>
                  <a:cs typeface="American Typewriter"/>
                </a:rPr>
                <a:t>&gt; </a:t>
              </a:r>
              <a:r>
                <a:rPr lang="en-US" sz="2000" dirty="0">
                  <a:solidFill>
                    <a:srgbClr val="008000"/>
                  </a:solidFill>
                  <a:latin typeface="American Typewriter"/>
                  <a:cs typeface="American Typewriter"/>
                </a:rPr>
                <a:t>320-444 7777 </a:t>
              </a:r>
              <a:r>
                <a:rPr lang="en-US" sz="2000" dirty="0">
                  <a:latin typeface="American Typewriter"/>
                  <a:cs typeface="American Typewriter"/>
                </a:rPr>
                <a:t>&lt;/</a:t>
              </a:r>
              <a:r>
                <a:rPr lang="en-US" sz="2000" dirty="0" err="1">
                  <a:latin typeface="American Typewriter"/>
                  <a:cs typeface="American Typewriter"/>
                </a:rPr>
                <a:t>tel</a:t>
              </a:r>
              <a:r>
                <a:rPr lang="en-US" sz="2000" dirty="0">
                  <a:latin typeface="American Typewriter"/>
                  <a:cs typeface="American Typewriter"/>
                </a:rPr>
                <a:t>&gt;</a:t>
              </a:r>
            </a:p>
            <a:p>
              <a:pPr>
                <a:defRPr/>
              </a:pPr>
              <a:r>
                <a:rPr lang="en-US" sz="2000" dirty="0">
                  <a:latin typeface="American Typewriter"/>
                  <a:cs typeface="American Typewriter"/>
                </a:rPr>
                <a:t> 	&lt;</a:t>
              </a:r>
              <a:r>
                <a:rPr lang="en-US" sz="2000" dirty="0" err="1">
                  <a:latin typeface="American Typewriter"/>
                  <a:cs typeface="American Typewriter"/>
                </a:rPr>
                <a:t>tel</a:t>
              </a:r>
              <a:r>
                <a:rPr lang="en-US" sz="2000" dirty="0">
                  <a:latin typeface="American Typewriter"/>
                  <a:cs typeface="American Typewriter"/>
                </a:rPr>
                <a:t>&gt; </a:t>
              </a:r>
              <a:r>
                <a:rPr lang="en-US" sz="2000" dirty="0">
                  <a:solidFill>
                    <a:srgbClr val="008000"/>
                  </a:solidFill>
                  <a:latin typeface="American Typewriter"/>
                  <a:cs typeface="American Typewriter"/>
                </a:rPr>
                <a:t>0471–013 987 </a:t>
              </a:r>
              <a:r>
                <a:rPr lang="en-US" sz="2000" dirty="0">
                  <a:latin typeface="American Typewriter"/>
                  <a:cs typeface="American Typewriter"/>
                </a:rPr>
                <a:t>&lt;/</a:t>
              </a:r>
              <a:r>
                <a:rPr lang="en-US" sz="2000" dirty="0" err="1">
                  <a:latin typeface="American Typewriter"/>
                  <a:cs typeface="American Typewriter"/>
                </a:rPr>
                <a:t>tel</a:t>
              </a:r>
              <a:r>
                <a:rPr lang="en-US" sz="2000" dirty="0">
                  <a:latin typeface="American Typewriter"/>
                  <a:cs typeface="American Typewriter"/>
                </a:rPr>
                <a:t>&gt;</a:t>
              </a:r>
              <a:endParaRPr lang="en-US" sz="2000" dirty="0">
                <a:solidFill>
                  <a:srgbClr val="008000"/>
                </a:solidFill>
                <a:latin typeface="American Typewriter"/>
                <a:cs typeface="American Typewriter"/>
              </a:endParaRPr>
            </a:p>
            <a:p>
              <a:pPr>
                <a:defRPr/>
              </a:pPr>
              <a:r>
                <a:rPr lang="en-US" sz="2000" dirty="0">
                  <a:latin typeface="American Typewriter"/>
                  <a:cs typeface="American Typewriter"/>
                </a:rPr>
                <a:t>   &lt;/person&gt;</a:t>
              </a:r>
            </a:p>
          </p:txBody>
        </p:sp>
        <p:sp>
          <p:nvSpPr>
            <p:cNvPr id="16" name="AutoShape 17"/>
            <p:cNvSpPr>
              <a:spLocks/>
            </p:cNvSpPr>
            <p:nvPr/>
          </p:nvSpPr>
          <p:spPr bwMode="auto">
            <a:xfrm rot="16200000">
              <a:off x="3852100" y="2852613"/>
              <a:ext cx="360358" cy="2520739"/>
            </a:xfrm>
            <a:prstGeom prst="rightBrace">
              <a:avLst>
                <a:gd name="adj1" fmla="val 33333"/>
                <a:gd name="adj2" fmla="val 50000"/>
              </a:avLst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Text Box 19"/>
            <p:cNvSpPr txBox="1">
              <a:spLocks noChangeArrowheads="1"/>
            </p:cNvSpPr>
            <p:nvPr/>
          </p:nvSpPr>
          <p:spPr bwMode="auto">
            <a:xfrm>
              <a:off x="3059222" y="3501008"/>
              <a:ext cx="1634988" cy="36988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>
                  <a:solidFill>
                    <a:schemeClr val="accent2"/>
                  </a:solidFill>
                  <a:cs typeface="Arial" charset="0"/>
                </a:rPr>
                <a:t>attribute email</a:t>
              </a:r>
            </a:p>
          </p:txBody>
        </p:sp>
      </p:grp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539750" y="5653088"/>
            <a:ext cx="799306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cs typeface="Arial" charset="0"/>
              </a:rPr>
              <a:t>    </a:t>
            </a:r>
            <a:r>
              <a:rPr lang="en-US" sz="2000" dirty="0">
                <a:latin typeface="American Typewriter"/>
                <a:cs typeface="American Typewriter"/>
              </a:rPr>
              <a:t>&lt;person </a:t>
            </a:r>
            <a:r>
              <a:rPr lang="en-US" sz="2000" dirty="0">
                <a:solidFill>
                  <a:srgbClr val="3366FF"/>
                </a:solidFill>
                <a:latin typeface="American Typewriter"/>
                <a:cs typeface="American Typewriter"/>
              </a:rPr>
              <a:t>name</a:t>
            </a:r>
            <a:r>
              <a:rPr lang="en-US" sz="2000" dirty="0">
                <a:latin typeface="American Typewriter"/>
                <a:cs typeface="American Typewriter"/>
              </a:rPr>
              <a:t>=“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Bart Simpson</a:t>
            </a:r>
            <a:r>
              <a:rPr lang="en-US" sz="2000" dirty="0">
                <a:latin typeface="American Typewriter"/>
                <a:cs typeface="American Typewriter"/>
              </a:rPr>
              <a:t>” </a:t>
            </a:r>
            <a:r>
              <a:rPr lang="en-US" sz="2000" dirty="0">
                <a:solidFill>
                  <a:srgbClr val="3366FF"/>
                </a:solidFill>
                <a:latin typeface="American Typewriter"/>
                <a:cs typeface="American Typewriter"/>
              </a:rPr>
              <a:t>email=</a:t>
            </a:r>
            <a:r>
              <a:rPr lang="en-US" sz="2000" dirty="0">
                <a:latin typeface="American Typewriter"/>
                <a:cs typeface="American Typewriter"/>
              </a:rPr>
              <a:t>“</a:t>
            </a:r>
            <a:r>
              <a:rPr lang="en-US" sz="2000" dirty="0" err="1">
                <a:solidFill>
                  <a:srgbClr val="009900"/>
                </a:solidFill>
                <a:latin typeface="American Typewriter"/>
                <a:cs typeface="American Typewriter"/>
              </a:rPr>
              <a:t>bart@unibz.it</a:t>
            </a:r>
            <a:r>
              <a:rPr lang="en-US" sz="2000" dirty="0">
                <a:latin typeface="American Typewriter"/>
                <a:cs typeface="American Typewriter"/>
              </a:rPr>
              <a:t>”&gt;</a:t>
            </a:r>
            <a:br>
              <a:rPr lang="en-US" sz="2000" dirty="0">
                <a:latin typeface="American Typewriter"/>
                <a:cs typeface="American Typewriter"/>
              </a:rPr>
            </a:br>
            <a:r>
              <a:rPr lang="en-US" sz="2000" dirty="0">
                <a:latin typeface="American Typewriter"/>
                <a:cs typeface="American Typewriter"/>
              </a:rPr>
              <a:t>	&lt;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320-444 7777</a:t>
            </a:r>
            <a:r>
              <a:rPr lang="en-US" sz="2000" dirty="0">
                <a:latin typeface="American Typewriter"/>
                <a:cs typeface="American Typewriter"/>
              </a:rPr>
              <a:t>&lt;/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&gt;&lt;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  <a:r>
              <a:rPr lang="en-US" sz="2000" dirty="0">
                <a:solidFill>
                  <a:srgbClr val="008000"/>
                </a:solidFill>
                <a:latin typeface="American Typewriter"/>
                <a:cs typeface="American Typewriter"/>
              </a:rPr>
              <a:t>0471–013 987</a:t>
            </a:r>
            <a:r>
              <a:rPr lang="en-US" sz="2000" dirty="0">
                <a:latin typeface="American Typewriter"/>
                <a:cs typeface="American Typewriter"/>
              </a:rPr>
              <a:t>&lt;/</a:t>
            </a:r>
            <a:r>
              <a:rPr lang="en-US" sz="2000" dirty="0" err="1">
                <a:latin typeface="American Typewriter"/>
                <a:cs typeface="American Typewriter"/>
              </a:rPr>
              <a:t>tel</a:t>
            </a:r>
            <a:r>
              <a:rPr lang="en-US" sz="2000" dirty="0">
                <a:latin typeface="American Typewriter"/>
                <a:cs typeface="American Typewriter"/>
              </a:rPr>
              <a:t>&gt;</a:t>
            </a:r>
            <a:endParaRPr lang="en-US" sz="2000" dirty="0">
              <a:solidFill>
                <a:srgbClr val="008000"/>
              </a:solidFill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sz="2000" dirty="0">
                <a:latin typeface="American Typewriter"/>
                <a:cs typeface="American Typewriter"/>
              </a:rPr>
              <a:t>   &lt;/person&gt;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HTML vs. 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HTML: fixed vocabulary (set of tags) and semantics (visual presentation of text)</a:t>
            </a:r>
          </a:p>
          <a:p>
            <a:pPr>
              <a:defRPr/>
            </a:pPr>
            <a:r>
              <a:rPr lang="en-US" dirty="0" smtClean="0"/>
              <a:t>XML: free choice of names for describing </a:t>
            </a:r>
            <a:br>
              <a:rPr lang="en-US" dirty="0" smtClean="0"/>
            </a:br>
            <a:r>
              <a:rPr lang="en-US" dirty="0" smtClean="0"/>
              <a:t>application-specific syntax and semantics</a:t>
            </a:r>
          </a:p>
          <a:p>
            <a:pPr>
              <a:defRPr/>
            </a:pPr>
            <a:r>
              <a:rPr lang="en-US" dirty="0" smtClean="0"/>
              <a:t>XML ⊂ SGML</a:t>
            </a:r>
          </a:p>
          <a:p>
            <a:pPr>
              <a:defRPr/>
            </a:pPr>
            <a:r>
              <a:rPr lang="en-US" dirty="0" smtClean="0"/>
              <a:t>The info in one XML document can be translated</a:t>
            </a:r>
            <a:br>
              <a:rPr lang="en-US" dirty="0" smtClean="0"/>
            </a:br>
            <a:r>
              <a:rPr lang="en-US" dirty="0" smtClean="0"/>
              <a:t>in different HTML documents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Namespaces: Motivation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Element tags and attributes should have an unambiguous meaning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Within one vocabulary, tag and attribute names can well be defined (like within a Java package)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If vocabularies with overlapping terms are merged, </a:t>
            </a:r>
            <a:br>
              <a:rPr lang="en-US">
                <a:latin typeface="Arial" charset="0"/>
                <a:ea typeface="ＭＳ Ｐゴシック" charset="0"/>
              </a:rPr>
            </a:br>
            <a:r>
              <a:rPr lang="en-US">
                <a:latin typeface="Arial" charset="0"/>
                <a:ea typeface="ＭＳ Ｐゴシック" charset="0"/>
              </a:rPr>
              <a:t>names can clash</a:t>
            </a:r>
          </a:p>
          <a:p>
            <a:pPr lvl="1"/>
            <a:r>
              <a:rPr lang="en-US">
                <a:latin typeface="Arial" charset="0"/>
                <a:cs typeface="Arial" charset="0"/>
              </a:rPr>
              <a:t>Example: </a:t>
            </a:r>
            <a:r>
              <a:rPr lang="en-US">
                <a:latin typeface="American Typewriter" charset="0"/>
                <a:cs typeface="American Typewriter" charset="0"/>
              </a:rPr>
              <a:t>title</a:t>
            </a:r>
            <a:r>
              <a:rPr lang="en-US">
                <a:latin typeface="Arial" charset="0"/>
                <a:cs typeface="Arial" charset="0"/>
              </a:rPr>
              <a:t> of a lecture vs. </a:t>
            </a:r>
            <a:r>
              <a:rPr lang="en-US">
                <a:latin typeface="American Typewriter" charset="0"/>
                <a:cs typeface="American Typewriter" charset="0"/>
              </a:rPr>
              <a:t>title</a:t>
            </a:r>
            <a:r>
              <a:rPr lang="en-US">
                <a:latin typeface="Arial" charset="0"/>
                <a:cs typeface="Arial" charset="0"/>
              </a:rPr>
              <a:t> of a person</a:t>
            </a:r>
          </a:p>
          <a:p>
            <a:r>
              <a:rPr lang="en-US">
                <a:latin typeface="Arial" charset="0"/>
                <a:ea typeface="ＭＳ Ｐゴシック" charset="0"/>
              </a:rPr>
              <a:t>Namespaces resolve such conflicts</a:t>
            </a:r>
          </a:p>
          <a:p>
            <a:endParaRPr lang="en-US">
              <a:latin typeface="Arial" charset="0"/>
              <a:ea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Namespaces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… are collections of element tags and attribute names</a:t>
            </a:r>
          </a:p>
          <a:p>
            <a:pPr>
              <a:defRPr/>
            </a:pPr>
            <a:r>
              <a:rPr lang="en-US" dirty="0" smtClean="0"/>
              <a:t>… are identified by a URI </a:t>
            </a:r>
          </a:p>
          <a:p>
            <a:pPr lvl="1">
              <a:defRPr/>
            </a:pPr>
            <a:r>
              <a:rPr lang="en-US" sz="2000" dirty="0" smtClean="0"/>
              <a:t>the URI may resolve to a resource with information about the namespace, but need not</a:t>
            </a:r>
          </a:p>
          <a:p>
            <a:pPr>
              <a:defRPr/>
            </a:pPr>
            <a:r>
              <a:rPr lang="en-US" dirty="0" smtClean="0"/>
              <a:t>… can be defined by an XML schema</a:t>
            </a:r>
          </a:p>
          <a:p>
            <a:pPr>
              <a:defRPr/>
            </a:pPr>
            <a:r>
              <a:rPr lang="en-US" dirty="0" smtClean="0"/>
              <a:t>… allow for disambiguation of tag names through usage </a:t>
            </a:r>
            <a:br>
              <a:rPr lang="en-US" dirty="0" smtClean="0"/>
            </a:br>
            <a:r>
              <a:rPr lang="en-US" dirty="0" smtClean="0"/>
              <a:t>     of different “prefixes”</a:t>
            </a:r>
          </a:p>
          <a:p>
            <a:pPr lvl="1">
              <a:defRPr/>
            </a:pPr>
            <a:r>
              <a:rPr lang="en-US" sz="2000" dirty="0" smtClean="0"/>
              <a:t>a prefix is separated from a local name by a colon (:), thereby </a:t>
            </a:r>
            <a:r>
              <a:rPr lang="en-US" sz="2000" dirty="0" err="1" smtClean="0">
                <a:latin typeface="American Typewriter"/>
                <a:cs typeface="American Typewriter"/>
              </a:rPr>
              <a:t>prefix:name</a:t>
            </a:r>
            <a:r>
              <a:rPr lang="en-US" sz="2000" dirty="0" smtClean="0"/>
              <a:t> tags come into being</a:t>
            </a:r>
          </a:p>
          <a:p>
            <a:pPr marL="457200" lvl="1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Namespace Bindings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229600" cy="511175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How are prefixes associated with name space URIs?</a:t>
            </a:r>
            <a:br>
              <a:rPr lang="en-US" dirty="0" smtClean="0"/>
            </a:br>
            <a:r>
              <a:rPr lang="en-US" dirty="0" smtClean="0">
                <a:sym typeface="Wingdings"/>
              </a:rPr>
              <a:t></a:t>
            </a:r>
            <a:r>
              <a:rPr lang="en-US" dirty="0" smtClean="0"/>
              <a:t> by inserting an attribute </a:t>
            </a:r>
            <a:r>
              <a:rPr lang="en-US" dirty="0" err="1" smtClean="0">
                <a:latin typeface="American Typewriter"/>
                <a:cs typeface="American Typewriter"/>
              </a:rPr>
              <a:t>xmlns:prefix</a:t>
            </a:r>
            <a:r>
              <a:rPr lang="en-US" dirty="0" smtClean="0"/>
              <a:t> into </a:t>
            </a:r>
          </a:p>
          <a:p>
            <a:pPr lvl="1">
              <a:defRPr/>
            </a:pPr>
            <a:r>
              <a:rPr lang="en-US" dirty="0" smtClean="0"/>
              <a:t>the relevant element, or </a:t>
            </a:r>
          </a:p>
          <a:p>
            <a:pPr lvl="1">
              <a:defRPr/>
            </a:pPr>
            <a:r>
              <a:rPr lang="en-US" dirty="0" smtClean="0"/>
              <a:t>some of its predecessor elements: </a:t>
            </a:r>
            <a:br>
              <a:rPr lang="en-US" dirty="0" smtClean="0"/>
            </a:br>
            <a:r>
              <a:rPr lang="en-US" dirty="0" smtClean="0">
                <a:latin typeface="American Typewriter"/>
                <a:cs typeface="American Typewriter"/>
              </a:rPr>
              <a:t>prefix:name</a:t>
            </a:r>
            <a:r>
              <a:rPr lang="en-US" baseline="-25000" dirty="0" smtClean="0">
                <a:latin typeface="American Typewriter"/>
                <a:cs typeface="American Typewriter"/>
              </a:rPr>
              <a:t>1</a:t>
            </a:r>
            <a:r>
              <a:rPr lang="en-US" dirty="0" smtClean="0"/>
              <a:t> , … , </a:t>
            </a:r>
            <a:r>
              <a:rPr lang="en-US" dirty="0" err="1" smtClean="0">
                <a:latin typeface="American Typewriter"/>
                <a:cs typeface="American Typewriter"/>
              </a:rPr>
              <a:t>prefix:name</a:t>
            </a:r>
            <a:r>
              <a:rPr lang="en-US" baseline="-25000" dirty="0" err="1" smtClean="0">
                <a:latin typeface="American Typewriter"/>
                <a:cs typeface="American Typewriter"/>
              </a:rPr>
              <a:t>n</a:t>
            </a:r>
            <a:endParaRPr lang="en-US" baseline="-25000" dirty="0" smtClean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 smtClean="0"/>
              <a:t>The attribute </a:t>
            </a:r>
            <a:r>
              <a:rPr lang="en-US" dirty="0" err="1" smtClean="0">
                <a:latin typeface="American Typewriter"/>
                <a:cs typeface="American Typewriter"/>
              </a:rPr>
              <a:t>xmlns:prefix</a:t>
            </a:r>
            <a:r>
              <a:rPr lang="en-US" dirty="0" smtClean="0"/>
              <a:t> has as value a URI </a:t>
            </a:r>
          </a:p>
          <a:p>
            <a:pPr lvl="1">
              <a:defRPr/>
            </a:pPr>
            <a:r>
              <a:rPr lang="en-US" dirty="0" smtClean="0"/>
              <a:t>the URI may point to a description of the namespace</a:t>
            </a:r>
          </a:p>
          <a:p>
            <a:pPr>
              <a:defRPr/>
            </a:pPr>
            <a:r>
              <a:rPr lang="en-US" dirty="0"/>
              <a:t>A</a:t>
            </a:r>
            <a:r>
              <a:rPr lang="en-US" dirty="0" smtClean="0"/>
              <a:t>n XML element can contain bindings for several (different) name spaces:</a:t>
            </a:r>
          </a:p>
          <a:p>
            <a:pPr lvl="1">
              <a:defRPr/>
            </a:pPr>
            <a:r>
              <a:rPr lang="en-US" dirty="0" smtClean="0"/>
              <a:t>use separate attributes </a:t>
            </a:r>
            <a:br>
              <a:rPr lang="en-US" dirty="0" smtClean="0"/>
            </a:br>
            <a:r>
              <a:rPr lang="en-US" dirty="0" smtClean="0">
                <a:latin typeface="American Typewriter"/>
                <a:cs typeface="American Typewriter"/>
              </a:rPr>
              <a:t>xmlns:prefix</a:t>
            </a:r>
            <a:r>
              <a:rPr lang="en-US" baseline="-25000" dirty="0" smtClean="0">
                <a:latin typeface="American Typewriter"/>
                <a:cs typeface="American Typewriter"/>
              </a:rPr>
              <a:t>1</a:t>
            </a:r>
            <a:r>
              <a:rPr lang="en-US" dirty="0" smtClean="0">
                <a:latin typeface="American Typewriter"/>
                <a:cs typeface="American Typewriter"/>
              </a:rPr>
              <a:t>,…, </a:t>
            </a:r>
            <a:r>
              <a:rPr lang="en-US" dirty="0" err="1" smtClean="0">
                <a:latin typeface="American Typewriter"/>
                <a:cs typeface="American Typewriter"/>
              </a:rPr>
              <a:t>xmlns:prefix</a:t>
            </a:r>
            <a:r>
              <a:rPr lang="en-US" baseline="-25000" dirty="0" err="1" smtClean="0">
                <a:latin typeface="American Typewriter"/>
                <a:cs typeface="American Typewriter"/>
              </a:rPr>
              <a:t>m</a:t>
            </a:r>
            <a:endParaRPr lang="en-US" baseline="-25000" dirty="0"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Example: Without Namespaces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dirty="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r>
              <a:rPr lang="en-US" dirty="0" smtClean="0">
                <a:latin typeface="American Typewriter" charset="0"/>
                <a:ea typeface="ＭＳ Ｐゴシック" charset="0"/>
                <a:cs typeface="American Typewriter" charset="0"/>
              </a:rPr>
              <a:t>title </a:t>
            </a:r>
            <a:r>
              <a:rPr lang="en-US" dirty="0" smtClean="0">
                <a:latin typeface="Arial" charset="0"/>
                <a:ea typeface="ＭＳ Ｐゴシック" charset="0"/>
              </a:rPr>
              <a:t>is </a:t>
            </a:r>
            <a:r>
              <a:rPr lang="en-US" dirty="0">
                <a:latin typeface="Arial" charset="0"/>
                <a:ea typeface="ＭＳ Ｐゴシック" charset="0"/>
              </a:rPr>
              <a:t>an ambiguous tag</a:t>
            </a:r>
          </a:p>
        </p:txBody>
      </p:sp>
      <p:sp>
        <p:nvSpPr>
          <p:cNvPr id="21507" name="TextBox 3"/>
          <p:cNvSpPr txBox="1">
            <a:spLocks noChangeArrowheads="1"/>
          </p:cNvSpPr>
          <p:nvPr/>
        </p:nvSpPr>
        <p:spPr bwMode="auto">
          <a:xfrm>
            <a:off x="1908175" y="1700213"/>
            <a:ext cx="5400675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&lt;course&gt;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&lt;title&gt;Semantic Technologies&lt;/title&gt;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&lt;lecturer&gt;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&lt;title&gt;Prof.&lt;/title&gt;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&lt;firstname&gt;Werner&lt;/firstname&gt;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&lt;lastname&gt;Nutt&lt;/lastname&gt;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&lt;/lecturer&gt;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&lt;/lecture&gt;</a:t>
            </a:r>
          </a:p>
          <a:p>
            <a:pPr eaLnBrk="1" hangingPunct="1"/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These slides are essentially identical with those by Sebastian Rudolph for his course on Semantic Web Technologies at TU Dresden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866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Two Distinct Namespaces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endParaRPr lang="en-US" dirty="0"/>
          </a:p>
          <a:p>
            <a:pPr marL="0" indent="0">
              <a:buFont typeface="Arial" charset="0"/>
              <a:buNone/>
              <a:defRPr/>
            </a:pPr>
            <a:r>
              <a:rPr lang="en-US" dirty="0" smtClean="0">
                <a:latin typeface="American Typewriter"/>
                <a:cs typeface="American Typewriter"/>
              </a:rPr>
              <a:t>title</a:t>
            </a:r>
            <a:r>
              <a:rPr lang="en-US" dirty="0" smtClean="0"/>
              <a:t> has been disambiguated by the prefixes </a:t>
            </a:r>
            <a:r>
              <a:rPr lang="en-US" dirty="0" err="1" smtClean="0">
                <a:solidFill>
                  <a:srgbClr val="FF6600"/>
                </a:solidFill>
                <a:latin typeface="American Typewriter"/>
                <a:cs typeface="American Typewriter"/>
              </a:rPr>
              <a:t>lec</a:t>
            </a:r>
            <a:r>
              <a:rPr lang="en-US" dirty="0" smtClean="0">
                <a:solidFill>
                  <a:srgbClr val="FF6600"/>
                </a:solidFill>
                <a:latin typeface="American Typewriter"/>
                <a:cs typeface="American Typewriter"/>
              </a:rPr>
              <a:t>: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rgbClr val="008000"/>
                </a:solidFill>
                <a:latin typeface="American Typewriter"/>
                <a:cs typeface="American Typewriter"/>
              </a:rPr>
              <a:t>per:</a:t>
            </a:r>
            <a:r>
              <a:rPr lang="en-US" dirty="0" smtClean="0">
                <a:latin typeface="+mj-lt"/>
                <a:cs typeface="American Typewriter"/>
              </a:rPr>
              <a:t>,</a:t>
            </a:r>
            <a:br>
              <a:rPr lang="en-US" dirty="0" smtClean="0">
                <a:latin typeface="+mj-lt"/>
                <a:cs typeface="American Typewriter"/>
              </a:rPr>
            </a:br>
            <a:r>
              <a:rPr lang="en-US" dirty="0" smtClean="0">
                <a:latin typeface="+mj-lt"/>
                <a:cs typeface="American Typewriter"/>
              </a:rPr>
              <a:t>each of which indicates a different namespace</a:t>
            </a:r>
          </a:p>
        </p:txBody>
      </p:sp>
      <p:sp>
        <p:nvSpPr>
          <p:cNvPr id="22531" name="TextBox 3"/>
          <p:cNvSpPr txBox="1">
            <a:spLocks noChangeArrowheads="1"/>
          </p:cNvSpPr>
          <p:nvPr/>
        </p:nvSpPr>
        <p:spPr bwMode="auto">
          <a:xfrm>
            <a:off x="827088" y="1700213"/>
            <a:ext cx="7777162" cy="3170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&lt;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lecture xmlns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:lec</a:t>
            </a:r>
            <a:r>
              <a:rPr lang="en-US" sz="2000">
                <a:latin typeface="American Typewriter" charset="0"/>
                <a:cs typeface="American Typewriter" charset="0"/>
              </a:rPr>
              <a:t>="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http://www.example.org/lectures/</a:t>
            </a:r>
            <a:r>
              <a:rPr lang="en-US" sz="2000">
                <a:latin typeface="American Typewriter" charset="0"/>
                <a:cs typeface="American Typewriter" charset="0"/>
              </a:rPr>
              <a:t>"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               xmlns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:per</a:t>
            </a:r>
            <a:r>
              <a:rPr lang="en-US" sz="2000">
                <a:latin typeface="American Typewriter" charset="0"/>
                <a:cs typeface="American Typewriter" charset="0"/>
              </a:rPr>
              <a:t>="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http://www.example.org/person/</a:t>
            </a:r>
            <a:r>
              <a:rPr lang="en-US" sz="2000">
                <a:latin typeface="American Typewriter" charset="0"/>
                <a:cs typeface="American Typewriter" charset="0"/>
              </a:rPr>
              <a:t>"&gt;     &lt;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title&gt;Semantic Technologies&lt;/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title&gt;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&lt;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lecturer&gt;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</a:t>
            </a:r>
            <a:r>
              <a:rPr lang="en-US" sz="2000">
                <a:latin typeface="American Typewriter" charset="0"/>
                <a:cs typeface="American Typewriter" charset="0"/>
              </a:rPr>
              <a:t>title&gt;Prof.&lt;/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</a:t>
            </a:r>
            <a:r>
              <a:rPr lang="en-US" sz="2000">
                <a:latin typeface="American Typewriter" charset="0"/>
                <a:cs typeface="American Typewriter" charset="0"/>
              </a:rPr>
              <a:t>title&gt;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per:f</a:t>
            </a:r>
            <a:r>
              <a:rPr lang="en-US" sz="2000">
                <a:latin typeface="American Typewriter" charset="0"/>
                <a:cs typeface="American Typewriter" charset="0"/>
              </a:rPr>
              <a:t>irstname&gt;Werner&lt;/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</a:t>
            </a:r>
            <a:r>
              <a:rPr lang="en-US" sz="2000">
                <a:latin typeface="American Typewriter" charset="0"/>
                <a:cs typeface="American Typewriter" charset="0"/>
              </a:rPr>
              <a:t>firstname&gt;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   &lt;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</a:t>
            </a:r>
            <a:r>
              <a:rPr lang="en-US" sz="2000">
                <a:latin typeface="American Typewriter" charset="0"/>
                <a:cs typeface="American Typewriter" charset="0"/>
              </a:rPr>
              <a:t>lastname&gt;Nutt&lt;/</a:t>
            </a:r>
            <a:r>
              <a:rPr lang="en-US" sz="20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per:</a:t>
            </a:r>
            <a:r>
              <a:rPr lang="en-US" sz="2000">
                <a:latin typeface="American Typewriter" charset="0"/>
                <a:cs typeface="American Typewriter" charset="0"/>
              </a:rPr>
              <a:t>lastname&gt;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     &lt;/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lecturer&gt;</a:t>
            </a:r>
          </a:p>
          <a:p>
            <a:pPr eaLnBrk="1" hangingPunct="1"/>
            <a:r>
              <a:rPr lang="en-US" sz="2000">
                <a:latin typeface="American Typewriter" charset="0"/>
                <a:cs typeface="American Typewriter" charset="0"/>
              </a:rPr>
              <a:t>&lt;/</a:t>
            </a:r>
            <a:r>
              <a:rPr lang="en-US" sz="20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lec:</a:t>
            </a:r>
            <a:r>
              <a:rPr lang="en-US" sz="2000">
                <a:latin typeface="American Typewriter" charset="0"/>
                <a:cs typeface="American Typewriter" charset="0"/>
              </a:rPr>
              <a:t>lecture&gt;</a:t>
            </a:r>
          </a:p>
          <a:p>
            <a:pPr eaLnBrk="1" hangingPunct="1"/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latin typeface="Arial" charset="0"/>
                <a:ea typeface="ＭＳ Ｐゴシック" charset="0"/>
              </a:rPr>
              <a:t>Brief Introduction to XML</a:t>
            </a: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solidFill>
                  <a:srgbClr val="3366FF"/>
                </a:solidFill>
                <a:latin typeface="Arial" charset="0"/>
                <a:ea typeface="ＭＳ Ｐゴシック" charset="0"/>
              </a:rPr>
              <a:t>Overview of XML/RDF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dirty="0" smtClean="0">
                <a:latin typeface="+mj-lt"/>
                <a:cs typeface="American Typewriter"/>
              </a:rPr>
              <a:t>We show how to represent the following three triples </a:t>
            </a:r>
            <a:br>
              <a:rPr lang="en-US" dirty="0" smtClean="0">
                <a:latin typeface="+mj-lt"/>
                <a:cs typeface="American Typewriter"/>
              </a:rPr>
            </a:br>
            <a:r>
              <a:rPr lang="en-US" dirty="0" smtClean="0">
                <a:latin typeface="+mj-lt"/>
                <a:cs typeface="American Typewriter"/>
              </a:rPr>
              <a:t>in RDF/XML: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latin typeface="+mj-lt"/>
              <a:cs typeface="American Typewriter"/>
            </a:endParaRPr>
          </a:p>
          <a:p>
            <a:pPr marL="0" indent="0">
              <a:buFont typeface="Arial" charset="0"/>
              <a:buNone/>
              <a:defRPr/>
            </a:pPr>
            <a:endParaRPr lang="en-US" sz="2000" dirty="0">
              <a:latin typeface="American Typewriter"/>
              <a:cs typeface="American Typewriter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latin typeface="American Typewriter"/>
                <a:cs typeface="American Typewriter"/>
              </a:rPr>
              <a:t>	@prefix </a:t>
            </a:r>
            <a:r>
              <a:rPr lang="en-US" sz="2000" dirty="0" err="1" smtClean="0">
                <a:latin typeface="American Typewriter"/>
                <a:cs typeface="American Typewriter"/>
              </a:rPr>
              <a:t>db</a:t>
            </a:r>
            <a:r>
              <a:rPr lang="en-US" sz="2000" dirty="0" smtClean="0">
                <a:latin typeface="American Typewriter"/>
                <a:cs typeface="American Typewriter"/>
              </a:rPr>
              <a:t>: http://dbpedia.org/resource/ .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latin typeface="American Typewriter"/>
                <a:cs typeface="American Typewriter"/>
              </a:rPr>
              <a:t>	@prefix </a:t>
            </a:r>
            <a:r>
              <a:rPr lang="en-US" sz="2000" dirty="0" err="1" smtClean="0">
                <a:latin typeface="American Typewriter"/>
                <a:cs typeface="American Typewriter"/>
              </a:rPr>
              <a:t>dbo</a:t>
            </a:r>
            <a:r>
              <a:rPr lang="en-US" sz="2000" dirty="0" smtClean="0">
                <a:latin typeface="American Typewriter"/>
                <a:cs typeface="American Typewriter"/>
              </a:rPr>
              <a:t>: http://example.org/terms/ .</a:t>
            </a:r>
          </a:p>
          <a:p>
            <a:pPr>
              <a:defRPr/>
            </a:pPr>
            <a:endParaRPr lang="en-US" sz="2000" dirty="0" smtClean="0">
              <a:latin typeface="American Typewriter"/>
              <a:cs typeface="American Typewriter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latin typeface="American Typewriter"/>
                <a:cs typeface="American Typewriter"/>
              </a:rPr>
              <a:t>	</a:t>
            </a:r>
            <a:r>
              <a:rPr lang="en-US" sz="2000" dirty="0" err="1" smtClean="0">
                <a:latin typeface="American Typewriter"/>
                <a:cs typeface="American Typewriter"/>
              </a:rPr>
              <a:t>db:Massachusetts</a:t>
            </a:r>
            <a:r>
              <a:rPr lang="en-US" sz="2000" dirty="0" smtClean="0">
                <a:latin typeface="American Typewriter"/>
                <a:cs typeface="American Typewriter"/>
              </a:rPr>
              <a:t>  </a:t>
            </a:r>
            <a:r>
              <a:rPr lang="en-US" sz="2000" dirty="0" err="1" smtClean="0">
                <a:latin typeface="American Typewriter"/>
                <a:cs typeface="American Typewriter"/>
              </a:rPr>
              <a:t>dbo:capital</a:t>
            </a:r>
            <a:r>
              <a:rPr lang="en-US" sz="2000" dirty="0" smtClean="0">
                <a:latin typeface="American Typewriter"/>
                <a:cs typeface="American Typewriter"/>
              </a:rPr>
              <a:t> 	</a:t>
            </a:r>
            <a:r>
              <a:rPr lang="en-US" sz="2000" dirty="0" err="1" smtClean="0">
                <a:latin typeface="American Typewriter"/>
                <a:cs typeface="American Typewriter"/>
              </a:rPr>
              <a:t>db:Boston</a:t>
            </a:r>
            <a:r>
              <a:rPr lang="en-US" sz="2000" dirty="0" smtClean="0">
                <a:latin typeface="American Typewriter"/>
                <a:cs typeface="American Typewriter"/>
              </a:rPr>
              <a:t> .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latin typeface="American Typewriter"/>
                <a:cs typeface="American Typewriter"/>
              </a:rPr>
              <a:t>	</a:t>
            </a:r>
            <a:r>
              <a:rPr lang="en-US" sz="2000" dirty="0" err="1" smtClean="0">
                <a:latin typeface="American Typewriter"/>
                <a:cs typeface="American Typewriter"/>
              </a:rPr>
              <a:t>db:Massachusetts</a:t>
            </a:r>
            <a:r>
              <a:rPr lang="en-US" sz="2000" dirty="0" smtClean="0">
                <a:latin typeface="American Typewriter"/>
                <a:cs typeface="American Typewriter"/>
              </a:rPr>
              <a:t>  </a:t>
            </a:r>
            <a:r>
              <a:rPr lang="en-US" sz="2000" dirty="0" err="1" smtClean="0">
                <a:latin typeface="American Typewriter"/>
                <a:cs typeface="American Typewriter"/>
              </a:rPr>
              <a:t>dbo:nickname</a:t>
            </a:r>
            <a:r>
              <a:rPr lang="en-US" sz="2000" dirty="0" smtClean="0">
                <a:latin typeface="American Typewriter"/>
                <a:cs typeface="American Typewriter"/>
              </a:rPr>
              <a:t> 	“The Bay State” .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>
                <a:latin typeface="American Typewriter"/>
                <a:cs typeface="American Typewriter"/>
              </a:rPr>
              <a:t>	</a:t>
            </a:r>
            <a:r>
              <a:rPr lang="en-US" sz="2000" dirty="0" err="1" smtClean="0">
                <a:latin typeface="American Typewriter"/>
                <a:cs typeface="American Typewriter"/>
              </a:rPr>
              <a:t>db:Boston</a:t>
            </a:r>
            <a:r>
              <a:rPr lang="en-US" sz="2000" dirty="0" smtClean="0">
                <a:latin typeface="American Typewriter"/>
                <a:cs typeface="American Typewriter"/>
              </a:rPr>
              <a:t> 	       </a:t>
            </a:r>
            <a:r>
              <a:rPr lang="en-US" sz="2000" dirty="0" err="1" smtClean="0">
                <a:latin typeface="American Typewriter"/>
                <a:cs typeface="American Typewriter"/>
              </a:rPr>
              <a:t>dbo:nickname</a:t>
            </a:r>
            <a:r>
              <a:rPr lang="en-US" sz="2000" dirty="0" smtClean="0">
                <a:latin typeface="American Typewriter"/>
                <a:cs typeface="American Typewriter"/>
              </a:rPr>
              <a:t> 	“</a:t>
            </a:r>
            <a:r>
              <a:rPr lang="en-US" sz="2000" dirty="0" err="1" smtClean="0">
                <a:latin typeface="American Typewriter"/>
                <a:cs typeface="American Typewriter"/>
              </a:rPr>
              <a:t>Beantown</a:t>
            </a:r>
            <a:r>
              <a:rPr lang="en-US" sz="2000" dirty="0" smtClean="0">
                <a:latin typeface="American Typewriter"/>
                <a:cs typeface="American Typewriter"/>
              </a:rPr>
              <a:t>” .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RDF/XML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endParaRPr lang="en-US" dirty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W3C Standard since 1999, revised in 2004</a:t>
            </a:r>
          </a:p>
          <a:p>
            <a:pPr>
              <a:defRPr/>
            </a:pPr>
            <a:endParaRPr lang="en-US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Used to be the only standard until 2014,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>
                <a:latin typeface="Arial" charset="0"/>
                <a:ea typeface="ＭＳ Ｐゴシック" charset="0"/>
              </a:rPr>
              <a:t>	</a:t>
            </a:r>
            <a:r>
              <a:rPr lang="en-US" dirty="0" smtClean="0">
                <a:latin typeface="Arial" charset="0"/>
                <a:ea typeface="ＭＳ Ｐゴシック" charset="0"/>
              </a:rPr>
              <a:t>when the Turtle standard was adopted 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>
              <a:latin typeface="Arial" charset="0"/>
              <a:ea typeface="ＭＳ Ｐゴシック" charset="0"/>
            </a:endParaRPr>
          </a:p>
          <a:p>
            <a:pPr>
              <a:defRPr/>
            </a:pPr>
            <a:r>
              <a:rPr lang="en-US" dirty="0" smtClean="0">
                <a:latin typeface="Arial" charset="0"/>
                <a:ea typeface="ＭＳ Ｐゴシック" charset="0"/>
              </a:rPr>
              <a:t>Encodes RDF into standard XML </a:t>
            </a:r>
            <a:br>
              <a:rPr lang="en-US" dirty="0" smtClean="0">
                <a:latin typeface="Arial" charset="0"/>
                <a:ea typeface="ＭＳ Ｐゴシック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latin typeface="Arial" charset="0"/>
                <a:ea typeface="ＭＳ Ｐゴシック" charset="0"/>
              </a:rPr>
              <a:t>Like in XML, name spaces are used in order to disambiguate tag names 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RDF-specific tags have a predefined name space, by convention abbreviated with ‘</a:t>
            </a:r>
            <a:r>
              <a:rPr lang="en-US" altLang="ja-JP" sz="2000">
                <a:latin typeface="Arial" charset="0"/>
                <a:ea typeface="ＭＳ Ｐゴシック" charset="0"/>
              </a:rPr>
              <a:t>rdf</a:t>
            </a:r>
            <a:r>
              <a:rPr lang="en-US" sz="2000">
                <a:latin typeface="Arial" charset="0"/>
                <a:ea typeface="ＭＳ Ｐゴシック" charset="0"/>
              </a:rPr>
              <a:t>’</a:t>
            </a:r>
          </a:p>
        </p:txBody>
      </p:sp>
      <p:sp>
        <p:nvSpPr>
          <p:cNvPr id="26627" name="TextBox 4"/>
          <p:cNvSpPr txBox="1">
            <a:spLocks noChangeArrowheads="1"/>
          </p:cNvSpPr>
          <p:nvPr/>
        </p:nvSpPr>
        <p:spPr bwMode="auto">
          <a:xfrm>
            <a:off x="323850" y="2924175"/>
            <a:ext cx="8532813" cy="369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&lt;?xml version="1.0" encoding="utf-8"?&gt;</a:t>
            </a:r>
          </a:p>
          <a:p>
            <a:pPr eaLnBrk="1" hangingPunct="1"/>
            <a:endParaRPr lang="en-US" sz="1800">
              <a:latin typeface="American Typewriter" charset="0"/>
              <a:cs typeface="American Typewriter" charset="0"/>
            </a:endParaRP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&lt;rdf:RDF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xmlns:rdf="http://www.w3.org/1999/02/22-rdf-syntax-ns#"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xmlns:db="http://dbpedia.org/resource/"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xmlns:dbo="http://example.org/terms/"&gt;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&lt;rdf:Description rdf:about="http://dbpedia.org/resource/Massachusetts"&gt;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     &lt;dbo:capital&gt;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          &lt;rdf:Description rdf:about="http://dbpedia.org/resource/Boston"/&gt;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     &lt;/dbo:capital&gt;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&lt;/rdf:Description&gt;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&lt;/rdf:RDF&gt;</a:t>
            </a:r>
          </a:p>
          <a:p>
            <a:pPr eaLnBrk="1" hangingPunct="1"/>
            <a:endParaRPr lang="en-US" sz="1800">
              <a:latin typeface="American Typewriter" charset="0"/>
              <a:cs typeface="American Typewriter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latin typeface="Arial" charset="0"/>
                <a:ea typeface="ＭＳ Ｐゴシック" charset="0"/>
              </a:rPr>
              <a:t>The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rdf:Description</a:t>
            </a:r>
            <a:r>
              <a:rPr lang="en-US" sz="2000">
                <a:latin typeface="Arial" charset="0"/>
                <a:ea typeface="ＭＳ Ｐゴシック" charset="0"/>
              </a:rPr>
              <a:t> element encodes the </a:t>
            </a:r>
            <a:r>
              <a:rPr lang="en-US" sz="2000">
                <a:solidFill>
                  <a:srgbClr val="3366FF"/>
                </a:solidFill>
                <a:latin typeface="Arial" charset="0"/>
                <a:ea typeface="ＭＳ Ｐゴシック" charset="0"/>
              </a:rPr>
              <a:t>subject</a:t>
            </a:r>
            <a:r>
              <a:rPr lang="en-US" sz="2000">
                <a:latin typeface="Arial" charset="0"/>
                <a:ea typeface="ＭＳ Ｐゴシック" charset="0"/>
              </a:rPr>
              <a:t> (the URI of which is stated as the value of the associated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rdf:about</a:t>
            </a:r>
            <a:r>
              <a:rPr lang="en-US" sz="2000">
                <a:latin typeface="Arial" charset="0"/>
                <a:ea typeface="ＭＳ Ｐゴシック" charset="0"/>
              </a:rPr>
              <a:t> attribute)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Every </a:t>
            </a:r>
            <a:r>
              <a:rPr lang="en-US" sz="2000">
                <a:solidFill>
                  <a:srgbClr val="FF6600"/>
                </a:solidFill>
                <a:latin typeface="Arial" charset="0"/>
                <a:ea typeface="ＭＳ Ｐゴシック" charset="0"/>
              </a:rPr>
              <a:t>element directly nested </a:t>
            </a:r>
            <a:r>
              <a:rPr lang="en-US" sz="2000">
                <a:latin typeface="Arial" charset="0"/>
                <a:ea typeface="ＭＳ Ｐゴシック" charset="0"/>
              </a:rPr>
              <a:t>into an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rdf:Description</a:t>
            </a:r>
            <a:r>
              <a:rPr lang="en-US" sz="2000">
                <a:latin typeface="Arial" charset="0"/>
                <a:ea typeface="ＭＳ Ｐゴシック" charset="0"/>
              </a:rPr>
              <a:t> element denotes a </a:t>
            </a:r>
            <a:r>
              <a:rPr lang="en-US" sz="2000">
                <a:solidFill>
                  <a:srgbClr val="FF6600"/>
                </a:solidFill>
                <a:latin typeface="Arial" charset="0"/>
                <a:ea typeface="ＭＳ Ｐゴシック" charset="0"/>
              </a:rPr>
              <a:t>predicate</a:t>
            </a:r>
            <a:r>
              <a:rPr lang="en-US" sz="2000">
                <a:latin typeface="Arial" charset="0"/>
                <a:ea typeface="ＭＳ Ｐゴシック" charset="0"/>
              </a:rPr>
              <a:t> (the URI of which is the element name)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Predicate </a:t>
            </a:r>
            <a:r>
              <a:rPr lang="en-US" sz="2000">
                <a:solidFill>
                  <a:srgbClr val="008000"/>
                </a:solidFill>
                <a:latin typeface="Arial" charset="0"/>
                <a:ea typeface="ＭＳ Ｐゴシック" charset="0"/>
              </a:rPr>
              <a:t>elements in turn contain the triple’s object as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rdf:Description</a:t>
            </a:r>
            <a:r>
              <a:rPr lang="en-US" sz="2000">
                <a:latin typeface="Arial" charset="0"/>
                <a:ea typeface="ＭＳ Ｐゴシック" charset="0"/>
              </a:rPr>
              <a:t> element</a:t>
            </a:r>
          </a:p>
        </p:txBody>
      </p:sp>
      <p:sp>
        <p:nvSpPr>
          <p:cNvPr id="27651" name="TextBox 3"/>
          <p:cNvSpPr txBox="1">
            <a:spLocks noChangeArrowheads="1"/>
          </p:cNvSpPr>
          <p:nvPr/>
        </p:nvSpPr>
        <p:spPr bwMode="auto">
          <a:xfrm>
            <a:off x="468313" y="3651250"/>
            <a:ext cx="8440737" cy="230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…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&lt;</a:t>
            </a:r>
            <a:r>
              <a:rPr lang="en-US" sz="1800">
                <a:solidFill>
                  <a:srgbClr val="3366FF"/>
                </a:solidFill>
                <a:latin typeface="American Typewriter" charset="0"/>
                <a:cs typeface="American Typewriter" charset="0"/>
              </a:rPr>
              <a:t>rdf:Description</a:t>
            </a:r>
            <a:r>
              <a:rPr lang="en-US" sz="1800">
                <a:latin typeface="American Typewriter" charset="0"/>
                <a:cs typeface="American Typewriter" charset="0"/>
              </a:rPr>
              <a:t> </a:t>
            </a:r>
            <a:r>
              <a:rPr lang="en-US" sz="1800">
                <a:solidFill>
                  <a:srgbClr val="3366FF"/>
                </a:solidFill>
                <a:latin typeface="American Typewriter" charset="0"/>
                <a:cs typeface="American Typewriter" charset="0"/>
              </a:rPr>
              <a:t>rdf:about="http://dbpedia.org/resource/Massachusets"</a:t>
            </a:r>
            <a:r>
              <a:rPr lang="en-US" sz="1800">
                <a:latin typeface="American Typewriter" charset="0"/>
                <a:cs typeface="American Typewriter" charset="0"/>
              </a:rPr>
              <a:t>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     &lt;</a:t>
            </a:r>
            <a:r>
              <a:rPr lang="en-US" sz="18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dbo:capital</a:t>
            </a:r>
            <a:r>
              <a:rPr lang="en-US" sz="1800">
                <a:latin typeface="American Typewriter" charset="0"/>
                <a:cs typeface="American Typewriter" charset="0"/>
              </a:rPr>
              <a:t>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          </a:t>
            </a:r>
            <a:r>
              <a:rPr lang="en-US" sz="1800">
                <a:solidFill>
                  <a:srgbClr val="008000"/>
                </a:solidFill>
                <a:latin typeface="American Typewriter" charset="0"/>
                <a:cs typeface="American Typewriter" charset="0"/>
              </a:rPr>
              <a:t>&lt;rdf:Description rdf:about="http://dbpedia.org/resource/Boston"/&gt;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</a:t>
            </a:r>
            <a:r>
              <a:rPr lang="en-US" sz="1800">
                <a:solidFill>
                  <a:srgbClr val="3366FF"/>
                </a:solidFill>
                <a:latin typeface="American Typewriter" charset="0"/>
                <a:cs typeface="American Typewriter" charset="0"/>
              </a:rPr>
              <a:t>      &lt;</a:t>
            </a:r>
            <a:r>
              <a:rPr lang="en-US" sz="1800">
                <a:solidFill>
                  <a:srgbClr val="FF6600"/>
                </a:solidFill>
                <a:latin typeface="American Typewriter" charset="0"/>
                <a:cs typeface="American Typewriter" charset="0"/>
              </a:rPr>
              <a:t>/dbo:capital</a:t>
            </a:r>
            <a:r>
              <a:rPr lang="en-US" sz="1800">
                <a:solidFill>
                  <a:srgbClr val="3366FF"/>
                </a:solidFill>
                <a:latin typeface="American Typewriter" charset="0"/>
                <a:cs typeface="American Typewriter" charset="0"/>
              </a:rPr>
              <a:t>&gt;</a:t>
            </a:r>
          </a:p>
          <a:p>
            <a:pPr eaLnBrk="1" hangingPunct="1"/>
            <a:r>
              <a:rPr lang="en-US" sz="1800">
                <a:solidFill>
                  <a:srgbClr val="3366FF"/>
                </a:solidFill>
                <a:latin typeface="American Typewriter" charset="0"/>
                <a:cs typeface="American Typewriter" charset="0"/>
              </a:rPr>
              <a:t>     &lt;/rdf:Description&gt;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 …</a:t>
            </a:r>
          </a:p>
          <a:p>
            <a:pPr eaLnBrk="1" hangingPunct="1"/>
            <a:endParaRPr lang="en-US" sz="1800">
              <a:latin typeface="American Typewriter" charset="0"/>
              <a:cs typeface="American Typewriter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grpSp>
        <p:nvGrpSpPr>
          <p:cNvPr id="28674" name="Group 14"/>
          <p:cNvGrpSpPr>
            <a:grpSpLocks/>
          </p:cNvGrpSpPr>
          <p:nvPr/>
        </p:nvGrpSpPr>
        <p:grpSpPr bwMode="auto">
          <a:xfrm>
            <a:off x="755650" y="5373688"/>
            <a:ext cx="7488238" cy="685800"/>
            <a:chOff x="755576" y="5373216"/>
            <a:chExt cx="7488832" cy="685800"/>
          </a:xfrm>
        </p:grpSpPr>
        <p:sp>
          <p:nvSpPr>
            <p:cNvPr id="5" name="Oval 4"/>
            <p:cNvSpPr/>
            <p:nvPr/>
          </p:nvSpPr>
          <p:spPr bwMode="auto">
            <a:xfrm>
              <a:off x="755576" y="5449416"/>
              <a:ext cx="2973624" cy="609600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err="1"/>
                <a:t>db:Massachusetts</a:t>
              </a:r>
              <a:endParaRPr lang="en-US" dirty="0"/>
            </a:p>
          </p:txBody>
        </p:sp>
        <p:sp>
          <p:nvSpPr>
            <p:cNvPr id="6" name="Oval 5"/>
            <p:cNvSpPr/>
            <p:nvPr/>
          </p:nvSpPr>
          <p:spPr bwMode="auto">
            <a:xfrm>
              <a:off x="5415259" y="5449416"/>
              <a:ext cx="2829149" cy="609600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dirty="0" err="1"/>
                <a:t>db:Boston</a:t>
              </a:r>
              <a:endParaRPr lang="en-US" dirty="0"/>
            </a:p>
          </p:txBody>
        </p:sp>
        <p:cxnSp>
          <p:nvCxnSpPr>
            <p:cNvPr id="7" name="Straight Arrow Connector 6"/>
            <p:cNvCxnSpPr>
              <a:stCxn id="5" idx="6"/>
              <a:endCxn id="6" idx="2"/>
            </p:cNvCxnSpPr>
            <p:nvPr/>
          </p:nvCxnSpPr>
          <p:spPr bwMode="auto">
            <a:xfrm>
              <a:off x="3729200" y="5754216"/>
              <a:ext cx="1686059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 bwMode="auto">
            <a:xfrm>
              <a:off x="3959405" y="5373216"/>
              <a:ext cx="1300266" cy="36988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dirty="0" err="1">
                  <a:latin typeface="+mn-lt"/>
                </a:rPr>
                <a:t>dbo:capital</a:t>
              </a:r>
              <a:endParaRPr lang="en-US" dirty="0">
                <a:latin typeface="+mn-lt"/>
              </a:endParaRP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95288" y="1484313"/>
            <a:ext cx="8532812" cy="3694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&lt;?xml version="1.0" encoding="utf-8"?&gt;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xmlns:rdf</a:t>
            </a:r>
            <a:r>
              <a:rPr lang="en-US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/resource/"&gt;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xmlns:dbo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example.org</a:t>
            </a:r>
            <a:r>
              <a:rPr lang="en-US" dirty="0">
                <a:latin typeface="American Typewriter"/>
                <a:cs typeface="American Typewriter"/>
              </a:rPr>
              <a:t>/terms/"&gt;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/resource/Massachusetts"&gt;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&lt;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 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rdf:about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/resource/Boston</a:t>
            </a:r>
            <a:r>
              <a:rPr lang="en-US" dirty="0">
                <a:latin typeface="American Typewriter"/>
                <a:cs typeface="American Typewriter"/>
              </a:rPr>
              <a:t>"/&gt;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&lt;/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&lt;/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1511300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2000" dirty="0" err="1" smtClean="0"/>
              <a:t>Untyped</a:t>
            </a:r>
            <a:r>
              <a:rPr lang="en-US" sz="2000" dirty="0" smtClean="0"/>
              <a:t> literals can be included as free text into the predicate element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2000" dirty="0" smtClean="0"/>
              <a:t>Condensed forms admissible:</a:t>
            </a:r>
          </a:p>
          <a:p>
            <a:pPr>
              <a:defRPr/>
            </a:pPr>
            <a:r>
              <a:rPr lang="en-US" sz="2000" dirty="0" smtClean="0"/>
              <a:t>one subject containing several property elements</a:t>
            </a:r>
          </a:p>
          <a:p>
            <a:pPr>
              <a:defRPr/>
            </a:pPr>
            <a:r>
              <a:rPr lang="en-US" sz="2000" dirty="0" smtClean="0"/>
              <a:t>one object description serves as subject for another triple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50825" y="2716213"/>
            <a:ext cx="8534400" cy="25844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="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http://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/resource/Massachusetts</a:t>
            </a:r>
            <a:r>
              <a:rPr lang="en-US" dirty="0">
                <a:latin typeface="American Typewriter"/>
                <a:cs typeface="American Typewriter"/>
              </a:rPr>
              <a:t>"&gt;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&gt;The Bay State&lt;/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&lt;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"http://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/resource/Boston</a:t>
            </a:r>
            <a:r>
              <a:rPr lang="en-US" dirty="0">
                <a:latin typeface="American Typewriter"/>
                <a:cs typeface="American Typewriter"/>
              </a:rPr>
              <a:t>”&gt;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  <a:r>
              <a:rPr lang="en-US" dirty="0" err="1">
                <a:latin typeface="American Typewriter"/>
                <a:cs typeface="American Typewriter"/>
              </a:rPr>
              <a:t>Beantown</a:t>
            </a:r>
            <a:r>
              <a:rPr lang="en-US" dirty="0">
                <a:latin typeface="American Typewriter"/>
                <a:cs typeface="American Typewriter"/>
              </a:rPr>
              <a:t>&lt;/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&lt;/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&lt;/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</p:txBody>
      </p:sp>
      <p:grpSp>
        <p:nvGrpSpPr>
          <p:cNvPr id="29700" name="Group 25"/>
          <p:cNvGrpSpPr>
            <a:grpSpLocks/>
          </p:cNvGrpSpPr>
          <p:nvPr/>
        </p:nvGrpSpPr>
        <p:grpSpPr bwMode="auto">
          <a:xfrm>
            <a:off x="2771775" y="4622800"/>
            <a:ext cx="6048375" cy="606425"/>
            <a:chOff x="1115616" y="5322694"/>
            <a:chExt cx="6048672" cy="606488"/>
          </a:xfrm>
        </p:grpSpPr>
        <p:sp>
          <p:nvSpPr>
            <p:cNvPr id="7" name="Oval 6"/>
            <p:cNvSpPr/>
            <p:nvPr/>
          </p:nvSpPr>
          <p:spPr bwMode="auto">
            <a:xfrm>
              <a:off x="1115616" y="5429068"/>
              <a:ext cx="2613153" cy="500114"/>
            </a:xfrm>
            <a:prstGeom prst="ellipse">
              <a:avLst/>
            </a:prstGeom>
            <a:solidFill>
              <a:schemeClr val="tx2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err="1"/>
                <a:t>db:Massachusetts</a:t>
              </a:r>
              <a:endParaRPr lang="en-US" sz="1600" dirty="0"/>
            </a:p>
          </p:txBody>
        </p:sp>
        <p:sp>
          <p:nvSpPr>
            <p:cNvPr id="8" name="Oval 7"/>
            <p:cNvSpPr/>
            <p:nvPr/>
          </p:nvSpPr>
          <p:spPr bwMode="auto">
            <a:xfrm>
              <a:off x="5414777" y="5446532"/>
              <a:ext cx="1749511" cy="465186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en-US" sz="1600" dirty="0" err="1"/>
                <a:t>db:Boston</a:t>
              </a:r>
              <a:endParaRPr lang="en-US" sz="1600" dirty="0"/>
            </a:p>
          </p:txBody>
        </p:sp>
        <p:cxnSp>
          <p:nvCxnSpPr>
            <p:cNvPr id="9" name="Straight Arrow Connector 8"/>
            <p:cNvCxnSpPr/>
            <p:nvPr/>
          </p:nvCxnSpPr>
          <p:spPr bwMode="auto">
            <a:xfrm>
              <a:off x="3728769" y="5679919"/>
              <a:ext cx="168600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 bwMode="auto">
            <a:xfrm>
              <a:off x="3958969" y="5322694"/>
              <a:ext cx="1176395" cy="33817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 err="1">
                  <a:latin typeface="+mn-lt"/>
                </a:rPr>
                <a:t>dbo:capital</a:t>
              </a:r>
              <a:endParaRPr lang="en-US" sz="1600" dirty="0">
                <a:latin typeface="+mn-lt"/>
              </a:endParaRPr>
            </a:p>
          </p:txBody>
        </p:sp>
      </p:grpSp>
      <p:sp>
        <p:nvSpPr>
          <p:cNvPr id="29701" name="Rectangle 26"/>
          <p:cNvSpPr>
            <a:spLocks noChangeArrowheads="1"/>
          </p:cNvSpPr>
          <p:nvPr/>
        </p:nvSpPr>
        <p:spPr bwMode="auto">
          <a:xfrm>
            <a:off x="3276600" y="5949950"/>
            <a:ext cx="1871663" cy="3587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/>
          <a:lstStyle/>
          <a:p>
            <a:pPr algn="ctr"/>
            <a:r>
              <a:rPr lang="en-US" sz="1600">
                <a:cs typeface="Arial" charset="0"/>
              </a:rPr>
              <a:t>The Bay State</a:t>
            </a:r>
          </a:p>
        </p:txBody>
      </p:sp>
      <p:sp>
        <p:nvSpPr>
          <p:cNvPr id="29702" name="Rectangle 27"/>
          <p:cNvSpPr>
            <a:spLocks noChangeArrowheads="1"/>
          </p:cNvSpPr>
          <p:nvPr/>
        </p:nvSpPr>
        <p:spPr bwMode="auto">
          <a:xfrm>
            <a:off x="7019925" y="6021388"/>
            <a:ext cx="1873250" cy="36036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lIns="90488" tIns="44450" rIns="90488" bIns="44450"/>
          <a:lstStyle/>
          <a:p>
            <a:pPr algn="ctr"/>
            <a:r>
              <a:rPr lang="en-US" sz="1600">
                <a:cs typeface="Arial" charset="0"/>
              </a:rPr>
              <a:t>Beantown</a:t>
            </a:r>
          </a:p>
        </p:txBody>
      </p:sp>
      <p:cxnSp>
        <p:nvCxnSpPr>
          <p:cNvPr id="29" name="Straight Arrow Connector 28"/>
          <p:cNvCxnSpPr>
            <a:stCxn id="7" idx="4"/>
          </p:cNvCxnSpPr>
          <p:nvPr/>
        </p:nvCxnSpPr>
        <p:spPr bwMode="auto">
          <a:xfrm flipH="1">
            <a:off x="4067175" y="5229225"/>
            <a:ext cx="11113" cy="720725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endCxn id="29702" idx="0"/>
          </p:cNvCxnSpPr>
          <p:nvPr/>
        </p:nvCxnSpPr>
        <p:spPr bwMode="auto">
          <a:xfrm>
            <a:off x="7956550" y="5229225"/>
            <a:ext cx="0" cy="792163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 bwMode="auto">
          <a:xfrm>
            <a:off x="2411413" y="5445125"/>
            <a:ext cx="146208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err="1">
                <a:latin typeface="+mn-lt"/>
              </a:rPr>
              <a:t>dbo:nickname</a:t>
            </a:r>
            <a:endParaRPr lang="en-US" sz="1600" dirty="0">
              <a:latin typeface="+mn-lt"/>
            </a:endParaRPr>
          </a:p>
        </p:txBody>
      </p:sp>
      <p:sp>
        <p:nvSpPr>
          <p:cNvPr id="52" name="TextBox 51"/>
          <p:cNvSpPr txBox="1"/>
          <p:nvPr/>
        </p:nvSpPr>
        <p:spPr bwMode="auto">
          <a:xfrm>
            <a:off x="6443663" y="5445125"/>
            <a:ext cx="1462087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 dirty="0" err="1"/>
              <a:t>dbo:nickname</a:t>
            </a:r>
            <a:endParaRPr lang="en-US" sz="16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XML Syntax of RDF</a:t>
            </a:r>
          </a:p>
        </p:txBody>
      </p:sp>
      <p:sp>
        <p:nvSpPr>
          <p:cNvPr id="30722" name="Content Placeholder 2"/>
          <p:cNvSpPr>
            <a:spLocks noGrp="1"/>
          </p:cNvSpPr>
          <p:nvPr>
            <p:ph idx="1"/>
          </p:nvPr>
        </p:nvSpPr>
        <p:spPr>
          <a:xfrm>
            <a:off x="457200" y="1125538"/>
            <a:ext cx="8229600" cy="15113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000">
                <a:latin typeface="Arial" charset="0"/>
                <a:ea typeface="ＭＳ Ｐゴシック" charset="0"/>
              </a:rPr>
              <a:t>Alternative (but equivalent) representation of literals as XML attributes</a:t>
            </a:r>
          </a:p>
          <a:p>
            <a:pPr lvl="1"/>
            <a:r>
              <a:rPr lang="en-US" sz="2000">
                <a:latin typeface="Arial" charset="0"/>
                <a:cs typeface="Arial" charset="0"/>
              </a:rPr>
              <a:t>property URIs are then used as attribute names</a:t>
            </a:r>
          </a:p>
          <a:p>
            <a:pPr lvl="1"/>
            <a:r>
              <a:rPr lang="en-US" sz="2000">
                <a:latin typeface="Arial" charset="0"/>
                <a:cs typeface="Arial" charset="0"/>
              </a:rPr>
              <a:t>object URIs can be given as value of the rdf:resource attribute inside a property tags</a:t>
            </a:r>
            <a:endParaRPr lang="en-US">
              <a:latin typeface="Arial" charset="0"/>
              <a:cs typeface="Arial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825" y="2716213"/>
            <a:ext cx="8418513" cy="2308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http://dbpedia.org/resource/Massachusetts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                      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latin typeface="American Typewriter"/>
                <a:cs typeface="American Typewriter"/>
              </a:rPr>
              <a:t>The Bay State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rdf:resource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"http://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/resource/Boston"</a:t>
            </a:r>
            <a:r>
              <a:rPr lang="en-US" dirty="0">
                <a:latin typeface="American Typewriter"/>
                <a:cs typeface="American Typewriter"/>
              </a:rPr>
              <a:t>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http://</a:t>
            </a:r>
            <a:r>
              <a:rPr lang="en-US" dirty="0" err="1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/resource/Boston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                      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dbo:nickname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 err="1">
                <a:latin typeface="American Typewriter"/>
                <a:cs typeface="American Typewriter"/>
              </a:rPr>
              <a:t>Beantown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"/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</a:t>
            </a:r>
          </a:p>
        </p:txBody>
      </p:sp>
      <p:grpSp>
        <p:nvGrpSpPr>
          <p:cNvPr id="30724" name="Group 3"/>
          <p:cNvGrpSpPr>
            <a:grpSpLocks/>
          </p:cNvGrpSpPr>
          <p:nvPr/>
        </p:nvGrpSpPr>
        <p:grpSpPr bwMode="auto">
          <a:xfrm>
            <a:off x="2484438" y="4767263"/>
            <a:ext cx="6480175" cy="1757362"/>
            <a:chOff x="2411760" y="4622712"/>
            <a:chExt cx="6480720" cy="1758616"/>
          </a:xfrm>
        </p:grpSpPr>
        <p:grpSp>
          <p:nvGrpSpPr>
            <p:cNvPr id="30725" name="Group 25"/>
            <p:cNvGrpSpPr>
              <a:grpSpLocks/>
            </p:cNvGrpSpPr>
            <p:nvPr/>
          </p:nvGrpSpPr>
          <p:grpSpPr bwMode="auto">
            <a:xfrm>
              <a:off x="2771800" y="4622712"/>
              <a:ext cx="6048672" cy="606488"/>
              <a:chOff x="1115616" y="5322694"/>
              <a:chExt cx="6048672" cy="606488"/>
            </a:xfrm>
          </p:grpSpPr>
          <p:sp>
            <p:nvSpPr>
              <p:cNvPr id="7" name="Oval 6"/>
              <p:cNvSpPr/>
              <p:nvPr/>
            </p:nvSpPr>
            <p:spPr bwMode="auto">
              <a:xfrm>
                <a:off x="1115968" y="5429132"/>
                <a:ext cx="2613245" cy="500419"/>
              </a:xfrm>
              <a:prstGeom prst="ellipse">
                <a:avLst/>
              </a:prstGeom>
              <a:solidFill>
                <a:schemeClr val="tx2">
                  <a:lumMod val="40000"/>
                  <a:lumOff val="60000"/>
                </a:schemeClr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 err="1"/>
                  <a:t>db:Massachusetts</a:t>
                </a:r>
                <a:endParaRPr lang="en-US" sz="1600" dirty="0"/>
              </a:p>
            </p:txBody>
          </p:sp>
          <p:sp>
            <p:nvSpPr>
              <p:cNvPr id="8" name="Oval 7"/>
              <p:cNvSpPr/>
              <p:nvPr/>
            </p:nvSpPr>
            <p:spPr bwMode="auto">
              <a:xfrm>
                <a:off x="5415280" y="5446607"/>
                <a:ext cx="1749572" cy="465469"/>
              </a:xfrm>
              <a:prstGeom prst="ellipse">
                <a:avLst/>
              </a:prstGeom>
              <a:solidFill>
                <a:schemeClr val="accent3">
                  <a:lumMod val="60000"/>
                  <a:lumOff val="40000"/>
                </a:schemeClr>
              </a:solidFill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>
                  <a:defRPr/>
                </a:pPr>
                <a:r>
                  <a:rPr lang="en-US" sz="1600" dirty="0" err="1"/>
                  <a:t>db:Boston</a:t>
                </a:r>
                <a:endParaRPr lang="en-US" sz="1600" dirty="0"/>
              </a:p>
            </p:txBody>
          </p:sp>
          <p:cxnSp>
            <p:nvCxnSpPr>
              <p:cNvPr id="9" name="Straight Arrow Connector 8"/>
              <p:cNvCxnSpPr/>
              <p:nvPr/>
            </p:nvCxnSpPr>
            <p:spPr bwMode="auto">
              <a:xfrm>
                <a:off x="3729213" y="5680136"/>
                <a:ext cx="1686067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10" name="TextBox 9"/>
              <p:cNvSpPr txBox="1"/>
              <p:nvPr/>
            </p:nvSpPr>
            <p:spPr bwMode="auto">
              <a:xfrm>
                <a:off x="3959420" y="5322694"/>
                <a:ext cx="1176436" cy="33837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>
                  <a:defRPr/>
                </a:pPr>
                <a:r>
                  <a:rPr lang="en-US" sz="1600" dirty="0" err="1">
                    <a:latin typeface="+mn-lt"/>
                  </a:rPr>
                  <a:t>dbo:capital</a:t>
                </a:r>
                <a:endParaRPr lang="en-US" sz="1600" dirty="0">
                  <a:latin typeface="+mn-lt"/>
                </a:endParaRPr>
              </a:p>
            </p:txBody>
          </p:sp>
        </p:grpSp>
        <p:sp>
          <p:nvSpPr>
            <p:cNvPr id="30726" name="Rectangle 26"/>
            <p:cNvSpPr>
              <a:spLocks noChangeArrowheads="1"/>
            </p:cNvSpPr>
            <p:nvPr/>
          </p:nvSpPr>
          <p:spPr bwMode="auto">
            <a:xfrm>
              <a:off x="3275856" y="5949280"/>
              <a:ext cx="1872208" cy="3600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/>
            <a:lstStyle/>
            <a:p>
              <a:pPr algn="ctr"/>
              <a:r>
                <a:rPr lang="en-US" sz="1600">
                  <a:cs typeface="Arial" charset="0"/>
                </a:rPr>
                <a:t>The Bay State</a:t>
              </a:r>
            </a:p>
          </p:txBody>
        </p:sp>
        <p:sp>
          <p:nvSpPr>
            <p:cNvPr id="30727" name="Rectangle 27"/>
            <p:cNvSpPr>
              <a:spLocks noChangeArrowheads="1"/>
            </p:cNvSpPr>
            <p:nvPr/>
          </p:nvSpPr>
          <p:spPr bwMode="auto">
            <a:xfrm>
              <a:off x="7020272" y="6021288"/>
              <a:ext cx="1872208" cy="360040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lIns="90488" tIns="44450" rIns="90488" bIns="44450"/>
            <a:lstStyle/>
            <a:p>
              <a:pPr algn="ctr"/>
              <a:r>
                <a:rPr lang="en-US" sz="1600">
                  <a:cs typeface="Arial" charset="0"/>
                </a:rPr>
                <a:t>Beantown</a:t>
              </a:r>
            </a:p>
          </p:txBody>
        </p:sp>
        <p:cxnSp>
          <p:nvCxnSpPr>
            <p:cNvPr id="29" name="Straight Arrow Connector 28"/>
            <p:cNvCxnSpPr>
              <a:stCxn id="7" idx="4"/>
            </p:cNvCxnSpPr>
            <p:nvPr/>
          </p:nvCxnSpPr>
          <p:spPr bwMode="auto">
            <a:xfrm flipH="1">
              <a:off x="4067661" y="5229570"/>
              <a:ext cx="11114" cy="71965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>
              <a:endCxn id="30727" idx="0"/>
            </p:cNvCxnSpPr>
            <p:nvPr/>
          </p:nvCxnSpPr>
          <p:spPr bwMode="auto">
            <a:xfrm>
              <a:off x="7955776" y="5229570"/>
              <a:ext cx="0" cy="791139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Box 50"/>
            <p:cNvSpPr txBox="1"/>
            <p:nvPr/>
          </p:nvSpPr>
          <p:spPr bwMode="auto">
            <a:xfrm>
              <a:off x="2411760" y="5445624"/>
              <a:ext cx="1462210" cy="3383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 err="1">
                  <a:latin typeface="+mn-lt"/>
                </a:rPr>
                <a:t>dbo:nickname</a:t>
              </a:r>
              <a:endParaRPr lang="en-US" sz="1600" dirty="0">
                <a:latin typeface="+mn-lt"/>
              </a:endParaRPr>
            </a:p>
          </p:txBody>
        </p:sp>
        <p:sp>
          <p:nvSpPr>
            <p:cNvPr id="52" name="TextBox 51"/>
            <p:cNvSpPr txBox="1"/>
            <p:nvPr/>
          </p:nvSpPr>
          <p:spPr bwMode="auto">
            <a:xfrm>
              <a:off x="6444349" y="5445624"/>
              <a:ext cx="1462210" cy="33837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1600" dirty="0" err="1"/>
                <a:t>dbo:nickname</a:t>
              </a:r>
              <a:endParaRPr lang="en-US" sz="1600" dirty="0">
                <a:latin typeface="+mn-lt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Encode in RDF/XML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@prefix ex: &lt;http://example.org/&gt;</a:t>
            </a:r>
          </a:p>
          <a:p>
            <a:pPr marL="0" indent="0">
              <a:buNone/>
            </a:pPr>
            <a:r>
              <a:rPr lang="en-US" dirty="0" smtClean="0"/>
              <a:t>	@prefix </a:t>
            </a:r>
            <a:r>
              <a:rPr lang="en-US" dirty="0" err="1" smtClean="0"/>
              <a:t>foaf</a:t>
            </a:r>
            <a:r>
              <a:rPr lang="en-US" dirty="0" smtClean="0"/>
              <a:t>:&lt;</a:t>
            </a:r>
            <a:r>
              <a:rPr lang="en-US" dirty="0" err="1" smtClean="0"/>
              <a:t>xmlns.com</a:t>
            </a:r>
            <a:r>
              <a:rPr lang="en-US" dirty="0"/>
              <a:t>/</a:t>
            </a:r>
            <a:r>
              <a:rPr lang="en-US" dirty="0" err="1"/>
              <a:t>foaf</a:t>
            </a:r>
            <a:r>
              <a:rPr lang="en-US" dirty="0"/>
              <a:t>/0.1</a:t>
            </a:r>
            <a:r>
              <a:rPr lang="en-US" dirty="0" smtClean="0"/>
              <a:t>/&gt;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dirty="0" err="1" smtClean="0"/>
              <a:t>ex:johnSmith</a:t>
            </a:r>
            <a:r>
              <a:rPr lang="en-US" dirty="0" smtClean="0"/>
              <a:t>  </a:t>
            </a:r>
            <a:r>
              <a:rPr lang="en-US" dirty="0" err="1" smtClean="0"/>
              <a:t>foaf:firstName</a:t>
            </a:r>
            <a:r>
              <a:rPr lang="en-US" dirty="0"/>
              <a:t> "</a:t>
            </a:r>
            <a:r>
              <a:rPr lang="en-US" dirty="0" err="1"/>
              <a:t>John"@</a:t>
            </a:r>
            <a:r>
              <a:rPr lang="en-US" dirty="0" err="1" smtClean="0"/>
              <a:t>en</a:t>
            </a:r>
            <a:r>
              <a:rPr lang="en-US" dirty="0" smtClean="0"/>
              <a:t> 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</a:t>
            </a:r>
            <a:r>
              <a:rPr lang="en-US" dirty="0" err="1" smtClean="0"/>
              <a:t>foaf:lastName</a:t>
            </a:r>
            <a:r>
              <a:rPr lang="en-US" dirty="0"/>
              <a:t> "</a:t>
            </a:r>
            <a:r>
              <a:rPr lang="en-US" dirty="0" err="1"/>
              <a:t>Smith"@</a:t>
            </a:r>
            <a:r>
              <a:rPr lang="en-US" dirty="0" err="1" smtClean="0"/>
              <a:t>en</a:t>
            </a:r>
            <a:r>
              <a:rPr lang="en-US" dirty="0" smtClean="0"/>
              <a:t> ;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  </a:t>
            </a:r>
            <a:r>
              <a:rPr lang="en-US" dirty="0" err="1" smtClean="0"/>
              <a:t>foaf:knows</a:t>
            </a:r>
            <a:r>
              <a:rPr lang="en-US" dirty="0" smtClean="0"/>
              <a:t> </a:t>
            </a:r>
            <a:r>
              <a:rPr lang="en-US" dirty="0" err="1" smtClean="0"/>
              <a:t>ex:jimmieBrown</a:t>
            </a:r>
            <a:r>
              <a:rPr lang="en-US" dirty="0" smtClean="0"/>
              <a:t> 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510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latin typeface="Arial" charset="0"/>
                <a:ea typeface="ＭＳ Ｐゴシック" charset="0"/>
              </a:rPr>
              <a:t>Brief Introduction to XML</a:t>
            </a: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latin typeface="Arial" charset="0"/>
                <a:ea typeface="ＭＳ Ｐゴシック" charset="0"/>
              </a:rPr>
              <a:t>Overview of XML/RDF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RDF/XML Syntax: Complications</a:t>
            </a:r>
          </a:p>
        </p:txBody>
      </p:sp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>
                <a:latin typeface="Arial" charset="0"/>
                <a:ea typeface="ＭＳ Ｐゴシック" charset="0"/>
              </a:rPr>
              <a:t>Namespaces are needed</a:t>
            </a:r>
          </a:p>
          <a:p>
            <a:pPr lvl="1"/>
            <a:r>
              <a:rPr lang="en-US" sz="2000">
                <a:latin typeface="Arial" charset="0"/>
                <a:cs typeface="Arial" charset="0"/>
              </a:rPr>
              <a:t>for abbreviation reasons, </a:t>
            </a:r>
          </a:p>
          <a:p>
            <a:pPr lvl="1"/>
            <a:r>
              <a:rPr lang="en-US" sz="2000">
                <a:latin typeface="Arial" charset="0"/>
                <a:cs typeface="Arial" charset="0"/>
              </a:rPr>
              <a:t>because colons inside XML elements and attributes </a:t>
            </a:r>
            <a:br>
              <a:rPr lang="en-US" sz="2000">
                <a:latin typeface="Arial" charset="0"/>
                <a:cs typeface="Arial" charset="0"/>
              </a:rPr>
            </a:br>
            <a:r>
              <a:rPr lang="en-US" sz="2000">
                <a:latin typeface="Arial" charset="0"/>
                <a:cs typeface="Arial" charset="0"/>
              </a:rPr>
              <a:t>are always interpreted as namespace delimiters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Problem: In XML, no namespaces are allowed in attribute values (would be interpreted as URI schema), 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thus we cannot write: 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	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rdf:about="db:Boston"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“Workaround” via XML entities (= XML macros):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Declaration: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	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&lt;!ENTITY dbo ’http://dbpedia.org/resource/’&gt;</a:t>
            </a:r>
            <a:r>
              <a:rPr lang="en-US" sz="2000">
                <a:latin typeface="Arial" charset="0"/>
                <a:ea typeface="ＭＳ Ｐゴシック" charset="0"/>
              </a:rPr>
              <a:t> 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Usage: 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	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rdf:resource="&amp;ex;SemanticWeb"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RDF/XML Syntax: Base URIs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413" cy="4784725"/>
          </a:xfrm>
        </p:spPr>
        <p:txBody>
          <a:bodyPr/>
          <a:lstStyle/>
          <a:p>
            <a:r>
              <a:rPr lang="en-US" sz="2000">
                <a:latin typeface="Arial" charset="0"/>
                <a:ea typeface="ＭＳ Ｐゴシック" charset="0"/>
              </a:rPr>
              <a:t>One URI can be declared the base URI of an XML document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Attributes that expect URIs (like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rdf:about</a:t>
            </a:r>
            <a:r>
              <a:rPr lang="en-US" sz="2000">
                <a:latin typeface="Arial" charset="0"/>
                <a:ea typeface="ＭＳ Ｐゴシック" charset="0"/>
              </a:rPr>
              <a:t>,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rdf:resource</a:t>
            </a:r>
            <a:r>
              <a:rPr lang="en-US" sz="2000">
                <a:latin typeface="Arial" charset="0"/>
                <a:ea typeface="ＭＳ Ｐゴシック" charset="0"/>
              </a:rPr>
              <a:t>)</a:t>
            </a:r>
            <a:br>
              <a:rPr lang="en-US" sz="2000">
                <a:latin typeface="Arial" charset="0"/>
                <a:ea typeface="ＭＳ Ｐゴシック" charset="0"/>
              </a:rPr>
            </a:br>
            <a:r>
              <a:rPr lang="en-US" sz="2000">
                <a:latin typeface="Arial" charset="0"/>
                <a:ea typeface="ＭＳ Ｐゴシック" charset="0"/>
              </a:rPr>
              <a:t>can be given “relative URIs”, which have no schema part</a:t>
            </a:r>
          </a:p>
          <a:p>
            <a:r>
              <a:rPr lang="en-US" sz="2000">
                <a:latin typeface="Arial" charset="0"/>
                <a:ea typeface="ＭＳ Ｐゴシック" charset="0"/>
              </a:rPr>
              <a:t>The full URI is then reconstructed by using the base URI as a prefix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16013" y="3068638"/>
            <a:ext cx="7058025" cy="3694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xmlns:rdf</a:t>
            </a:r>
            <a:r>
              <a:rPr lang="en-US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/resource/"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xmlns:dbo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example.org</a:t>
            </a:r>
            <a:r>
              <a:rPr lang="en-US" dirty="0">
                <a:latin typeface="American Typewriter"/>
                <a:cs typeface="American Typewriter"/>
              </a:rPr>
              <a:t>/terms/"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solidFill>
                  <a:srgbClr val="FF0000"/>
                </a:solidFill>
                <a:latin typeface="American Typewriter"/>
                <a:cs typeface="American Typewriter"/>
              </a:rPr>
              <a:t>xmlns:base</a:t>
            </a:r>
            <a:r>
              <a:rPr lang="en-US" dirty="0">
                <a:solidFill>
                  <a:srgbClr val="FF0000"/>
                </a:solidFill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solidFill>
                  <a:srgbClr val="FF0000"/>
                </a:solidFill>
                <a:latin typeface="American Typewriter"/>
                <a:cs typeface="American Typewriter"/>
              </a:rPr>
              <a:t>dbpedia.org</a:t>
            </a:r>
            <a:r>
              <a:rPr lang="en-US" dirty="0">
                <a:solidFill>
                  <a:srgbClr val="FF0000"/>
                </a:solidFill>
                <a:latin typeface="American Typewriter"/>
                <a:cs typeface="American Typewriter"/>
              </a:rPr>
              <a:t>/resource/"</a:t>
            </a:r>
            <a:r>
              <a:rPr lang="en-US" dirty="0">
                <a:latin typeface="American Typewriter"/>
                <a:cs typeface="American Typewriter"/>
              </a:rPr>
              <a:t>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Massachusetts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”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dbo:capital</a:t>
            </a:r>
            <a: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rdf:resource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American Typewriter"/>
                <a:cs typeface="American Typewriter"/>
              </a:rPr>
              <a:t>"Boston"</a:t>
            </a:r>
            <a:r>
              <a:rPr lang="en-US" dirty="0">
                <a:latin typeface="American Typewriter"/>
                <a:cs typeface="American Typewriter"/>
              </a:rPr>
              <a:t>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&lt;/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Types in RDF/XML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341438"/>
            <a:ext cx="8507413" cy="4784725"/>
          </a:xfrm>
        </p:spPr>
        <p:txBody>
          <a:bodyPr/>
          <a:lstStyle/>
          <a:p>
            <a:r>
              <a:rPr lang="en-US" sz="2000">
                <a:latin typeface="Arial" charset="0"/>
                <a:ea typeface="ＭＳ Ｐゴシック" charset="0"/>
              </a:rPr>
              <a:t>Types are indicated by the </a:t>
            </a: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rdf:datatype</a:t>
            </a:r>
            <a:r>
              <a:rPr lang="en-US" sz="2000">
                <a:latin typeface="Arial" charset="0"/>
                <a:ea typeface="ＭＳ Ｐゴシック" charset="0"/>
              </a:rPr>
              <a:t> attribute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5288" y="1989138"/>
            <a:ext cx="8569325" cy="4524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xmlns:rdf</a:t>
            </a:r>
            <a:r>
              <a:rPr lang="en-US" dirty="0">
                <a:latin typeface="American Typewriter"/>
                <a:cs typeface="American Typewriter"/>
              </a:rPr>
              <a:t>="http://www.w3.org/1999/02/22-rdf-syntax-ns#"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/resource/"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xmlns:dbo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example.org</a:t>
            </a:r>
            <a:r>
              <a:rPr lang="en-US" dirty="0">
                <a:latin typeface="American Typewriter"/>
                <a:cs typeface="American Typewriter"/>
              </a:rPr>
              <a:t>/terms/"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</a:t>
            </a:r>
            <a:r>
              <a:rPr lang="en-US" dirty="0" err="1">
                <a:latin typeface="American Typewriter"/>
                <a:cs typeface="American Typewriter"/>
              </a:rPr>
              <a:t>xmlns:base</a:t>
            </a:r>
            <a:r>
              <a:rPr lang="en-US" dirty="0">
                <a:latin typeface="American Typewriter"/>
                <a:cs typeface="American Typewriter"/>
              </a:rPr>
              <a:t>="http://</a:t>
            </a:r>
            <a:r>
              <a:rPr lang="en-US" dirty="0" err="1">
                <a:latin typeface="American Typewriter"/>
                <a:cs typeface="American Typewriter"/>
              </a:rPr>
              <a:t>dbpedia.org</a:t>
            </a:r>
            <a:r>
              <a:rPr lang="en-US" dirty="0">
                <a:latin typeface="American Typewriter"/>
                <a:cs typeface="American Typewriter"/>
              </a:rPr>
              <a:t>/resource/"/&gt;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 </a:t>
            </a:r>
            <a:r>
              <a:rPr lang="en-US" dirty="0" err="1">
                <a:latin typeface="American Typewriter"/>
                <a:cs typeface="American Typewriter"/>
              </a:rPr>
              <a:t>rdf:about</a:t>
            </a:r>
            <a:r>
              <a:rPr lang="en-US" dirty="0">
                <a:latin typeface="American Typewriter"/>
                <a:cs typeface="American Typewriter"/>
              </a:rPr>
              <a:t>=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”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American Typewriter"/>
                <a:cs typeface="American Typewriter"/>
              </a:rPr>
              <a:t>Massachusetts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”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&lt;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dbo:population</a:t>
            </a:r>
            <a: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  <a:t> </a:t>
            </a:r>
            <a:b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</a:br>
            <a: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  <a:t>                       </a:t>
            </a:r>
            <a:r>
              <a:rPr lang="en-US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rdf:datatype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="http://www.w3.org/2001/</a:t>
            </a:r>
            <a:r>
              <a:rPr lang="en-US" dirty="0" err="1">
                <a:solidFill>
                  <a:srgbClr val="000000"/>
                </a:solidFill>
                <a:latin typeface="American Typewriter"/>
                <a:cs typeface="American Typewriter"/>
              </a:rPr>
              <a:t>XMLSchema#integer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"</a:t>
            </a:r>
            <a:r>
              <a:rPr lang="en-US" dirty="0">
                <a:latin typeface="American Typewriter"/>
                <a:cs typeface="American Typewriter"/>
              </a:rPr>
              <a:t>/&gt;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1788-02-06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&lt;/</a:t>
            </a:r>
            <a:r>
              <a:rPr lang="en-US" dirty="0" err="1">
                <a:solidFill>
                  <a:srgbClr val="FF6600"/>
                </a:solidFill>
                <a:latin typeface="American Typewriter"/>
                <a:cs typeface="American Typewriter"/>
              </a:rPr>
              <a:t>dbo:population</a:t>
            </a:r>
            <a:r>
              <a:rPr lang="en-US" dirty="0">
                <a:solidFill>
                  <a:srgbClr val="FF6600"/>
                </a:solidFill>
                <a:latin typeface="American Typewriter"/>
                <a:cs typeface="American Typewriter"/>
              </a:rPr>
              <a:t> </a:t>
            </a:r>
            <a:r>
              <a:rPr lang="en-US" dirty="0">
                <a:solidFill>
                  <a:srgbClr val="000000"/>
                </a:solidFill>
                <a:latin typeface="American Typewriter"/>
                <a:cs typeface="American Typewriter"/>
              </a:rPr>
              <a:t>&gt;</a:t>
            </a: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&lt;</a:t>
            </a:r>
            <a:r>
              <a:rPr lang="en-US" dirty="0">
                <a:solidFill>
                  <a:srgbClr val="558ED5"/>
                </a:solidFill>
                <a:latin typeface="American Typewriter"/>
                <a:cs typeface="American Typewriter"/>
              </a:rPr>
              <a:t>/</a:t>
            </a:r>
            <a:r>
              <a:rPr lang="en-US" dirty="0" err="1">
                <a:solidFill>
                  <a:srgbClr val="558ED5"/>
                </a:solidFill>
                <a:latin typeface="American Typewriter"/>
                <a:cs typeface="American Typewriter"/>
              </a:rPr>
              <a:t>rdf:Description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&lt;/</a:t>
            </a:r>
            <a:r>
              <a:rPr lang="en-US" dirty="0" err="1">
                <a:latin typeface="American Typewriter"/>
                <a:cs typeface="American Typewriter"/>
              </a:rPr>
              <a:t>rdf:RDF</a:t>
            </a:r>
            <a:r>
              <a:rPr lang="en-US" dirty="0">
                <a:latin typeface="American Typewriter"/>
                <a:cs typeface="American Typewriter"/>
              </a:rPr>
              <a:t>&gt;</a:t>
            </a: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endParaRPr lang="en-US" dirty="0">
              <a:latin typeface="American Typewriter"/>
              <a:cs typeface="American Typewriter"/>
            </a:endParaRPr>
          </a:p>
          <a:p>
            <a:pPr>
              <a:defRPr/>
            </a:pPr>
            <a:r>
              <a:rPr lang="en-US" dirty="0">
                <a:latin typeface="American Typewriter"/>
                <a:cs typeface="American Typewriter"/>
              </a:rPr>
              <a:t>             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solidFill>
                  <a:srgbClr val="3366FF"/>
                </a:solidFill>
                <a:latin typeface="Arial" charset="0"/>
                <a:ea typeface="ＭＳ Ｐゴシック" charset="0"/>
              </a:rPr>
              <a:t>Brief Introduction to XML</a:t>
            </a:r>
          </a:p>
          <a:p>
            <a:endParaRPr lang="en-US" sz="2800">
              <a:latin typeface="Arial" charset="0"/>
              <a:ea typeface="ＭＳ Ｐゴシック" charset="0"/>
            </a:endParaRPr>
          </a:p>
          <a:p>
            <a:r>
              <a:rPr lang="en-US" sz="2800">
                <a:latin typeface="Arial" charset="0"/>
                <a:ea typeface="ＭＳ Ｐゴシック" charset="0"/>
              </a:rPr>
              <a:t>Overview of XML/RDF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Mark-up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I</a:t>
            </a:r>
            <a:r>
              <a:rPr lang="en-US" dirty="0" smtClean="0"/>
              <a:t>dea of mark-up: </a:t>
            </a:r>
            <a:br>
              <a:rPr lang="en-US" dirty="0" smtClean="0"/>
            </a:br>
            <a:r>
              <a:rPr lang="en-US" dirty="0" smtClean="0"/>
              <a:t>	enrich (unstructured) </a:t>
            </a:r>
            <a:r>
              <a:rPr lang="en-US" dirty="0" smtClean="0">
                <a:solidFill>
                  <a:srgbClr val="3366FF"/>
                </a:solidFill>
              </a:rPr>
              <a:t>text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	with </a:t>
            </a:r>
            <a:r>
              <a:rPr lang="en-US" dirty="0" smtClean="0">
                <a:solidFill>
                  <a:srgbClr val="3366FF"/>
                </a:solidFill>
              </a:rPr>
              <a:t>additional information </a:t>
            </a:r>
            <a:r>
              <a:rPr lang="en-US" dirty="0" smtClean="0"/>
              <a:t>(or structure)</a:t>
            </a:r>
          </a:p>
          <a:p>
            <a:pPr>
              <a:defRPr/>
            </a:pPr>
            <a:r>
              <a:rPr lang="en-US" dirty="0" smtClean="0"/>
              <a:t>Synonym: </a:t>
            </a:r>
            <a:r>
              <a:rPr lang="en-US" i="1" dirty="0" smtClean="0">
                <a:solidFill>
                  <a:srgbClr val="FF0000"/>
                </a:solidFill>
              </a:rPr>
              <a:t>annotate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text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dirty="0"/>
              <a:t>	</a:t>
            </a:r>
            <a:r>
              <a:rPr lang="en-US" dirty="0" smtClean="0"/>
              <a:t>text = data</a:t>
            </a:r>
          </a:p>
          <a:p>
            <a:pPr marL="0" indent="0">
              <a:buFont typeface="Arial" charset="0"/>
              <a:buNone/>
              <a:defRPr/>
            </a:pPr>
            <a:r>
              <a:rPr lang="en-US" dirty="0" smtClean="0"/>
              <a:t>	additional information = metadata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Mark-up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r>
              <a:rPr lang="en-US" dirty="0"/>
              <a:t>C</a:t>
            </a:r>
            <a:r>
              <a:rPr lang="en-US" dirty="0" smtClean="0"/>
              <a:t>ommon strategy: include the text to</a:t>
            </a:r>
            <a:r>
              <a:rPr lang="en-US" dirty="0"/>
              <a:t> </a:t>
            </a:r>
            <a:r>
              <a:rPr lang="en-US" dirty="0" smtClean="0"/>
              <a:t>be</a:t>
            </a:r>
            <a:r>
              <a:rPr lang="en-US" dirty="0"/>
              <a:t> </a:t>
            </a:r>
            <a:r>
              <a:rPr lang="en-US" dirty="0" smtClean="0"/>
              <a:t>annotated in </a:t>
            </a:r>
            <a:br>
              <a:rPr lang="en-US" dirty="0" smtClean="0"/>
            </a:br>
            <a:r>
              <a:rPr lang="en-US" dirty="0" smtClean="0"/>
              <a:t>so-called tags: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smtClean="0">
                <a:latin typeface="American Typewriter"/>
                <a:cs typeface="American Typewriter"/>
              </a:rPr>
              <a:t>&lt;tag name&gt;   …     Text   …    &lt;/tag name&gt;</a:t>
            </a:r>
          </a:p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 marL="0" indent="0">
              <a:buFont typeface="Arial" charset="0"/>
              <a:buNone/>
              <a:defRPr/>
            </a:pPr>
            <a:r>
              <a:rPr lang="en-US" sz="1800" dirty="0" smtClean="0"/>
              <a:t>                  opening tag                                              closing tag</a:t>
            </a:r>
          </a:p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The additional information is read and interpreted by processing software (e.g., a Web browser)</a:t>
            </a:r>
          </a:p>
          <a:p>
            <a:pPr marL="0" indent="0">
              <a:buFont typeface="Arial" charset="0"/>
              <a:buNone/>
              <a:defRPr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 bwMode="auto">
          <a:xfrm flipV="1">
            <a:off x="6372225" y="3284538"/>
            <a:ext cx="0" cy="5048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" name="Straight Arrow Connector 5"/>
          <p:cNvCxnSpPr/>
          <p:nvPr/>
        </p:nvCxnSpPr>
        <p:spPr bwMode="auto">
          <a:xfrm flipV="1">
            <a:off x="2339975" y="3284538"/>
            <a:ext cx="0" cy="50482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Mark-up Languages</a:t>
            </a:r>
          </a:p>
        </p:txBody>
      </p:sp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5113337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200">
                <a:latin typeface="Arial" charset="0"/>
                <a:ea typeface="ＭＳ Ｐゴシック" charset="0"/>
              </a:rPr>
              <a:t>Example: HTML tags encode </a:t>
            </a:r>
          </a:p>
          <a:p>
            <a:pPr marL="0" indent="0">
              <a:buFont typeface="Arial" charset="0"/>
              <a:buNone/>
            </a:pPr>
            <a:r>
              <a:rPr lang="en-US" sz="2200">
                <a:latin typeface="Arial" charset="0"/>
                <a:ea typeface="ＭＳ Ｐゴシック" charset="0"/>
              </a:rPr>
              <a:t>  - visual presentation information</a:t>
            </a:r>
          </a:p>
          <a:p>
            <a:pPr marL="0" indent="0">
              <a:buFont typeface="Arial" charset="0"/>
              <a:buNone/>
            </a:pPr>
            <a:r>
              <a:rPr lang="en-US" sz="2200">
                <a:latin typeface="Arial" charset="0"/>
                <a:ea typeface="ＭＳ Ｐゴシック" charset="0"/>
              </a:rPr>
              <a:t>  - links</a:t>
            </a:r>
            <a:endParaRPr lang="en-US" sz="80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r>
              <a:rPr lang="en-US" sz="800">
                <a:latin typeface="Arial" charset="0"/>
                <a:ea typeface="ＭＳ Ｐゴシック" charset="0"/>
              </a:rPr>
              <a:t> </a:t>
            </a:r>
          </a:p>
          <a:p>
            <a:pPr marL="0" indent="0">
              <a:buFont typeface="Arial" charset="0"/>
              <a:buNone/>
            </a:pPr>
            <a:r>
              <a:rPr lang="en-US" sz="1800">
                <a:latin typeface="American Typewriter" charset="0"/>
                <a:ea typeface="ＭＳ Ｐゴシック" charset="0"/>
                <a:cs typeface="American Typewriter" charset="0"/>
              </a:rPr>
              <a:t>	 </a:t>
            </a:r>
          </a:p>
          <a:p>
            <a:pPr marL="0" indent="0">
              <a:buFont typeface="Arial" charset="0"/>
              <a:buNone/>
            </a:pPr>
            <a:endParaRPr lang="en-US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endParaRPr lang="en-US" sz="2200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r>
              <a:rPr lang="en-US" sz="2200">
                <a:latin typeface="Arial" charset="0"/>
                <a:ea typeface="ＭＳ Ｐゴシック" charset="0"/>
              </a:rPr>
              <a:t>Output of web browser</a:t>
            </a:r>
          </a:p>
          <a:p>
            <a:pPr marL="0" indent="0">
              <a:buFont typeface="Arial" charset="0"/>
              <a:buNone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TextBox 3"/>
          <p:cNvSpPr txBox="1">
            <a:spLocks noChangeArrowheads="1"/>
          </p:cNvSpPr>
          <p:nvPr/>
        </p:nvSpPr>
        <p:spPr bwMode="auto">
          <a:xfrm>
            <a:off x="1908175" y="2205038"/>
            <a:ext cx="6292850" cy="14763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&lt;h2&gt;Ian Horrocks FRS&lt;/h2&gt;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&lt;h3&gt;Professor of Computer Science and 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Fellow of 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    &lt;a href="http://www.oriel.ox.ac.uk/"&gt;Oriel College&lt;/a&gt;</a:t>
            </a:r>
          </a:p>
          <a:p>
            <a:pPr eaLnBrk="1" hangingPunct="1"/>
            <a:r>
              <a:rPr lang="en-US" sz="1800">
                <a:latin typeface="American Typewriter" charset="0"/>
                <a:cs typeface="American Typewriter" charset="0"/>
              </a:rPr>
              <a:t>&lt;/h3&gt;</a:t>
            </a:r>
          </a:p>
        </p:txBody>
      </p:sp>
      <p:pic>
        <p:nvPicPr>
          <p:cNvPr id="9220" name="Picture 4" descr="horrocks.tif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" y="4149725"/>
            <a:ext cx="7366000" cy="248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755650" y="4365625"/>
            <a:ext cx="5903913" cy="647700"/>
          </a:xfrm>
          <a:prstGeom prst="rect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488" tIns="44450" rIns="90488" bIns="44450"/>
          <a:lstStyle/>
          <a:p>
            <a:endParaRPr lang="en-US">
              <a:cs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Mark-up Languages</a:t>
            </a:r>
          </a:p>
        </p:txBody>
      </p:sp>
      <p:sp>
        <p:nvSpPr>
          <p:cNvPr id="102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>
                <a:latin typeface="Arial" charset="0"/>
                <a:ea typeface="ＭＳ Ｐゴシック" charset="0"/>
              </a:rPr>
              <a:t>Alternative: annotations describing content type</a:t>
            </a:r>
          </a:p>
          <a:p>
            <a:pPr marL="0" indent="0">
              <a:buFont typeface="Arial" charset="0"/>
              <a:buNone/>
            </a:pPr>
            <a:endParaRPr lang="en-US">
              <a:latin typeface="Arial" charset="0"/>
              <a:ea typeface="ＭＳ Ｐゴシック" charset="0"/>
            </a:endParaRP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&lt;academic&gt;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&lt;firstname&gt;Ian&lt;/firstname&gt;	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&lt;lastname&gt;Horrocks &lt;/lastname&gt;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&lt;fellowship&gt;FRS&lt;/fellowship&gt;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&lt;position&gt;Professor of Computer Science&lt;/position&gt;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and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&lt;position&gt;Fellow of &lt;college&gt;Oriel College&lt;/college&gt;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	&lt;/position&gt;</a:t>
            </a:r>
          </a:p>
          <a:p>
            <a:pPr marL="0" indent="0">
              <a:buFont typeface="Arial" charset="0"/>
              <a:buNone/>
            </a:pPr>
            <a:r>
              <a:rPr lang="en-US" sz="2000">
                <a:latin typeface="American Typewriter" charset="0"/>
                <a:ea typeface="ＭＳ Ｐゴシック" charset="0"/>
                <a:cs typeface="American Typewriter" charset="0"/>
              </a:rPr>
              <a:t>&lt;/academic&gt;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</a:rPr>
              <a:t>Annotation with XML Tags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endParaRPr lang="en-US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endParaRPr lang="en-US" sz="2000" dirty="0" smtClean="0"/>
          </a:p>
          <a:p>
            <a:pPr>
              <a:defRPr/>
            </a:pPr>
            <a:r>
              <a:rPr lang="en-US" sz="2000" dirty="0" smtClean="0">
                <a:solidFill>
                  <a:srgbClr val="000000"/>
                </a:solidFill>
              </a:rPr>
              <a:t>Nesting of tags is permitted</a:t>
            </a:r>
          </a:p>
          <a:p>
            <a:pPr>
              <a:defRPr/>
            </a:pPr>
            <a:r>
              <a:rPr lang="en-US" sz="2000" dirty="0">
                <a:solidFill>
                  <a:srgbClr val="FF5050"/>
                </a:solidFill>
              </a:rPr>
              <a:t>M</a:t>
            </a:r>
            <a:r>
              <a:rPr lang="en-US" sz="2000" dirty="0" smtClean="0">
                <a:solidFill>
                  <a:srgbClr val="FF5050"/>
                </a:solidFill>
              </a:rPr>
              <a:t>ultiple usage </a:t>
            </a:r>
            <a:r>
              <a:rPr lang="en-US" sz="2000" dirty="0" smtClean="0"/>
              <a:t>of tags is permitted</a:t>
            </a:r>
            <a:endParaRPr lang="en-US" sz="2000" dirty="0"/>
          </a:p>
        </p:txBody>
      </p:sp>
      <p:sp>
        <p:nvSpPr>
          <p:cNvPr id="11267" name="TextBox 3"/>
          <p:cNvSpPr txBox="1">
            <a:spLocks noChangeArrowheads="1"/>
          </p:cNvSpPr>
          <p:nvPr/>
        </p:nvSpPr>
        <p:spPr bwMode="auto">
          <a:xfrm>
            <a:off x="2995613" y="1268413"/>
            <a:ext cx="2687637" cy="403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&lt;lecture&gt;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</a:t>
            </a:r>
            <a:r>
              <a:rPr lang="en-US" sz="1600">
                <a:solidFill>
                  <a:srgbClr val="FF0000"/>
                </a:solidFill>
                <a:latin typeface="American Typewriter" charset="0"/>
                <a:cs typeface="American Typewriter" charset="0"/>
              </a:rPr>
              <a:t> &lt;title&gt;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Semantic Technologies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&lt;/title&gt;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&lt;lecturer&gt;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&lt;title&gt;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Prof.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</a:t>
            </a:r>
            <a:r>
              <a:rPr lang="en-US" sz="1600">
                <a:solidFill>
                  <a:srgbClr val="FF5050"/>
                </a:solidFill>
                <a:latin typeface="American Typewriter" charset="0"/>
                <a:cs typeface="American Typewriter" charset="0"/>
              </a:rPr>
              <a:t> &lt;/title&gt;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&lt;firstname&gt;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Werner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&lt;/firstname&gt;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&lt;lastname&gt;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Nutt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   &lt;/lastname&gt;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     &lt;/lecturer&gt;</a:t>
            </a:r>
          </a:p>
          <a:p>
            <a:pPr eaLnBrk="1" hangingPunct="1"/>
            <a:r>
              <a:rPr lang="en-US" sz="1600">
                <a:latin typeface="American Typewriter" charset="0"/>
                <a:cs typeface="American Typewriter" charset="0"/>
              </a:rPr>
              <a:t>&lt;/lecture&gt;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_Thème Office">
      <a:majorFont>
        <a:latin typeface="Arial"/>
        <a:ea typeface="ＭＳ Ｐゴシック"/>
        <a:cs typeface="Arial"/>
      </a:majorFont>
      <a:minorFont>
        <a:latin typeface="Arial"/>
        <a:ea typeface="ＭＳ Ｐゴシック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  <a:cs typeface="Arial" charset="0"/>
          </a:defRPr>
        </a:defPPr>
      </a:lstStyle>
    </a:lnDef>
  </a:objectDefaults>
  <a:extraClrSchemeLst>
    <a:extraClrScheme>
      <a:clrScheme name="1_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1-XML</Template>
  <TotalTime>32477</TotalTime>
  <Words>1773</Words>
  <Application>Microsoft Macintosh PowerPoint</Application>
  <PresentationFormat>On-screen Show (4:3)</PresentationFormat>
  <Paragraphs>398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1_Thème Office</vt:lpstr>
      <vt:lpstr>RDF/XML: Encoding RDF into XML</vt:lpstr>
      <vt:lpstr>Acknowledgment</vt:lpstr>
      <vt:lpstr>PowerPoint Presentation</vt:lpstr>
      <vt:lpstr>PowerPoint Presentation</vt:lpstr>
      <vt:lpstr>Annotation with Mark-up Languages</vt:lpstr>
      <vt:lpstr>Annotation with Mark-up Languages</vt:lpstr>
      <vt:lpstr>Annotation with Mark-up Languages</vt:lpstr>
      <vt:lpstr>Annotation with Mark-up Languages</vt:lpstr>
      <vt:lpstr>Annotation with XML Tags</vt:lpstr>
      <vt:lpstr>Annotation with XML Tags</vt:lpstr>
      <vt:lpstr>XML Documents are Node-labeled Trees</vt:lpstr>
      <vt:lpstr>XML</vt:lpstr>
      <vt:lpstr>XML-Syntax: XML Element</vt:lpstr>
      <vt:lpstr>XML-Syntax: XML Attribute</vt:lpstr>
      <vt:lpstr>HTML vs. XML</vt:lpstr>
      <vt:lpstr>XML Namespaces: Motivation</vt:lpstr>
      <vt:lpstr>XML Namespaces</vt:lpstr>
      <vt:lpstr>Namespace Bindings</vt:lpstr>
      <vt:lpstr>Example: Without Namespaces</vt:lpstr>
      <vt:lpstr>Two Distinct Namespaces</vt:lpstr>
      <vt:lpstr>PowerPoint Presentation</vt:lpstr>
      <vt:lpstr>XML Syntax of RDF</vt:lpstr>
      <vt:lpstr>RDF/XML</vt:lpstr>
      <vt:lpstr>XML Syntax of RDF</vt:lpstr>
      <vt:lpstr>XML Syntax of RDF</vt:lpstr>
      <vt:lpstr>XML Syntax of RDF</vt:lpstr>
      <vt:lpstr>XML Syntax of RDF</vt:lpstr>
      <vt:lpstr>XML Syntax of RDF</vt:lpstr>
      <vt:lpstr>Exercise</vt:lpstr>
      <vt:lpstr>RDF/XML Syntax: Complications</vt:lpstr>
      <vt:lpstr>RDF/XML Syntax: Base URIs</vt:lpstr>
      <vt:lpstr>Types in RDF/XML</vt:lpstr>
    </vt:vector>
  </TitlesOfParts>
  <Company>Univ.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XML and Beyond</dc:title>
  <dc:creator>Preferred Customer</dc:creator>
  <cp:lastModifiedBy>Werner Nutt</cp:lastModifiedBy>
  <cp:revision>1120</cp:revision>
  <cp:lastPrinted>2013-02-25T08:52:36Z</cp:lastPrinted>
  <dcterms:created xsi:type="dcterms:W3CDTF">1999-04-22T00:48:06Z</dcterms:created>
  <dcterms:modified xsi:type="dcterms:W3CDTF">2014-11-12T10:11:58Z</dcterms:modified>
</cp:coreProperties>
</file>