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7"/>
  </p:notesMasterIdLst>
  <p:handoutMasterIdLst>
    <p:handoutMasterId r:id="rId78"/>
  </p:handoutMasterIdLst>
  <p:sldIdLst>
    <p:sldId id="577" r:id="rId2"/>
    <p:sldId id="704" r:id="rId3"/>
    <p:sldId id="697" r:id="rId4"/>
    <p:sldId id="698" r:id="rId5"/>
    <p:sldId id="632" r:id="rId6"/>
    <p:sldId id="686" r:id="rId7"/>
    <p:sldId id="633" r:id="rId8"/>
    <p:sldId id="687" r:id="rId9"/>
    <p:sldId id="688" r:id="rId10"/>
    <p:sldId id="635" r:id="rId11"/>
    <p:sldId id="636" r:id="rId12"/>
    <p:sldId id="637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699" r:id="rId21"/>
    <p:sldId id="689" r:id="rId22"/>
    <p:sldId id="629" r:id="rId23"/>
    <p:sldId id="690" r:id="rId24"/>
    <p:sldId id="630" r:id="rId25"/>
    <p:sldId id="696" r:id="rId26"/>
    <p:sldId id="631" r:id="rId27"/>
    <p:sldId id="645" r:id="rId28"/>
    <p:sldId id="646" r:id="rId29"/>
    <p:sldId id="634" r:id="rId30"/>
    <p:sldId id="647" r:id="rId31"/>
    <p:sldId id="700" r:id="rId32"/>
    <p:sldId id="648" r:id="rId33"/>
    <p:sldId id="649" r:id="rId34"/>
    <p:sldId id="650" r:id="rId35"/>
    <p:sldId id="651" r:id="rId36"/>
    <p:sldId id="652" r:id="rId37"/>
    <p:sldId id="653" r:id="rId38"/>
    <p:sldId id="654" r:id="rId39"/>
    <p:sldId id="655" r:id="rId40"/>
    <p:sldId id="656" r:id="rId41"/>
    <p:sldId id="657" r:id="rId42"/>
    <p:sldId id="691" r:id="rId43"/>
    <p:sldId id="658" r:id="rId44"/>
    <p:sldId id="659" r:id="rId45"/>
    <p:sldId id="701" r:id="rId46"/>
    <p:sldId id="660" r:id="rId47"/>
    <p:sldId id="661" r:id="rId48"/>
    <p:sldId id="662" r:id="rId49"/>
    <p:sldId id="693" r:id="rId50"/>
    <p:sldId id="695" r:id="rId51"/>
    <p:sldId id="663" r:id="rId52"/>
    <p:sldId id="694" r:id="rId53"/>
    <p:sldId id="664" r:id="rId54"/>
    <p:sldId id="665" r:id="rId55"/>
    <p:sldId id="666" r:id="rId56"/>
    <p:sldId id="667" r:id="rId57"/>
    <p:sldId id="669" r:id="rId58"/>
    <p:sldId id="670" r:id="rId59"/>
    <p:sldId id="671" r:id="rId60"/>
    <p:sldId id="672" r:id="rId61"/>
    <p:sldId id="673" r:id="rId62"/>
    <p:sldId id="674" r:id="rId63"/>
    <p:sldId id="675" r:id="rId64"/>
    <p:sldId id="702" r:id="rId65"/>
    <p:sldId id="676" r:id="rId66"/>
    <p:sldId id="677" r:id="rId67"/>
    <p:sldId id="678" r:id="rId68"/>
    <p:sldId id="679" r:id="rId69"/>
    <p:sldId id="680" r:id="rId70"/>
    <p:sldId id="681" r:id="rId71"/>
    <p:sldId id="703" r:id="rId72"/>
    <p:sldId id="682" r:id="rId73"/>
    <p:sldId id="683" r:id="rId74"/>
    <p:sldId id="684" r:id="rId75"/>
    <p:sldId id="685" r:id="rId76"/>
  </p:sldIdLst>
  <p:sldSz cx="9144000" cy="6858000" type="screen4x3"/>
  <p:notesSz cx="6642100" cy="96535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3300"/>
    <a:srgbClr val="9900CC"/>
    <a:srgbClr val="CC00CC"/>
    <a:srgbClr val="FF5050"/>
    <a:srgbClr val="B2B2B2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53" autoAdjust="0"/>
  </p:normalViewPr>
  <p:slideViewPr>
    <p:cSldViewPr>
      <p:cViewPr>
        <p:scale>
          <a:sx n="100" d="100"/>
          <a:sy n="100" d="100"/>
        </p:scale>
        <p:origin x="-1784" y="-104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7664"/>
    </p:cViewPr>
  </p:sorterViewPr>
  <p:notesViewPr>
    <p:cSldViewPr>
      <p:cViewPr varScale="1">
        <p:scale>
          <a:sx n="50" d="100"/>
          <a:sy n="50" d="100"/>
        </p:scale>
        <p:origin x="-1320" y="-84"/>
      </p:cViewPr>
      <p:guideLst>
        <p:guide orient="horz" pos="3041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F396ACD-E65C-6245-89C0-0B63CF9421F5}" type="slidenum">
              <a:rPr lang="en-US"/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5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7588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4700"/>
            <a:ext cx="48704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47B5A19-18E1-7747-AD62-1DD55A57B88D}" type="slidenum">
              <a:rPr lang="en-US"/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169F37-73B4-A541-945F-7B06A22517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Request for volunteers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F53FD8-C761-714F-9109-5AD513164D4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17362-CD48-764F-83BF-860F880B0912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30924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925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/>
              <a:t>Do this in the class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Missing in this model, proper </a:t>
            </a:r>
            <a:r>
              <a:rPr lang="en-US" dirty="0" err="1" smtClean="0"/>
              <a:t>uris</a:t>
            </a:r>
            <a:r>
              <a:rPr lang="en-US" dirty="0" smtClean="0"/>
              <a:t>/</a:t>
            </a:r>
            <a:r>
              <a:rPr lang="en-US" dirty="0" err="1" smtClean="0"/>
              <a:t>bnodes</a:t>
            </a:r>
            <a:r>
              <a:rPr lang="en-US" dirty="0" smtClean="0"/>
              <a:t>/relation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39BCDE-CA3D-C14E-8B20-926EC94EC6D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missing in this m model, </a:t>
            </a:r>
            <a:r>
              <a:rPr lang="en-US" dirty="0" err="1" smtClean="0"/>
              <a:t>talbe</a:t>
            </a:r>
            <a:r>
              <a:rPr lang="en-US" dirty="0" smtClean="0"/>
              <a:t> names, table names have information about type. This can also be added to the RDF data with </a:t>
            </a:r>
            <a:r>
              <a:rPr lang="en-US" dirty="0" err="1" smtClean="0"/>
              <a:t>rdf:type</a:t>
            </a:r>
            <a:r>
              <a:rPr lang="en-US" dirty="0" smtClean="0"/>
              <a:t> edges/properties.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E135A-0270-8F46-A5D1-27C8498340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93FA0-C9EF-1F41-B56D-BDC420676676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30924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925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/>
              <a:t>Do this in the class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A010B-3CAE-444D-ADC2-52855EDB577F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30924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925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/>
              <a:t>This is an in class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BC7A6-2BBE-324A-9A2F-5186654D31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32D8D-8A67-BB46-9761-C88251119D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first is as opposed to relational tables or XML schemas where the schema needs to be explicitly adjusted to accommodate whatever data is being merged.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second is due to the expressivity of the model – can handle lists, trees, n-</a:t>
            </a:r>
            <a:r>
              <a:rPr lang="en-US" dirty="0" err="1" smtClean="0"/>
              <a:t>ary</a:t>
            </a:r>
            <a:r>
              <a:rPr lang="en-US" dirty="0" smtClean="0"/>
              <a:t> relations, etc.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third is as opposed to table &amp; column identifiers or XML attribute names.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194D2F-AA25-844E-9C1E-5A702A4885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9361B-8BAB-C748-9DA4-2C562427F3B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first is as opposed to relational tables or XML schemas where the schema needs to be explicitly adjusted to accommodate whatever data is being merged.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second is due to the expressivity of the model – can handle lists, trees, n-</a:t>
            </a:r>
            <a:r>
              <a:rPr lang="en-US" dirty="0" err="1" smtClean="0"/>
              <a:t>ary</a:t>
            </a:r>
            <a:r>
              <a:rPr lang="en-US" dirty="0" smtClean="0"/>
              <a:t> relations, etc.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third is as opposed to table &amp; column identifiers or XML attribute names.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6094F4-EA77-FB42-9FEA-4DE6FE4E5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first is as opposed to relational tables or XML schemas where the schema needs to be explicitly adjusted to accommodate whatever data is being merged.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second is due to the expressivity of the model – can handle lists, trees, n-</a:t>
            </a:r>
            <a:r>
              <a:rPr lang="en-US" dirty="0" err="1" smtClean="0"/>
              <a:t>ary</a:t>
            </a:r>
            <a:r>
              <a:rPr lang="en-US" dirty="0" smtClean="0"/>
              <a:t> relations, etc.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third is as opposed to table &amp; column identifiers or XML attribute names.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1EE9A-F64E-D248-AFD6-023704CFF26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first is as opposed to relational tables or XML schemas where the schema needs to be explicitly adjusted to accommodate whatever data is being merged.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second is due to the expressivity of the model – can handle lists, trees, n-</a:t>
            </a:r>
            <a:r>
              <a:rPr lang="en-US" dirty="0" err="1" smtClean="0"/>
              <a:t>ary</a:t>
            </a:r>
            <a:r>
              <a:rPr lang="en-US" dirty="0" smtClean="0"/>
              <a:t> relations, etc.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third is as opposed to table &amp; column identifiers or XML attribute names.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BF1BA-A041-8E40-A76B-C95B0CA3BC4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first is as opposed to relational tables or XML schemas where the schema needs to be explicitly adjusted to accommodate whatever data is being merged.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second is due to the expressivity of the model – can handle lists, trees, n-</a:t>
            </a:r>
            <a:r>
              <a:rPr lang="en-US" dirty="0" err="1" smtClean="0"/>
              <a:t>ary</a:t>
            </a:r>
            <a:r>
              <a:rPr lang="en-US" dirty="0" smtClean="0"/>
              <a:t> relations, etc.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third is as opposed to table &amp; column identifiers or XML attribute names.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174D0-39DE-5143-8F1C-FA1E2ADC8BA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2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57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3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8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8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43250" y="6643688"/>
            <a:ext cx="3143250" cy="214312"/>
          </a:xfrm>
          <a:prstGeom prst="rect">
            <a:avLst/>
          </a:prstGeom>
          <a:solidFill>
            <a:srgbClr val="B88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0" y="6643688"/>
            <a:ext cx="2857500" cy="214312"/>
          </a:xfrm>
          <a:prstGeom prst="rect">
            <a:avLst/>
          </a:pr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43688"/>
            <a:ext cx="3143250" cy="214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0" cy="2143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0"/>
            <a:ext cx="4572000" cy="214313"/>
          </a:xfrm>
          <a:prstGeom prst="rect">
            <a:avLst/>
          </a:pr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428625" y="6643688"/>
            <a:ext cx="2143125" cy="214312"/>
          </a:xfrm>
          <a:prstGeom prst="rect">
            <a:avLst/>
          </a:prstGeom>
        </p:spPr>
        <p:txBody>
          <a:bodyPr/>
          <a:lstStyle>
            <a:lvl1pPr>
              <a:defRPr sz="1600" b="1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z="1100" dirty="0" smtClean="0">
                <a:latin typeface="Arial" pitchFamily="34" charset="0"/>
                <a:ea typeface="+mn-ea"/>
                <a:cs typeface="Arial" pitchFamily="34" charset="0"/>
              </a:rPr>
              <a:t>Master Informatique</a:t>
            </a:r>
            <a:endParaRPr lang="en-US" sz="11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6286500" y="6643688"/>
            <a:ext cx="2857500" cy="2143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solidFill>
                  <a:srgbClr val="0033CC"/>
                </a:solidFill>
                <a:latin typeface="Calibri" charset="0"/>
              </a:rPr>
              <a:t>                                  </a:t>
            </a:r>
            <a:fld id="{48065470-2C57-034A-A64D-59E8F56AC4E4}" type="slidenum">
              <a:rPr lang="en-US" altLang="zh-CN" sz="1400">
                <a:solidFill>
                  <a:srgbClr val="0033CC"/>
                </a:solidFill>
                <a:latin typeface="Calibri" charset="0"/>
              </a:rPr>
              <a:pPr algn="ctr"/>
              <a:t>‹#›</a:t>
            </a:fld>
            <a:endParaRPr lang="zh-CN" altLang="en-US" sz="1400">
              <a:solidFill>
                <a:srgbClr val="0033CC"/>
              </a:solidFill>
              <a:latin typeface="Calibri" charset="0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6643688"/>
            <a:ext cx="3143250" cy="21431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3143250" y="6643688"/>
            <a:ext cx="3143250" cy="214312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solidFill>
                  <a:srgbClr val="FFFFFF"/>
                </a:solidFill>
              </a:rPr>
              <a:t>Semantic Technologies</a:t>
            </a:r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0"/>
            <a:ext cx="4572000" cy="214313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charset="0"/>
              </a:rPr>
              <a:t>Part 2</a:t>
            </a:r>
          </a:p>
        </p:txBody>
      </p:sp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4572000" y="0"/>
            <a:ext cx="4572000" cy="214313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charset="0"/>
              </a:rPr>
              <a:t>RDF</a:t>
            </a:r>
          </a:p>
        </p:txBody>
      </p:sp>
      <p:sp>
        <p:nvSpPr>
          <p:cNvPr id="103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zh-CN"/>
          </a:p>
        </p:txBody>
      </p:sp>
      <p:sp>
        <p:nvSpPr>
          <p:cNvPr id="103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marianom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mail.com" TargetMode="External"/><Relationship Id="rId4" Type="http://schemas.openxmlformats.org/officeDocument/2006/relationships/hyperlink" Target="http://www.inf/unibz.it/" TargetMode="External"/><Relationship Id="rId5" Type="http://schemas.openxmlformats.org/officeDocument/2006/relationships/hyperlink" Target="http://www.inf/unibz.it/~nut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gle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ctrTitle"/>
          </p:nvPr>
        </p:nvSpPr>
        <p:spPr>
          <a:xfrm>
            <a:off x="827088" y="3500438"/>
            <a:ext cx="7772400" cy="2087562"/>
          </a:xfrm>
        </p:spPr>
        <p:txBody>
          <a:bodyPr/>
          <a:lstStyle/>
          <a:p>
            <a:r>
              <a:rPr lang="en-US" altLang="zh-CN">
                <a:latin typeface="Arial" charset="0"/>
                <a:ea typeface="ＭＳ Ｐゴシック" charset="0"/>
              </a:rPr>
              <a:t>The RDF Data Model</a:t>
            </a:r>
          </a:p>
        </p:txBody>
      </p:sp>
      <p:sp>
        <p:nvSpPr>
          <p:cNvPr id="4098" name="Rectangle 3"/>
          <p:cNvSpPr>
            <a:spLocks noGrp="1"/>
          </p:cNvSpPr>
          <p:nvPr>
            <p:ph type="subTitle" idx="1"/>
          </p:nvPr>
        </p:nvSpPr>
        <p:spPr>
          <a:xfrm>
            <a:off x="908050" y="4652963"/>
            <a:ext cx="6400800" cy="1752600"/>
          </a:xfrm>
        </p:spPr>
        <p:txBody>
          <a:bodyPr/>
          <a:lstStyle/>
          <a:p>
            <a:endParaRPr lang="en-US" altLang="zh-CN">
              <a:latin typeface="Arial" charset="0"/>
              <a:ea typeface="ＭＳ Ｐゴシック" charset="0"/>
            </a:endParaRPr>
          </a:p>
          <a:p>
            <a:endParaRPr lang="en-US" altLang="zh-CN">
              <a:latin typeface="Arial" charset="0"/>
              <a:ea typeface="ＭＳ Ｐゴシック" charset="0"/>
            </a:endParaRPr>
          </a:p>
          <a:p>
            <a:pPr algn="l"/>
            <a:r>
              <a:rPr lang="en-US" altLang="zh-CN">
                <a:latin typeface="Arial" charset="0"/>
                <a:ea typeface="ＭＳ Ｐゴシック" charset="0"/>
              </a:rPr>
              <a:t>Werner Nutt</a:t>
            </a:r>
          </a:p>
          <a:p>
            <a:endParaRPr lang="en-US" altLang="zh-CN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Screen Shot 2012-10-03 at 11.4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Screen Shot 2012-10-03 at 11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Screen Shot 2012-10-03 at 11.4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Screen Shot 2012-10-03 at 11.4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Screen Shot 2012-10-03 at 11.4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creen Shot 2012-10-03 at 11.4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Screen Shot 2012-10-03 at 11.4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creen Shot 2012-10-03 at 11.4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Screen Shot 2012-10-03 at 11.4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creen Shot 2012-10-03 at 11.4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These slides are based on the slide set </a:t>
            </a:r>
          </a:p>
          <a:p>
            <a:r>
              <a:rPr lang="en-US" sz="2000" dirty="0" smtClean="0"/>
              <a:t>RDF</a:t>
            </a:r>
            <a:br>
              <a:rPr lang="en-US" sz="2000" dirty="0" smtClean="0"/>
            </a:br>
            <a:r>
              <a:rPr lang="en-US" sz="2000" dirty="0"/>
              <a:t>B</a:t>
            </a:r>
            <a:r>
              <a:rPr lang="en-US" sz="2000" dirty="0" smtClean="0"/>
              <a:t>y </a:t>
            </a:r>
            <a:r>
              <a:rPr lang="en-US" sz="2000" dirty="0"/>
              <a:t>Mariano Rodriguez </a:t>
            </a:r>
            <a:r>
              <a:rPr lang="en-US" sz="2000" dirty="0" smtClean="0"/>
              <a:t>(see </a:t>
            </a:r>
            <a:r>
              <a:rPr lang="en-US" sz="2000" dirty="0">
                <a:hlinkClick r:id="rId2"/>
              </a:rPr>
              <a:t>http://www.slideshare.net/</a:t>
            </a:r>
            <a:r>
              <a:rPr lang="en-US" sz="2000" dirty="0" smtClean="0">
                <a:hlinkClick r:id="rId2"/>
              </a:rPr>
              <a:t>marianomx</a:t>
            </a:r>
            <a:r>
              <a:rPr lang="en-US" sz="2000" dirty="0" smtClean="0"/>
              <a:t>)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423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History </a:t>
            </a:r>
            <a:r>
              <a:rPr lang="en-US" sz="2800" dirty="0">
                <a:latin typeface="Arial" charset="0"/>
                <a:ea typeface="ＭＳ Ｐゴシック" charset="0"/>
              </a:rPr>
              <a:t>and Motivation</a:t>
            </a:r>
          </a:p>
          <a:p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Naming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: URIs, IRIs, </a:t>
            </a:r>
            <a:r>
              <a:rPr lang="en-US" sz="2800" dirty="0" err="1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Qnames</a:t>
            </a:r>
            <a:endParaRPr lang="en-US" sz="2800" dirty="0">
              <a:solidFill>
                <a:srgbClr val="3366FF"/>
              </a:solidFill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RDF </a:t>
            </a:r>
            <a:r>
              <a:rPr lang="en-US" sz="2800" dirty="0">
                <a:latin typeface="Arial" charset="0"/>
                <a:ea typeface="ＭＳ Ｐゴシック" charset="0"/>
              </a:rPr>
              <a:t>Data Model: Triples, Literals, Types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Modeling </a:t>
            </a:r>
            <a:r>
              <a:rPr lang="en-US" sz="2800" dirty="0">
                <a:latin typeface="Arial" charset="0"/>
                <a:ea typeface="ＭＳ Ｐゴシック" charset="0"/>
              </a:rPr>
              <a:t>with RDF: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BNodes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, n-</a:t>
            </a:r>
            <a:r>
              <a:rPr lang="en-US" sz="2800" dirty="0" err="1">
                <a:latin typeface="Arial" charset="0"/>
                <a:ea typeface="ＭＳ Ｐゴシック" charset="0"/>
              </a:rPr>
              <a:t>ary</a:t>
            </a:r>
            <a:r>
              <a:rPr lang="en-US" sz="2800" dirty="0">
                <a:latin typeface="Arial" charset="0"/>
                <a:ea typeface="ＭＳ Ｐゴシック" charset="0"/>
              </a:rPr>
              <a:t> Relations,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			         Reification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Containers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Unambiguous Names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How many things are named “Boston”?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How about “Riverside”? 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What is meant by “Nickname”?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And what by “</a:t>
            </a:r>
            <a:r>
              <a:rPr lang="en-US" dirty="0" err="1" smtClean="0">
                <a:latin typeface="Arial" charset="0"/>
                <a:ea typeface="ＭＳ Ｐゴシック" charset="0"/>
              </a:rPr>
              <a:t>LivesIn</a:t>
            </a:r>
            <a:r>
              <a:rPr lang="en-US" dirty="0" smtClean="0">
                <a:latin typeface="Arial" charset="0"/>
                <a:ea typeface="ＭＳ Ｐゴシック" charset="0"/>
              </a:rPr>
              <a:t>”?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sym typeface="Wingdings"/>
              </a:rPr>
              <a:t> We need unambiguous identifiers</a:t>
            </a:r>
            <a:br>
              <a:rPr lang="en-US" dirty="0" smtClean="0">
                <a:latin typeface="Arial" charset="0"/>
                <a:ea typeface="ＭＳ Ｐゴシック" charset="0"/>
                <a:sym typeface="Wingdings"/>
              </a:rPr>
            </a:br>
            <a:r>
              <a:rPr lang="en-US" dirty="0" smtClean="0">
                <a:latin typeface="Arial" charset="0"/>
                <a:ea typeface="ＭＳ Ｐゴシック" charset="0"/>
                <a:sym typeface="Wingdings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  <a:sym typeface="Wingdings"/>
              </a:rPr>
            </a:br>
            <a:r>
              <a:rPr lang="en-US" dirty="0" smtClean="0">
                <a:latin typeface="Arial" charset="0"/>
                <a:ea typeface="ＭＳ Ｐゴシック" charset="0"/>
                <a:sym typeface="Wingdings"/>
              </a:rPr>
              <a:t>On the Web, we have URLs, URIs, and IRIs</a:t>
            </a: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URLs, URIs and IRIs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We know basic Web addresses</a:t>
            </a:r>
          </a:p>
          <a:p>
            <a:pPr lvl="1"/>
            <a:r>
              <a:rPr lang="en-US" sz="2000">
                <a:latin typeface="American Typewriter" charset="0"/>
                <a:cs typeface="American Typewriter" charset="0"/>
                <a:hlinkClick r:id="rId2"/>
              </a:rPr>
              <a:t>http://google.com</a:t>
            </a:r>
            <a:endParaRPr lang="en-US" sz="2000">
              <a:latin typeface="American Typewriter" charset="0"/>
              <a:cs typeface="American Typewriter" charset="0"/>
            </a:endParaRPr>
          </a:p>
          <a:p>
            <a:pPr lvl="1"/>
            <a:r>
              <a:rPr lang="en-US" sz="2000">
                <a:latin typeface="American Typewriter" charset="0"/>
                <a:cs typeface="American Typewriter" charset="0"/>
                <a:hlinkClick r:id="rId3"/>
              </a:rPr>
              <a:t>https://gmail.com</a:t>
            </a:r>
            <a:r>
              <a:rPr lang="en-US" sz="2000">
                <a:latin typeface="American Typewriter" charset="0"/>
                <a:cs typeface="American Typewriter" charset="0"/>
              </a:rPr>
              <a:t> </a:t>
            </a:r>
          </a:p>
          <a:p>
            <a:pPr lvl="1"/>
            <a:r>
              <a:rPr lang="en-US" sz="2000">
                <a:latin typeface="American Typewriter" charset="0"/>
                <a:cs typeface="American Typewriter" charset="0"/>
                <a:hlinkClick r:id="rId4"/>
              </a:rPr>
              <a:t>http://www.inf/unibz.it/</a:t>
            </a:r>
            <a:r>
              <a:rPr lang="en-US" sz="2000">
                <a:latin typeface="American Typewriter" charset="0"/>
                <a:cs typeface="American Typewriter" charset="0"/>
              </a:rPr>
              <a:t>  </a:t>
            </a:r>
          </a:p>
          <a:p>
            <a:pPr lvl="1"/>
            <a:r>
              <a:rPr lang="en-US" sz="2000">
                <a:latin typeface="American Typewriter" charset="0"/>
                <a:cs typeface="American Typewriter" charset="0"/>
                <a:hlinkClick r:id="rId5"/>
              </a:rPr>
              <a:t>http://www.inf/unibz.it/~nutt/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endParaRPr lang="en-US" b="1">
              <a:latin typeface="Arial" charset="0"/>
              <a:ea typeface="ＭＳ Ｐゴシック" charset="0"/>
            </a:endParaRPr>
          </a:p>
          <a:p>
            <a:r>
              <a:rPr lang="en-US" b="1">
                <a:latin typeface="Arial" charset="0"/>
                <a:ea typeface="ＭＳ Ｐゴシック" charset="0"/>
              </a:rPr>
              <a:t>URL </a:t>
            </a:r>
            <a:r>
              <a:rPr lang="en-US" sz="2000">
                <a:latin typeface="Arial" charset="0"/>
                <a:ea typeface="ＭＳ Ｐゴシック" charset="0"/>
              </a:rPr>
              <a:t>(= Uniform Resource Locator) </a:t>
            </a:r>
            <a:br>
              <a:rPr lang="en-US" sz="2000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Web address of an information resource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				</a:t>
            </a:r>
            <a:r>
              <a:rPr lang="en-US" sz="2000">
                <a:latin typeface="Arial" charset="0"/>
                <a:ea typeface="ＭＳ Ｐゴシック" charset="0"/>
              </a:rPr>
              <a:t>(Web page, image, zip file, …)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URLs, URIs and IRIs (cntd)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47847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URI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(= Uniform Resource Identifier)</a:t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In most cases, looks like a URL, but might identify something else (person, place, concept)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Every URL is also a URI, but not vice versa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Was known as URN </a:t>
            </a:r>
            <a:r>
              <a:rPr lang="en-US" sz="2000" dirty="0" smtClean="0">
                <a:latin typeface="Arial" charset="0"/>
              </a:rPr>
              <a:t>(= Uniform Resource Names)</a:t>
            </a:r>
            <a:endParaRPr lang="en-US" dirty="0">
              <a:latin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Supports ISBN numbers </a:t>
            </a:r>
            <a:r>
              <a:rPr lang="en-US" sz="2000" dirty="0" smtClean="0">
                <a:latin typeface="Arial" charset="0"/>
              </a:rPr>
              <a:t>(e.g., urn:isbn:0-486-27557-4)</a:t>
            </a:r>
          </a:p>
          <a:p>
            <a:pPr>
              <a:defRPr/>
            </a:pPr>
            <a:r>
              <a:rPr lang="en-US" b="1" dirty="0" smtClean="0">
                <a:latin typeface="Arial" charset="0"/>
                <a:ea typeface="ＭＳ Ｐゴシック" charset="0"/>
              </a:rPr>
              <a:t>IRI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(= Internationalized Resource Identifier)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Uses Unicode instead of ASCII </a:t>
            </a:r>
            <a:br>
              <a:rPr lang="en-US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(e.g., </a:t>
            </a:r>
            <a:r>
              <a:rPr lang="en-US" altLang="ja-JP" sz="2000" dirty="0">
                <a:latin typeface="American Typewriter"/>
                <a:cs typeface="American Typewriter"/>
              </a:rPr>
              <a:t>http://</a:t>
            </a:r>
            <a:r>
              <a:rPr lang="ja-JP" altLang="en-US" sz="2000" dirty="0">
                <a:latin typeface="Arial" charset="0"/>
              </a:rPr>
              <a:t>ヒキワリ</a:t>
            </a:r>
            <a:r>
              <a:rPr lang="en-US" altLang="ja-JP" sz="2000" dirty="0">
                <a:latin typeface="Arial" charset="0"/>
              </a:rPr>
              <a:t>.</a:t>
            </a:r>
            <a:r>
              <a:rPr lang="ja-JP" altLang="en-US" sz="2000" dirty="0">
                <a:latin typeface="Arial" charset="0"/>
              </a:rPr>
              <a:t>ナットウ</a:t>
            </a:r>
            <a:r>
              <a:rPr lang="en-US" altLang="ja-JP" sz="2000" dirty="0">
                <a:latin typeface="Arial" charset="0"/>
              </a:rPr>
              <a:t>.</a:t>
            </a:r>
            <a:r>
              <a:rPr lang="ja-JP" altLang="en-US" sz="2000" dirty="0" smtClean="0">
                <a:latin typeface="Arial" charset="0"/>
              </a:rPr>
              <a:t>ニホン</a:t>
            </a:r>
            <a:r>
              <a:rPr lang="en-US" altLang="ja-JP" sz="2000" dirty="0" smtClean="0">
                <a:latin typeface="Arial" charset="0"/>
              </a:rPr>
              <a:t>)</a:t>
            </a:r>
            <a:endParaRPr lang="en-US" sz="2000" dirty="0" smtClean="0">
              <a:latin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Every IRI can be turned into a URI (%-encoding)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775" y="5589588"/>
            <a:ext cx="3651250" cy="774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>
              <a:defRPr/>
            </a:pPr>
            <a:r>
              <a:rPr lang="en-US" dirty="0"/>
              <a:t>    URLs ⊆ URIs ⊆ IRIs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URI, URL and IRI: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/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solidFill>
                  <a:srgbClr val="3366FF"/>
                </a:solidFill>
                <a:latin typeface="American Typewriter"/>
                <a:cs typeface="American Typewriter"/>
              </a:rPr>
              <a:t>scheme</a:t>
            </a:r>
            <a:r>
              <a:rPr lang="en-US" sz="2000" dirty="0"/>
              <a:t>: type of URI, e.g. http, ftp, mailto, file, </a:t>
            </a:r>
            <a:r>
              <a:rPr lang="en-US" sz="2000" dirty="0" err="1"/>
              <a:t>irc</a:t>
            </a:r>
            <a:r>
              <a:rPr lang="en-US" sz="2000" dirty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rgbClr val="3366FF"/>
                </a:solidFill>
                <a:latin typeface="American Typewriter"/>
                <a:cs typeface="American Typewriter"/>
              </a:rPr>
              <a:t>authority</a:t>
            </a:r>
            <a:r>
              <a:rPr lang="en-US" sz="2000" dirty="0"/>
              <a:t>: typically a domain name 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rgbClr val="3366FF"/>
                </a:solidFill>
                <a:latin typeface="American Typewriter"/>
                <a:cs typeface="American Typewriter"/>
              </a:rPr>
              <a:t>path</a:t>
            </a:r>
            <a:r>
              <a:rPr lang="en-US" sz="2000" dirty="0"/>
              <a:t>: e.g.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passwd</a:t>
            </a:r>
            <a:r>
              <a:rPr lang="en-US" sz="2000" dirty="0"/>
              <a:t>/ 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rgbClr val="3366FF"/>
                </a:solidFill>
                <a:latin typeface="American Typewriter"/>
                <a:cs typeface="American Typewriter"/>
              </a:rPr>
              <a:t>query</a:t>
            </a:r>
            <a:r>
              <a:rPr lang="en-US" sz="2000" dirty="0"/>
              <a:t>: optional; provides non-hierarchical information. Usually for parameters, e.g. for a web service 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rgbClr val="3366FF"/>
                </a:solidFill>
                <a:latin typeface="American Typewriter"/>
                <a:cs typeface="American Typewriter"/>
              </a:rPr>
              <a:t>fragment</a:t>
            </a:r>
            <a:r>
              <a:rPr lang="en-US" sz="2000" dirty="0"/>
              <a:t>: optional; often used to address part of a retrieved resource, e.g. section of a HTML file.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9338" y="5213350"/>
            <a:ext cx="3652837" cy="1095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en-US" dirty="0"/>
              <a:t>IRI design is important for semantic applications. </a:t>
            </a:r>
            <a:br>
              <a:rPr lang="en-US" dirty="0"/>
            </a:br>
            <a:r>
              <a:rPr lang="en-US" dirty="0"/>
              <a:t>More later.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66825" y="1639888"/>
            <a:ext cx="64166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aseline="30000">
                <a:latin typeface="American Typewriter" charset="0"/>
                <a:cs typeface="American Typewriter" charset="0"/>
              </a:rPr>
              <a:t> scheme:[//authority]path[?query][#fragment]</a:t>
            </a:r>
            <a:endParaRPr lang="en-US" sz="3200">
              <a:latin typeface="American Typewriter" charset="0"/>
              <a:cs typeface="American Typewriter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URI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Using URIs to identify things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/>
              <a:t>ensures that there are not two different names (URIs) </a:t>
            </a:r>
            <a:br>
              <a:rPr lang="en-US" dirty="0" smtClean="0"/>
            </a:br>
            <a:r>
              <a:rPr lang="en-US" dirty="0" smtClean="0"/>
              <a:t>for the same thing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/>
              <a:t>ensures that one name (URI) is not used for </a:t>
            </a:r>
            <a:br>
              <a:rPr lang="en-US" dirty="0" smtClean="0"/>
            </a:br>
            <a:r>
              <a:rPr lang="en-US" dirty="0" smtClean="0"/>
              <a:t>two different things</a:t>
            </a:r>
          </a:p>
          <a:p>
            <a:pPr marL="457200" indent="-457200">
              <a:buFont typeface="+mj-ea"/>
              <a:buAutoNum type="circleNumDbPlain"/>
              <a:defRPr/>
            </a:pPr>
            <a:r>
              <a:rPr lang="en-US" dirty="0" smtClean="0"/>
              <a:t>makes it easier to avoid using one name (URI) </a:t>
            </a:r>
            <a:br>
              <a:rPr lang="en-US" dirty="0" smtClean="0"/>
            </a:br>
            <a:r>
              <a:rPr lang="en-US" dirty="0" smtClean="0"/>
              <a:t>for two different things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What is correct?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QNames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</a:rPr>
              <a:t>Used in RDF as shorthand for long URIs: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   If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	prefix  </a:t>
            </a:r>
            <a:r>
              <a:rPr lang="en-US">
                <a:latin typeface="American Typewriter" charset="0"/>
                <a:ea typeface="ＭＳ Ｐゴシック" charset="0"/>
                <a:cs typeface="American Typewriter" charset="0"/>
              </a:rPr>
              <a:t>foo</a:t>
            </a:r>
            <a:r>
              <a:rPr lang="en-US">
                <a:latin typeface="Arial" charset="0"/>
                <a:ea typeface="ＭＳ Ｐゴシック" charset="0"/>
              </a:rPr>
              <a:t>  is bound to </a:t>
            </a:r>
            <a:r>
              <a:rPr lang="en-US">
                <a:latin typeface="American Typewriter" charset="0"/>
                <a:ea typeface="ＭＳ Ｐゴシック" charset="0"/>
                <a:cs typeface="American Typewriter" charset="0"/>
              </a:rPr>
              <a:t>http://example.com/ </a:t>
            </a:r>
            <a:br>
              <a:rPr lang="en-US">
                <a:latin typeface="American Typewriter" charset="0"/>
                <a:ea typeface="ＭＳ Ｐゴシック" charset="0"/>
                <a:cs typeface="American Typewriter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   then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	</a:t>
            </a:r>
            <a:r>
              <a:rPr lang="en-US">
                <a:latin typeface="American Typewriter" charset="0"/>
                <a:ea typeface="ＭＳ Ｐゴシック" charset="0"/>
                <a:cs typeface="American Typewriter" charset="0"/>
              </a:rPr>
              <a:t>foo:bar </a:t>
            </a:r>
            <a:r>
              <a:rPr lang="en-US">
                <a:latin typeface="Arial" charset="0"/>
                <a:ea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   expands to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	</a:t>
            </a:r>
            <a:r>
              <a:rPr lang="en-US">
                <a:latin typeface="American Typewriter" charset="0"/>
                <a:ea typeface="ＭＳ Ｐゴシック" charset="0"/>
                <a:cs typeface="American Typewriter" charset="0"/>
              </a:rPr>
              <a:t>http://example.com/bar </a:t>
            </a:r>
          </a:p>
          <a:p>
            <a:pPr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</a:rPr>
              <a:t>Not quite the same as XML namespaces. </a:t>
            </a:r>
          </a:p>
          <a:p>
            <a:pPr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</a:rPr>
              <a:t>Practically relevant due to syntactic restrictions on formats for data exchange (in particular, XML)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5646738"/>
            <a:ext cx="5178425" cy="9509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Necessary to fit any example on a page! </a:t>
            </a:r>
            <a:br>
              <a:rPr lang="en-US" dirty="0"/>
            </a:br>
            <a:r>
              <a:rPr lang="en-US" dirty="0"/>
              <a:t>Simple string concatenation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Unambiguous Names (cntd)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How many things are named “Boston”? </a:t>
            </a:r>
            <a:endParaRPr lang="en-US" sz="800" dirty="0" smtClean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800" dirty="0" smtClean="0">
                <a:latin typeface="Arial" charset="0"/>
                <a:ea typeface="ＭＳ Ｐゴシック" charset="0"/>
              </a:rPr>
              <a:t>  </a:t>
            </a:r>
            <a:endParaRPr lang="en-US" sz="800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sym typeface="Wingdings"/>
              </a:rPr>
              <a:t> </a:t>
            </a:r>
            <a:r>
              <a:rPr lang="en-US" dirty="0" smtClean="0">
                <a:latin typeface="Arial" charset="0"/>
                <a:ea typeface="ＭＳ Ｐゴシック" charset="0"/>
              </a:rPr>
              <a:t>So</a:t>
            </a:r>
            <a:r>
              <a:rPr lang="en-US" dirty="0">
                <a:latin typeface="Arial" charset="0"/>
                <a:ea typeface="ＭＳ Ｐゴシック" charset="0"/>
              </a:rPr>
              <a:t>, we use URIs. Instead of “Boston”: </a:t>
            </a:r>
          </a:p>
          <a:p>
            <a:pPr lvl="1">
              <a:defRPr/>
            </a:pPr>
            <a:r>
              <a:rPr lang="en-US" dirty="0">
                <a:latin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cs typeface="Arial" charset="0"/>
              </a:rPr>
              <a:t>dbpedia.org</a:t>
            </a:r>
            <a:r>
              <a:rPr lang="en-US" dirty="0">
                <a:latin typeface="Arial" charset="0"/>
                <a:cs typeface="Arial" charset="0"/>
              </a:rPr>
              <a:t>/resource/Boston </a:t>
            </a:r>
          </a:p>
          <a:p>
            <a:pPr lvl="1">
              <a:defRPr/>
            </a:pPr>
            <a:r>
              <a:rPr lang="en-US" dirty="0" err="1">
                <a:latin typeface="Arial" charset="0"/>
                <a:cs typeface="Arial" charset="0"/>
              </a:rPr>
              <a:t>QName</a:t>
            </a:r>
            <a:r>
              <a:rPr lang="en-US" dirty="0">
                <a:latin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cs typeface="Arial" charset="0"/>
              </a:rPr>
              <a:t>db:Boston</a:t>
            </a:r>
            <a:endParaRPr lang="en-US" sz="800" dirty="0" smtClean="0">
              <a:latin typeface="Arial" charset="0"/>
              <a:cs typeface="Arial" charset="0"/>
            </a:endParaRPr>
          </a:p>
          <a:p>
            <a:pPr marL="57150" indent="0">
              <a:buFont typeface="Arial" charset="0"/>
              <a:buNone/>
              <a:defRPr/>
            </a:pP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 smtClean="0">
                <a:latin typeface="Arial" charset="0"/>
                <a:cs typeface="Arial" charset="0"/>
              </a:rPr>
              <a:t>  </a:t>
            </a:r>
            <a:endParaRPr lang="en-US" sz="8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  <a:sym typeface="Wingdings"/>
              </a:rPr>
              <a:t> </a:t>
            </a:r>
            <a:r>
              <a:rPr lang="en-US" dirty="0" smtClean="0">
                <a:latin typeface="Arial" charset="0"/>
                <a:ea typeface="ＭＳ Ｐゴシック" charset="0"/>
              </a:rPr>
              <a:t>And </a:t>
            </a:r>
            <a:r>
              <a:rPr lang="en-US" dirty="0">
                <a:latin typeface="Arial" charset="0"/>
                <a:ea typeface="ＭＳ Ｐゴシック" charset="0"/>
              </a:rPr>
              <a:t>instead of </a:t>
            </a:r>
            <a:r>
              <a:rPr lang="en-US" dirty="0" smtClean="0">
                <a:latin typeface="Arial" charset="0"/>
                <a:ea typeface="ＭＳ Ｐゴシック" charset="0"/>
              </a:rPr>
              <a:t>“Nickname</a:t>
            </a:r>
            <a:r>
              <a:rPr lang="en-US" dirty="0">
                <a:latin typeface="Arial" charset="0"/>
                <a:ea typeface="ＭＳ Ｐゴシック" charset="0"/>
              </a:rPr>
              <a:t>” we use: </a:t>
            </a:r>
          </a:p>
          <a:p>
            <a:pPr lvl="1">
              <a:defRPr/>
            </a:pPr>
            <a:r>
              <a:rPr lang="en-US" dirty="0">
                <a:latin typeface="Arial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cs typeface="Arial" charset="0"/>
              </a:rPr>
              <a:t>example.org</a:t>
            </a:r>
            <a:r>
              <a:rPr lang="en-US" dirty="0">
                <a:latin typeface="Arial" charset="0"/>
                <a:cs typeface="Arial" charset="0"/>
              </a:rPr>
              <a:t>/terms</a:t>
            </a:r>
            <a:r>
              <a:rPr lang="en-US" dirty="0" smtClean="0">
                <a:latin typeface="Arial" charset="0"/>
                <a:cs typeface="Arial" charset="0"/>
              </a:rPr>
              <a:t>/nickname 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err="1">
                <a:latin typeface="Arial" charset="0"/>
                <a:cs typeface="Arial" charset="0"/>
              </a:rPr>
              <a:t>QName</a:t>
            </a:r>
            <a:r>
              <a:rPr lang="en-US" dirty="0">
                <a:latin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cs typeface="Arial" charset="0"/>
              </a:rPr>
              <a:t>dbo:nickname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57150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Note: we have to say somewhere that “</a:t>
            </a:r>
            <a:r>
              <a:rPr lang="en-US" dirty="0" err="1" smtClean="0">
                <a:latin typeface="Arial" charset="0"/>
                <a:cs typeface="Arial" charset="0"/>
              </a:rPr>
              <a:t>db</a:t>
            </a:r>
            <a:r>
              <a:rPr lang="en-US" dirty="0" smtClean="0">
                <a:latin typeface="Arial" charset="0"/>
                <a:cs typeface="Arial" charset="0"/>
              </a:rPr>
              <a:t>” is a shorthand for “http://</a:t>
            </a:r>
            <a:r>
              <a:rPr lang="en-US" dirty="0" err="1" smtClean="0">
                <a:latin typeface="Arial" charset="0"/>
                <a:cs typeface="Arial" charset="0"/>
              </a:rPr>
              <a:t>dbpedia.org</a:t>
            </a:r>
            <a:r>
              <a:rPr lang="en-US" dirty="0" smtClean="0">
                <a:latin typeface="Arial" charset="0"/>
                <a:cs typeface="Arial" charset="0"/>
              </a:rPr>
              <a:t>/resource/Boston/”</a:t>
            </a: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Screen Shot 2012-10-03 at 11.4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is…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2895600"/>
            <a:ext cx="7696200" cy="1757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a schema-less data model that features unambiguous identifiers and </a:t>
            </a:r>
            <a:br>
              <a:rPr lang="en-US" sz="2800" b="1" i="1" dirty="0">
                <a:solidFill>
                  <a:schemeClr val="accent2"/>
                </a:solidFill>
              </a:rPr>
            </a:br>
            <a:r>
              <a:rPr lang="en-US" sz="2800" b="1" i="1" dirty="0">
                <a:solidFill>
                  <a:schemeClr val="accent2"/>
                </a:solidFill>
              </a:rPr>
              <a:t>named relations 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between pairs of resources.</a:t>
            </a:r>
            <a:endParaRPr lang="en-US" sz="28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History </a:t>
            </a:r>
            <a:r>
              <a:rPr lang="en-US" sz="2800" dirty="0">
                <a:latin typeface="Arial" charset="0"/>
                <a:ea typeface="ＭＳ Ｐゴシック" charset="0"/>
              </a:rPr>
              <a:t>and Motivation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Naming</a:t>
            </a:r>
            <a:r>
              <a:rPr lang="en-US" sz="2800" dirty="0">
                <a:latin typeface="Arial" charset="0"/>
                <a:ea typeface="ＭＳ Ｐゴシック" charset="0"/>
              </a:rPr>
              <a:t>: URIs, IRIs,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Qnames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RDF </a:t>
            </a:r>
            <a:r>
              <a:rPr lang="en-US" sz="2800" dirty="0">
                <a:latin typeface="Arial" charset="0"/>
                <a:ea typeface="ＭＳ Ｐゴシック" charset="0"/>
              </a:rPr>
              <a:t>Data Model: Triples, Literals, Types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Modeling </a:t>
            </a:r>
            <a:r>
              <a:rPr lang="en-US" sz="2800" dirty="0">
                <a:latin typeface="Arial" charset="0"/>
                <a:ea typeface="ＭＳ Ｐゴシック" charset="0"/>
              </a:rPr>
              <a:t>with RDF: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BNodes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, n-</a:t>
            </a:r>
            <a:r>
              <a:rPr lang="en-US" sz="2800" dirty="0" err="1">
                <a:latin typeface="Arial" charset="0"/>
                <a:ea typeface="ＭＳ Ｐゴシック" charset="0"/>
              </a:rPr>
              <a:t>ary</a:t>
            </a:r>
            <a:r>
              <a:rPr lang="en-US" sz="2800" dirty="0">
                <a:latin typeface="Arial" charset="0"/>
                <a:ea typeface="ＭＳ Ｐゴシック" charset="0"/>
              </a:rPr>
              <a:t> Relations,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			         Reification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Containers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1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The graph data structure makes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merging data</a:t>
            </a:r>
            <a:r>
              <a:rPr lang="en-US" i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with shared identifiers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trivial</a:t>
            </a:r>
            <a:r>
              <a:rPr lang="en-US">
                <a:latin typeface="Arial" charset="0"/>
                <a:ea typeface="ＭＳ Ｐゴシック" charset="0"/>
              </a:rPr>
              <a:t> (as we saw earlier)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Triples act as a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least common denominator</a:t>
            </a:r>
            <a:r>
              <a:rPr lang="en-US" i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for expressing data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URIs for naming remove ambiguity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…the same identifier means the same thing</a:t>
            </a:r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Why RDF? What’s Different Here?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History </a:t>
            </a:r>
            <a:r>
              <a:rPr lang="en-US" sz="2800" dirty="0">
                <a:latin typeface="Arial" charset="0"/>
                <a:ea typeface="ＭＳ Ｐゴシック" charset="0"/>
              </a:rPr>
              <a:t>and Motivation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Naming</a:t>
            </a:r>
            <a:r>
              <a:rPr lang="en-US" sz="2800" dirty="0">
                <a:latin typeface="Arial" charset="0"/>
                <a:ea typeface="ＭＳ Ｐゴシック" charset="0"/>
              </a:rPr>
              <a:t>: URIs, IRIs,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Qnames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RDF 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Data Model: Triples, Literals, Types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Modeling </a:t>
            </a:r>
            <a:r>
              <a:rPr lang="en-US" sz="2800" dirty="0">
                <a:latin typeface="Arial" charset="0"/>
                <a:ea typeface="ＭＳ Ｐゴシック" charset="0"/>
              </a:rPr>
              <a:t>with RDF: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BNodes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, n-</a:t>
            </a:r>
            <a:r>
              <a:rPr lang="en-US" sz="2800" dirty="0" err="1">
                <a:latin typeface="Arial" charset="0"/>
                <a:ea typeface="ＭＳ Ｐゴシック" charset="0"/>
              </a:rPr>
              <a:t>ary</a:t>
            </a:r>
            <a:r>
              <a:rPr lang="en-US" sz="2800" dirty="0">
                <a:latin typeface="Arial" charset="0"/>
                <a:ea typeface="ＭＳ Ｐゴシック" charset="0"/>
              </a:rPr>
              <a:t> Relations,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			         Reification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Containers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latin typeface="Arial" charset="0"/>
                <a:ea typeface="ＭＳ Ｐゴシック" charset="0"/>
              </a:rPr>
              <a:t>RDF graphs are sets of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triples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 charset="0"/>
                <a:ea typeface="ＭＳ Ｐゴシック" charset="0"/>
              </a:rPr>
              <a:t>Triples are made up of a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subject</a:t>
            </a:r>
            <a:r>
              <a:rPr lang="en-US">
                <a:latin typeface="Arial" charset="0"/>
                <a:ea typeface="ＭＳ Ｐゴシック" charset="0"/>
              </a:rPr>
              <a:t>, a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predicate</a:t>
            </a:r>
            <a:r>
              <a:rPr lang="en-US">
                <a:latin typeface="Arial" charset="0"/>
                <a:ea typeface="ＭＳ Ｐゴシック" charset="0"/>
              </a:rPr>
              <a:t>,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>
                <a:latin typeface="Arial" charset="0"/>
                <a:ea typeface="ＭＳ Ｐゴシック" charset="0"/>
              </a:rPr>
              <a:t>an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object </a:t>
            </a: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</a:rPr>
              <a:t>(spo)</a:t>
            </a:r>
            <a:endParaRPr lang="en-US" i="1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latin typeface="Arial" charset="0"/>
                <a:ea typeface="ＭＳ Ｐゴシック" charset="0"/>
              </a:rPr>
              <a:t>Resources and relationships are named with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URIs</a:t>
            </a:r>
          </a:p>
        </p:txBody>
      </p:sp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is…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574800"/>
            <a:ext cx="76962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A labeled, directed graph of relations between resources and literal values.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09800" y="4543425"/>
            <a:ext cx="4724400" cy="685800"/>
            <a:chOff x="2133600" y="4724400"/>
            <a:chExt cx="4724400" cy="685800"/>
          </a:xfrm>
        </p:grpSpPr>
        <p:sp>
          <p:nvSpPr>
            <p:cNvPr id="8" name="Oval 7"/>
            <p:cNvSpPr/>
            <p:nvPr/>
          </p:nvSpPr>
          <p:spPr>
            <a:xfrm>
              <a:off x="2133600" y="4800600"/>
              <a:ext cx="1524000" cy="609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subject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800600"/>
              <a:ext cx="1524000" cy="609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object</a:t>
              </a:r>
            </a:p>
          </p:txBody>
        </p:sp>
        <p:cxnSp>
          <p:nvCxnSpPr>
            <p:cNvPr id="12" name="Straight Arrow Connector 11"/>
            <p:cNvCxnSpPr>
              <a:stCxn id="8" idx="6"/>
              <a:endCxn id="10" idx="2"/>
            </p:cNvCxnSpPr>
            <p:nvPr/>
          </p:nvCxnSpPr>
          <p:spPr>
            <a:xfrm>
              <a:off x="3657600" y="5105400"/>
              <a:ext cx="16764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86200" y="4724400"/>
              <a:ext cx="10683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predicate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Resources are: IRI (denotes an object)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 b="1">
                <a:latin typeface="Arial" charset="0"/>
                <a:ea typeface="ＭＳ Ｐゴシック" charset="0"/>
              </a:rPr>
              <a:t>Subjects</a:t>
            </a:r>
            <a:r>
              <a:rPr lang="en-US">
                <a:latin typeface="Arial" charset="0"/>
                <a:ea typeface="ＭＳ Ｐゴシック" charset="0"/>
              </a:rPr>
              <a:t>: Resource or blank-node</a:t>
            </a:r>
          </a:p>
          <a:p>
            <a:r>
              <a:rPr lang="en-US" b="1">
                <a:latin typeface="Arial" charset="0"/>
                <a:ea typeface="ＭＳ Ｐゴシック" charset="0"/>
              </a:rPr>
              <a:t>Predicates</a:t>
            </a:r>
            <a:r>
              <a:rPr lang="en-US">
                <a:latin typeface="Arial" charset="0"/>
                <a:ea typeface="ＭＳ Ｐゴシック" charset="0"/>
              </a:rPr>
              <a:t>: Resource</a:t>
            </a:r>
          </a:p>
          <a:p>
            <a:r>
              <a:rPr lang="en-US" b="1">
                <a:latin typeface="Arial" charset="0"/>
                <a:ea typeface="ＭＳ Ｐゴシック" charset="0"/>
              </a:rPr>
              <a:t>Object</a:t>
            </a:r>
            <a:r>
              <a:rPr lang="en-US">
                <a:latin typeface="Arial" charset="0"/>
                <a:ea typeface="ＭＳ Ｐゴシック" charset="0"/>
              </a:rPr>
              <a:t>: Resource, literal or blank-node</a:t>
            </a:r>
          </a:p>
        </p:txBody>
      </p:sp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Triple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4538" y="4843463"/>
            <a:ext cx="3822700" cy="1282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triple is also called a “statement”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Turtle Syntax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Turtle = Terse RDF Triple Language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Simple syntax for RDF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defined by Dave Beckett as a subset of Tim Berners-Lee and Dan Connolly's Notation3 (N3) language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standardized by a W3C recommendation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since February 2014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In Turtle, triples  are directly listed as such: S P O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IRIs are in &lt; angle brackets &gt;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End with full-stop “.”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Whitespaces are ignored</a:t>
            </a:r>
          </a:p>
          <a:p>
            <a:pPr lvl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Screen Shot 2012-10-03 at 11.4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963" y="3259138"/>
            <a:ext cx="6502400" cy="3259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312738" y="1763713"/>
            <a:ext cx="97282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&lt;http://dbpedia.org/resource/Massachusets&gt;  &lt;http://example.org/terms/captial&gt; </a:t>
            </a:r>
          </a:p>
          <a:p>
            <a:pPr eaLnBrk="1" hangingPunct="1"/>
            <a:r>
              <a:rPr lang="en-US" sz="1600"/>
              <a:t>       &lt;http://dbpedia.org/resource/Boston&gt;  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&lt;http://dbpedia.org/resource/Massachusets&gt; &lt;http://example.org/terms/nickname&gt; </a:t>
            </a:r>
          </a:p>
          <a:p>
            <a:pPr eaLnBrk="1" hangingPunct="1"/>
            <a:r>
              <a:rPr lang="en-US" sz="1600"/>
              <a:t>       “The Bay State”  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&lt;http://dbpedia.org/resource/Boston&gt; &lt;http://example.org/terms/inState&gt; </a:t>
            </a:r>
          </a:p>
          <a:p>
            <a:pPr eaLnBrk="1" hangingPunct="1"/>
            <a:r>
              <a:rPr lang="en-US" sz="1600"/>
              <a:t>&lt;http://dbpedia.org/resource/Massachusets&gt;  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&lt;http://dbpedia.org/resource/Boston&gt; &lt;http://example.org/terms/nickname&gt; </a:t>
            </a:r>
          </a:p>
          <a:p>
            <a:pPr eaLnBrk="1" hangingPunct="1"/>
            <a:r>
              <a:rPr lang="en-US" sz="1600"/>
              <a:t>“</a:t>
            </a:r>
            <a:r>
              <a:rPr lang="en-US" altLang="ja-JP" sz="1600"/>
              <a:t>Beantown</a:t>
            </a:r>
            <a:r>
              <a:rPr lang="en-US" sz="1600"/>
              <a:t>”</a:t>
            </a:r>
            <a:r>
              <a:rPr lang="en-US" altLang="ja-JP" sz="1600"/>
              <a:t>  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&lt;http://dbpedia.org/resource/Boston&gt; &lt;http://example.org/terms/population&gt; </a:t>
            </a:r>
          </a:p>
          <a:p>
            <a:pPr eaLnBrk="1" hangingPunct="1"/>
            <a:r>
              <a:rPr lang="en-US" sz="1600"/>
              <a:t>“642,109”^^xsd:integer  .</a:t>
            </a:r>
          </a:p>
          <a:p>
            <a:pPr eaLnBrk="1" hangingPunct="1"/>
            <a:endParaRPr lang="en-US" sz="1600"/>
          </a:p>
        </p:txBody>
      </p:sp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 Turtle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Shortcuts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Prefixes (simple string concatenation)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Grouping of triples with the same subject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	using semi-colon ‘;’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Grouping of triples with the same subject and predicate 	using comma ‘,’</a:t>
            </a:r>
          </a:p>
          <a:p>
            <a:pPr lvl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Screen Shot 2012-10-03 at 11.4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963" y="3259138"/>
            <a:ext cx="6502400" cy="3259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284413" y="3154363"/>
            <a:ext cx="65611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@prefix db: &lt;http://dbpedia.org/resource/&gt;</a:t>
            </a:r>
          </a:p>
          <a:p>
            <a:pPr eaLnBrk="1" hangingPunct="1"/>
            <a:r>
              <a:rPr lang="en-US" sz="1800"/>
              <a:t>@prefix dbo: &lt;http://example.org/terms/&gt;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db:Massachusets  dbo:capital 	db:Boston  .</a:t>
            </a:r>
          </a:p>
          <a:p>
            <a:pPr eaLnBrk="1" hangingPunct="1"/>
            <a:r>
              <a:rPr lang="en-US" sz="1800"/>
              <a:t>db:Massachusets  dbo:nickname 	“The Bay State”  .</a:t>
            </a:r>
          </a:p>
          <a:p>
            <a:pPr eaLnBrk="1" hangingPunct="1"/>
            <a:r>
              <a:rPr lang="en-US" sz="1800"/>
              <a:t>db:Boston 	  dbo:inState 	db:Massachusets  .</a:t>
            </a:r>
          </a:p>
          <a:p>
            <a:pPr eaLnBrk="1" hangingPunct="1"/>
            <a:r>
              <a:rPr lang="en-US" sz="1800"/>
              <a:t>db:Boston 	  dbo:nickname 	“</a:t>
            </a:r>
            <a:r>
              <a:rPr lang="en-US" altLang="ja-JP" sz="1800"/>
              <a:t>Beantown</a:t>
            </a:r>
            <a:r>
              <a:rPr lang="en-US" sz="1800"/>
              <a:t>”</a:t>
            </a:r>
            <a:r>
              <a:rPr lang="en-US" altLang="ja-JP" sz="1800"/>
              <a:t>  .</a:t>
            </a:r>
          </a:p>
          <a:p>
            <a:pPr eaLnBrk="1" hangingPunct="1"/>
            <a:r>
              <a:rPr lang="en-US" sz="1800"/>
              <a:t>db:Boston 	  dbo:population 	“642,109”^^xsd:integer  .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Screen Shot 2012-10-03 at 11.4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963" y="3259138"/>
            <a:ext cx="6502400" cy="3259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284413" y="3154363"/>
            <a:ext cx="65611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@prefix db: &lt;http://dbpedia.org/resource/&gt;</a:t>
            </a:r>
          </a:p>
          <a:p>
            <a:pPr eaLnBrk="1" hangingPunct="1"/>
            <a:r>
              <a:rPr lang="en-US" sz="1800"/>
              <a:t>@prefix dbo: &lt;http://example.org/terms/&gt;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db:Massachusets  dbo:captial 	db:Boston  ;</a:t>
            </a:r>
          </a:p>
          <a:p>
            <a:pPr eaLnBrk="1" hangingPunct="1"/>
            <a:r>
              <a:rPr lang="en-US" sz="1800"/>
              <a:t>		  dbo:nickname 	“The Bay State”  .</a:t>
            </a:r>
          </a:p>
          <a:p>
            <a:pPr eaLnBrk="1" hangingPunct="1"/>
            <a:r>
              <a:rPr lang="en-US" sz="1800"/>
              <a:t>db:Boston 	  dbo:inState 	db:Massachusets ;</a:t>
            </a:r>
          </a:p>
          <a:p>
            <a:pPr eaLnBrk="1" hangingPunct="1"/>
            <a:r>
              <a:rPr lang="en-US" sz="1800"/>
              <a:t>		  dbo:nickname 	“</a:t>
            </a:r>
            <a:r>
              <a:rPr lang="en-US" altLang="ja-JP" sz="1800"/>
              <a:t>Beantown</a:t>
            </a:r>
            <a:r>
              <a:rPr lang="en-US" sz="1800"/>
              <a:t>”</a:t>
            </a:r>
            <a:r>
              <a:rPr lang="en-US" altLang="ja-JP" sz="1800"/>
              <a:t>  ;</a:t>
            </a:r>
          </a:p>
          <a:p>
            <a:pPr eaLnBrk="1" hangingPunct="1"/>
            <a:r>
              <a:rPr lang="en-US" sz="1800"/>
              <a:t>		  dbo:population 	“642,109”^^xsd:integer  .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History 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and Motivation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Naming</a:t>
            </a:r>
            <a:r>
              <a:rPr lang="en-US" sz="2800" dirty="0">
                <a:latin typeface="Arial" charset="0"/>
                <a:ea typeface="ＭＳ Ｐゴシック" charset="0"/>
              </a:rPr>
              <a:t>: URIs, IRIs,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Qnames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RDF </a:t>
            </a:r>
            <a:r>
              <a:rPr lang="en-US" sz="2800" dirty="0">
                <a:latin typeface="Arial" charset="0"/>
                <a:ea typeface="ＭＳ Ｐゴシック" charset="0"/>
              </a:rPr>
              <a:t>Data Model: Triples, Literals, Types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Modeling </a:t>
            </a:r>
            <a:r>
              <a:rPr lang="en-US" sz="2800" dirty="0">
                <a:latin typeface="Arial" charset="0"/>
                <a:ea typeface="ＭＳ Ｐゴシック" charset="0"/>
              </a:rPr>
              <a:t>with RDF: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BNodes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, n-</a:t>
            </a:r>
            <a:r>
              <a:rPr lang="en-US" sz="2800" dirty="0" err="1">
                <a:latin typeface="Arial" charset="0"/>
                <a:ea typeface="ＭＳ Ｐゴシック" charset="0"/>
              </a:rPr>
              <a:t>ary</a:t>
            </a:r>
            <a:r>
              <a:rPr lang="en-US" sz="2800" dirty="0">
                <a:latin typeface="Arial" charset="0"/>
                <a:ea typeface="ＭＳ Ｐゴシック" charset="0"/>
              </a:rPr>
              <a:t> Relations,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			         Reification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Containers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1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8"/>
            <a:ext cx="8507413" cy="5183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Represent data values</a:t>
            </a:r>
          </a:p>
          <a:p>
            <a:pPr>
              <a:defRPr/>
            </a:pPr>
            <a:r>
              <a:rPr lang="en-US" dirty="0" smtClean="0"/>
              <a:t>Encoded as strings (the value)</a:t>
            </a:r>
          </a:p>
          <a:p>
            <a:pPr>
              <a:defRPr/>
            </a:pPr>
            <a:r>
              <a:rPr lang="en-US" dirty="0" smtClean="0"/>
              <a:t>Can be interpreted by means of </a:t>
            </a:r>
            <a:r>
              <a:rPr lang="en-US" dirty="0" err="1" smtClean="0"/>
              <a:t>datatypes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Literals without a type are treated the same as string </a:t>
            </a:r>
            <a:br>
              <a:rPr lang="en-US" dirty="0" smtClean="0"/>
            </a:br>
            <a:r>
              <a:rPr lang="en-US" dirty="0" smtClean="0"/>
              <a:t>(but they are not equal to strings)</a:t>
            </a:r>
          </a:p>
          <a:p>
            <a:pPr>
              <a:defRPr/>
            </a:pPr>
            <a:r>
              <a:rPr lang="en-US" dirty="0" smtClean="0"/>
              <a:t>An literal without a type is called </a:t>
            </a:r>
            <a:r>
              <a:rPr lang="en-US" dirty="0" smtClean="0">
                <a:solidFill>
                  <a:srgbClr val="FF0000"/>
                </a:solidFill>
              </a:rPr>
              <a:t>plain literal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A plain literal may have a </a:t>
            </a:r>
            <a:r>
              <a:rPr lang="en-US" dirty="0" smtClean="0">
                <a:solidFill>
                  <a:srgbClr val="FF0000"/>
                </a:solidFill>
              </a:rPr>
              <a:t>language tag</a:t>
            </a:r>
            <a:r>
              <a:rPr lang="en-US" b="1" dirty="0" smtClean="0"/>
              <a:t>.</a:t>
            </a:r>
          </a:p>
          <a:p>
            <a:pPr>
              <a:defRPr/>
            </a:pPr>
            <a:r>
              <a:rPr lang="en-US" dirty="0" err="1" smtClean="0"/>
              <a:t>Datatypes</a:t>
            </a:r>
            <a:r>
              <a:rPr lang="en-US" dirty="0" smtClean="0"/>
              <a:t> are not defined by RDF, </a:t>
            </a:r>
            <a:br>
              <a:rPr lang="en-US" dirty="0" smtClean="0"/>
            </a:br>
            <a:r>
              <a:rPr lang="en-US" dirty="0" smtClean="0"/>
              <a:t>people commonly use </a:t>
            </a:r>
            <a:r>
              <a:rPr lang="en-US" dirty="0" err="1" smtClean="0">
                <a:solidFill>
                  <a:srgbClr val="FF0000"/>
                </a:solidFill>
              </a:rPr>
              <a:t>datatypes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XML Schema (XSD)</a:t>
            </a:r>
          </a:p>
          <a:p>
            <a:pPr>
              <a:defRPr/>
            </a:pPr>
            <a:r>
              <a:rPr lang="en-US" dirty="0" smtClean="0"/>
              <a:t>RDF </a:t>
            </a:r>
            <a:r>
              <a:rPr lang="en-US" dirty="0"/>
              <a:t>does not require implementation support for any </a:t>
            </a:r>
            <a:r>
              <a:rPr lang="en-US" dirty="0" err="1"/>
              <a:t>datatype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systems </a:t>
            </a:r>
            <a:r>
              <a:rPr lang="en-US" dirty="0"/>
              <a:t>generally implement most of XSD </a:t>
            </a:r>
            <a:r>
              <a:rPr lang="en-US" dirty="0" err="1"/>
              <a:t>datatypes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Literals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Typed literal: 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“Mariano”^^</a:t>
            </a:r>
            <a:r>
              <a:rPr lang="en-US" dirty="0" err="1">
                <a:latin typeface="Arial" charset="0"/>
                <a:cs typeface="Arial" charset="0"/>
              </a:rPr>
              <a:t>xsd:string</a:t>
            </a:r>
            <a:r>
              <a:rPr lang="en-US" dirty="0">
                <a:latin typeface="Arial" charset="0"/>
                <a:cs typeface="Arial" charset="0"/>
              </a:rPr>
              <a:t>, “12-12-12”^^</a:t>
            </a:r>
            <a:r>
              <a:rPr lang="en-US" dirty="0" err="1">
                <a:latin typeface="Arial" charset="0"/>
                <a:cs typeface="Arial" charset="0"/>
              </a:rPr>
              <a:t>xsd:date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Plain literal and literals with language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“France”        “France”@</a:t>
            </a:r>
            <a:r>
              <a:rPr lang="en-US" dirty="0" err="1">
                <a:latin typeface="Arial" charset="0"/>
                <a:cs typeface="Arial" charset="0"/>
              </a:rPr>
              <a:t>fr</a:t>
            </a:r>
            <a:r>
              <a:rPr lang="en-US" dirty="0">
                <a:latin typeface="Arial" charset="0"/>
                <a:cs typeface="Arial" charset="0"/>
              </a:rPr>
              <a:t>      “</a:t>
            </a:r>
            <a:r>
              <a:rPr lang="en-US" altLang="ja-JP" dirty="0" err="1">
                <a:latin typeface="Arial" charset="0"/>
                <a:cs typeface="Arial" charset="0"/>
              </a:rPr>
              <a:t>Frankreich</a:t>
            </a:r>
            <a:r>
              <a:rPr lang="en-US" dirty="0">
                <a:latin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cs typeface="Arial" charset="0"/>
              </a:rPr>
              <a:t>@de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Equalities under simple RDF interpretation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(lexical form matters):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“Mariano”   !=   “Mariano”@</a:t>
            </a:r>
            <a:r>
              <a:rPr lang="en-US" dirty="0" err="1">
                <a:latin typeface="Arial" charset="0"/>
                <a:cs typeface="Arial" charset="0"/>
              </a:rPr>
              <a:t>es</a:t>
            </a:r>
            <a:r>
              <a:rPr lang="en-US" dirty="0">
                <a:latin typeface="Arial" charset="0"/>
                <a:cs typeface="Arial" charset="0"/>
              </a:rPr>
              <a:t>    !=     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                                                    “</a:t>
            </a:r>
            <a:r>
              <a:rPr lang="en-US" dirty="0">
                <a:latin typeface="Arial" charset="0"/>
                <a:cs typeface="Arial" charset="0"/>
              </a:rPr>
              <a:t>Mariano”^^</a:t>
            </a:r>
            <a:r>
              <a:rPr lang="en-US" dirty="0" err="1">
                <a:latin typeface="Arial" charset="0"/>
                <a:cs typeface="Arial" charset="0"/>
              </a:rPr>
              <a:t>xsd:string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cs typeface="Arial" charset="0"/>
              </a:rPr>
              <a:t>“001”^^</a:t>
            </a:r>
            <a:r>
              <a:rPr lang="en-US" dirty="0" err="1">
                <a:latin typeface="Arial" charset="0"/>
                <a:cs typeface="Arial" charset="0"/>
              </a:rPr>
              <a:t>xsd:integer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=  </a:t>
            </a:r>
            <a:r>
              <a:rPr lang="en-US" dirty="0">
                <a:latin typeface="Arial" charset="0"/>
                <a:cs typeface="Arial" charset="0"/>
              </a:rPr>
              <a:t>“1”^^</a:t>
            </a:r>
            <a:r>
              <a:rPr lang="en-US" dirty="0" err="1">
                <a:latin typeface="Arial" charset="0"/>
                <a:cs typeface="Arial" charset="0"/>
              </a:rPr>
              <a:t>xsd:integer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Literals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Equalities under typed interpretation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(lexical form does not matter):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“123”^^xsd:integer = “0123”^^xsd:integer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Type hierarchy: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	“123.0”^^xsd:decimal = “00123”^^xsd:integer</a:t>
            </a:r>
          </a:p>
        </p:txBody>
      </p:sp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Literals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xsd-type-hierarc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91440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Type definition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Datatypes can be defined by the user, as with XML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New “derived simple types” are derived by restriction, as with XML. Complex types based on enumerations, unions and list are also possible. Example: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498475" y="3571875"/>
            <a:ext cx="46878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&lt;xsd:schema ...&gt;</a:t>
            </a:r>
          </a:p>
          <a:p>
            <a:pPr eaLnBrk="1" hangingPunct="1"/>
            <a:r>
              <a:rPr lang="en-US" sz="1800"/>
              <a:t>     &lt;xsd:simpleType name="</a:t>
            </a:r>
            <a:r>
              <a:rPr lang="en-US" sz="1800" b="1"/>
              <a:t>humanAge</a:t>
            </a:r>
            <a:r>
              <a:rPr lang="en-US" sz="1800"/>
              <a:t>"&gt;</a:t>
            </a:r>
          </a:p>
          <a:p>
            <a:pPr eaLnBrk="1" hangingPunct="1"/>
            <a:r>
              <a:rPr lang="en-US" sz="1800"/>
              <a:t>       &lt;xsd:restriction base="integer"&gt;</a:t>
            </a:r>
          </a:p>
          <a:p>
            <a:pPr eaLnBrk="1" hangingPunct="1"/>
            <a:r>
              <a:rPr lang="en-US" sz="1800"/>
              <a:t>        &lt;xsd:minInclusive value="0"&gt;</a:t>
            </a:r>
          </a:p>
          <a:p>
            <a:pPr eaLnBrk="1" hangingPunct="1"/>
            <a:r>
              <a:rPr lang="en-US" sz="1800"/>
              <a:t>        &lt;xsd:maxExclusive value="150"&gt;</a:t>
            </a:r>
          </a:p>
          <a:p>
            <a:pPr eaLnBrk="1" hangingPunct="1"/>
            <a:r>
              <a:rPr lang="en-US" sz="1800"/>
              <a:t>       &lt;/xsd:restriction&gt;</a:t>
            </a:r>
          </a:p>
          <a:p>
            <a:pPr eaLnBrk="1" hangingPunct="1"/>
            <a:r>
              <a:rPr lang="en-US" sz="1800"/>
              <a:t>     &lt;/xsd:simpleType&gt;</a:t>
            </a:r>
          </a:p>
          <a:p>
            <a:pPr eaLnBrk="1" hangingPunct="1"/>
            <a:r>
              <a:rPr lang="en-US" sz="1800"/>
              <a:t>     ...</a:t>
            </a:r>
          </a:p>
          <a:p>
            <a:pPr eaLnBrk="1" hangingPunct="1"/>
            <a:r>
              <a:rPr lang="en-US" sz="1800"/>
              <a:t>&lt;/xsd:schema&gt;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History </a:t>
            </a:r>
            <a:r>
              <a:rPr lang="en-US" sz="2800" dirty="0">
                <a:latin typeface="Arial" charset="0"/>
                <a:ea typeface="ＭＳ Ｐゴシック" charset="0"/>
              </a:rPr>
              <a:t>and Motivation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Naming</a:t>
            </a:r>
            <a:r>
              <a:rPr lang="en-US" sz="2800" dirty="0">
                <a:latin typeface="Arial" charset="0"/>
                <a:ea typeface="ＭＳ Ｐゴシック" charset="0"/>
              </a:rPr>
              <a:t>: URIs, IRIs,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Qnames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RDF </a:t>
            </a:r>
            <a:r>
              <a:rPr lang="en-US" sz="2800" dirty="0">
                <a:latin typeface="Arial" charset="0"/>
                <a:ea typeface="ＭＳ Ｐゴシック" charset="0"/>
              </a:rPr>
              <a:t>Data Model: Triples, Literals, Types</a:t>
            </a:r>
          </a:p>
          <a:p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Modeling 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with RDF: </a:t>
            </a:r>
            <a:r>
              <a:rPr lang="en-US" sz="2800" dirty="0" err="1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BNodes</a:t>
            </a: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, N-</a:t>
            </a:r>
            <a:r>
              <a:rPr lang="en-US" sz="28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ary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Relations, </a:t>
            </a: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			         Reification</a:t>
            </a:r>
            <a:endParaRPr lang="en-US" sz="2800" dirty="0">
              <a:solidFill>
                <a:srgbClr val="3366FF"/>
              </a:solidFill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Containers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1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Modeling with RDF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Lets revisit our motivational examples and do some modeling in RDF ourselves.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Given the following relational data, generate an RDF graph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195843" algn="l"/>
                <a:tab pos="846732" algn="l"/>
                <a:tab pos="1499063" algn="l"/>
                <a:tab pos="2151392" algn="l"/>
                <a:tab pos="2803722" algn="l"/>
                <a:tab pos="3456051" algn="l"/>
                <a:tab pos="4108381" algn="l"/>
                <a:tab pos="4760710" algn="l"/>
                <a:tab pos="5413040" algn="l"/>
                <a:tab pos="6065370" algn="l"/>
                <a:tab pos="6717700" algn="l"/>
                <a:tab pos="7370029" algn="l"/>
                <a:tab pos="8022359" algn="l"/>
                <a:tab pos="8674688" algn="l"/>
                <a:tab pos="9327018" algn="l"/>
                <a:tab pos="9979347" algn="l"/>
              </a:tabLst>
              <a:defRPr/>
            </a:pPr>
            <a:r>
              <a:rPr lang="en-GB" dirty="0" smtClean="0"/>
              <a:t>Exercise: </a:t>
            </a:r>
            <a:br>
              <a:rPr lang="en-GB" dirty="0" smtClean="0"/>
            </a:br>
            <a:r>
              <a:rPr lang="en-GB" dirty="0" smtClean="0"/>
              <a:t>Data set “A”: A</a:t>
            </a:r>
            <a:r>
              <a:rPr lang="en-GB" i="1" dirty="0" smtClean="0"/>
              <a:t> </a:t>
            </a:r>
            <a:r>
              <a:rPr lang="en-GB" i="1" dirty="0"/>
              <a:t>simplified</a:t>
            </a:r>
            <a:r>
              <a:rPr lang="en-GB" dirty="0"/>
              <a:t> </a:t>
            </a:r>
            <a:r>
              <a:rPr lang="en-GB" dirty="0" smtClean="0"/>
              <a:t>Book </a:t>
            </a:r>
            <a:r>
              <a:rPr lang="en-GB" dirty="0"/>
              <a:t>S</a:t>
            </a:r>
            <a:r>
              <a:rPr lang="en-GB" dirty="0" smtClean="0"/>
              <a:t>tore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098040"/>
          <a:ext cx="83058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68519"/>
                <a:gridCol w="953801"/>
                <a:gridCol w="2164080"/>
                <a:gridCol w="1600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&lt;ID&gt;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&lt;Publisher&gt;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677920"/>
          <a:ext cx="68580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u="sng" dirty="0" smtClean="0"/>
                        <a:t>ID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Ghosh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5129605"/>
          <a:ext cx="3276600" cy="1112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u="sng" dirty="0" smtClean="0"/>
                        <a:t>ID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Barnes &amp; Nobel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381000" y="178435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Sellers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381000" y="337343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Authors</a:t>
            </a:r>
          </a:p>
        </p:txBody>
      </p:sp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381000" y="4679950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Stores</a:t>
            </a:r>
          </a:p>
        </p:txBody>
      </p:sp>
      <p:sp>
        <p:nvSpPr>
          <p:cNvPr id="55304" name="TextBox 1"/>
          <p:cNvSpPr txBox="1">
            <a:spLocks noChangeArrowheads="1"/>
          </p:cNvSpPr>
          <p:nvPr/>
        </p:nvSpPr>
        <p:spPr bwMode="auto">
          <a:xfrm>
            <a:off x="4192588" y="4652963"/>
            <a:ext cx="4203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Generate an RDF graph. </a:t>
            </a:r>
          </a:p>
          <a:p>
            <a:pPr eaLnBrk="1" hangingPunct="1"/>
            <a:r>
              <a:rPr lang="en-US" sz="1800" dirty="0"/>
              <a:t>Keys are marked with &lt;&gt;. </a:t>
            </a:r>
          </a:p>
          <a:p>
            <a:pPr eaLnBrk="1" hangingPunct="1"/>
            <a:r>
              <a:rPr lang="en-US" sz="1800" dirty="0"/>
              <a:t>Primary keys are underscored.</a:t>
            </a:r>
          </a:p>
          <a:p>
            <a:pPr eaLnBrk="1" hangingPunct="1"/>
            <a:r>
              <a:rPr lang="en-US" sz="1800" dirty="0"/>
              <a:t>Steps: </a:t>
            </a:r>
            <a:br>
              <a:rPr lang="en-US" sz="1800" dirty="0"/>
            </a:br>
            <a:r>
              <a:rPr lang="en-US" sz="1800" dirty="0"/>
              <a:t>1) Generate the graph </a:t>
            </a:r>
            <a:br>
              <a:rPr lang="en-US" sz="1800" dirty="0"/>
            </a:br>
            <a:r>
              <a:rPr lang="en-US" sz="1800" dirty="0"/>
              <a:t>2) Adjust </a:t>
            </a:r>
            <a:r>
              <a:rPr lang="en-US" sz="1800" dirty="0" smtClean="0"/>
              <a:t>identifiers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3) Adjust </a:t>
            </a:r>
            <a:r>
              <a:rPr lang="en-US" sz="1800" dirty="0" smtClean="0"/>
              <a:t>names </a:t>
            </a:r>
            <a:r>
              <a:rPr lang="en-US" sz="1800" dirty="0"/>
              <a:t>of relations and types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Relational to Graph (not yet RDF)</a:t>
            </a:r>
          </a:p>
        </p:txBody>
      </p:sp>
      <p:pic>
        <p:nvPicPr>
          <p:cNvPr id="57346" name="Picture 2" descr="skitched-20121008-1747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91440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Insert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Proper URIs, e.g., using</a:t>
            </a:r>
            <a:endParaRPr lang="en-US" sz="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800" dirty="0" smtClean="0"/>
              <a:t>    </a:t>
            </a:r>
            <a:endParaRPr lang="en-US" sz="800" dirty="0"/>
          </a:p>
          <a:p>
            <a:pPr marL="0" indent="0">
              <a:buFont typeface="Arial" charset="0"/>
              <a:buNone/>
              <a:defRPr/>
            </a:pPr>
            <a:r>
              <a:rPr lang="en-US" sz="800" dirty="0" smtClean="0"/>
              <a:t>	</a:t>
            </a:r>
            <a:r>
              <a:rPr lang="en-US" dirty="0" smtClean="0">
                <a:latin typeface="American Typewriter"/>
                <a:cs typeface="American Typewriter"/>
              </a:rPr>
              <a:t>@prefix ex: http://example.org/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American Typewriter"/>
              <a:cs typeface="American Typewriter"/>
            </a:endParaRPr>
          </a:p>
          <a:p>
            <a:pPr>
              <a:defRPr/>
            </a:pPr>
            <a:r>
              <a:rPr lang="en-US" dirty="0" smtClean="0">
                <a:latin typeface="+mj-lt"/>
                <a:cs typeface="American Typewriter"/>
              </a:rPr>
              <a:t>Blank nodes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stands for 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3124200"/>
            <a:ext cx="7696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R</a:t>
            </a:r>
            <a:r>
              <a:rPr lang="en-US" sz="2800" i="1" dirty="0">
                <a:solidFill>
                  <a:schemeClr val="accent2"/>
                </a:solidFill>
              </a:rPr>
              <a:t>esource </a:t>
            </a:r>
            <a:r>
              <a:rPr lang="en-US" sz="2800" b="1" i="1" dirty="0">
                <a:solidFill>
                  <a:schemeClr val="accent2"/>
                </a:solidFill>
              </a:rPr>
              <a:t>D</a:t>
            </a:r>
            <a:r>
              <a:rPr lang="en-US" sz="2800" i="1" dirty="0">
                <a:solidFill>
                  <a:schemeClr val="accent2"/>
                </a:solidFill>
              </a:rPr>
              <a:t>escription </a:t>
            </a:r>
            <a:r>
              <a:rPr lang="en-US" sz="2800" b="1" i="1" dirty="0">
                <a:solidFill>
                  <a:schemeClr val="accent2"/>
                </a:solidFill>
              </a:rPr>
              <a:t>F</a:t>
            </a:r>
            <a:r>
              <a:rPr lang="en-US" sz="2800" i="1" dirty="0">
                <a:solidFill>
                  <a:schemeClr val="accent2"/>
                </a:solidFill>
              </a:rPr>
              <a:t>ramework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Blank Nodes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Nodes without a IRI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Unnamed resources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Complex nodes (later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</a:p>
          <a:p>
            <a:pPr marL="457200" lvl="1" indent="0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Representation of blank nodes is syntax-dependent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In Turtle we use underscore followed by colon, then an ID</a:t>
            </a:r>
          </a:p>
          <a:p>
            <a:pPr lvl="1"/>
            <a:r>
              <a:rPr lang="en-US" sz="2000" dirty="0">
                <a:latin typeface="American Typewriter" charset="0"/>
                <a:cs typeface="American Typewriter" charset="0"/>
              </a:rPr>
              <a:t>_:b0     _:</a:t>
            </a:r>
            <a:r>
              <a:rPr lang="en-US" sz="2000" dirty="0" err="1">
                <a:latin typeface="American Typewriter" charset="0"/>
                <a:cs typeface="American Typewriter" charset="0"/>
              </a:rPr>
              <a:t>nodeX</a:t>
            </a:r>
            <a:r>
              <a:rPr lang="en-US" sz="2000" dirty="0">
                <a:latin typeface="American Typewriter" charset="0"/>
                <a:cs typeface="American Typewriter" charset="0"/>
              </a:rPr>
              <a:t>   </a:t>
            </a:r>
            <a:endParaRPr lang="en-US" sz="2000" dirty="0" smtClean="0">
              <a:latin typeface="American Typewriter" charset="0"/>
              <a:cs typeface="American Typewriter" charset="0"/>
            </a:endParaRPr>
          </a:p>
          <a:p>
            <a:pPr marL="457200" lvl="1" indent="0">
              <a:buNone/>
            </a:pPr>
            <a:endParaRPr lang="en-US" sz="2000" dirty="0">
              <a:latin typeface="American Typewriter" charset="0"/>
              <a:cs typeface="American Typewriter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The scope of the ID of a blank node is only the document </a:t>
            </a:r>
            <a:r>
              <a:rPr lang="en-US" dirty="0" smtClean="0">
                <a:latin typeface="Arial" charset="0"/>
                <a:ea typeface="ＭＳ Ｐゴシック" charset="0"/>
              </a:rPr>
              <a:t>to which it belongs.</a:t>
            </a: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That is, two different RDF files that contain the blank node </a:t>
            </a:r>
            <a:r>
              <a:rPr lang="en-US" dirty="0">
                <a:latin typeface="American Typewriter" charset="0"/>
                <a:ea typeface="ＭＳ Ｐゴシック" charset="0"/>
                <a:cs typeface="American Typewriter" charset="0"/>
              </a:rPr>
              <a:t>_:n0 </a:t>
            </a:r>
            <a:r>
              <a:rPr lang="en-US" dirty="0">
                <a:latin typeface="Arial" charset="0"/>
                <a:ea typeface="ＭＳ Ｐゴシック" charset="0"/>
              </a:rPr>
              <a:t>do not refer to the same </a:t>
            </a:r>
            <a:r>
              <a:rPr lang="en-US" dirty="0" smtClean="0">
                <a:latin typeface="Arial" charset="0"/>
                <a:ea typeface="ＭＳ Ｐゴシック" charset="0"/>
              </a:rPr>
              <a:t>node.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With Proper URI’s and </a:t>
            </a:r>
            <a:r>
              <a:rPr lang="en-US" dirty="0" err="1">
                <a:latin typeface="Arial" charset="0"/>
                <a:ea typeface="ＭＳ Ｐゴシック" charset="0"/>
              </a:rPr>
              <a:t>BNodes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61442" name="Picture 2" descr="skitched-20121008-1751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413"/>
            <a:ext cx="91440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Insert also…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92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Classes/Types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nvent new class names for your vocabulary</a:t>
            </a:r>
          </a:p>
          <a:p>
            <a:pPr lvl="1">
              <a:defRPr/>
            </a:pPr>
            <a:r>
              <a:rPr lang="en-US" dirty="0" smtClean="0"/>
              <a:t>class names are URIs (like everything else)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Class membership links, using the predicate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+mj-lt"/>
              <a:cs typeface="American Typewriter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American Typewriter"/>
              </a:rPr>
              <a:t>		</a:t>
            </a:r>
            <a:r>
              <a:rPr lang="en-US" dirty="0" err="1" smtClean="0">
                <a:latin typeface="American Typewriter"/>
                <a:cs typeface="American Typewriter"/>
              </a:rPr>
              <a:t>rdf:type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American Typewriter"/>
              <a:cs typeface="American Typewriter"/>
            </a:endParaRPr>
          </a:p>
          <a:p>
            <a:pPr lvl="1">
              <a:defRPr/>
            </a:pPr>
            <a:r>
              <a:rPr lang="en-US" dirty="0" smtClean="0">
                <a:latin typeface="+mj-lt"/>
                <a:cs typeface="American Typewriter"/>
              </a:rPr>
              <a:t>Syntax: </a:t>
            </a:r>
            <a:r>
              <a:rPr lang="en-US" dirty="0" err="1" smtClean="0">
                <a:latin typeface="American Typewriter"/>
                <a:cs typeface="American Typewriter"/>
              </a:rPr>
              <a:t>dbo:Boston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rdf:type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ex:City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American Typewriter"/>
                <a:cs typeface="American Typewriter"/>
              </a:rPr>
              <a:t>    </a:t>
            </a:r>
            <a:r>
              <a:rPr lang="en-US" dirty="0" smtClean="0">
                <a:latin typeface="+mj-lt"/>
                <a:cs typeface="American Typewriter"/>
              </a:rPr>
              <a:t>with</a:t>
            </a:r>
            <a:br>
              <a:rPr lang="en-US" dirty="0" smtClean="0">
                <a:latin typeface="+mj-lt"/>
                <a:cs typeface="American Typewriter"/>
              </a:rPr>
            </a:br>
            <a:r>
              <a:rPr lang="en-US" dirty="0" smtClean="0">
                <a:latin typeface="+mj-lt"/>
                <a:cs typeface="American Typewriter"/>
              </a:rPr>
              <a:t>             </a:t>
            </a:r>
            <a:r>
              <a:rPr lang="en-US" dirty="0" smtClean="0">
                <a:latin typeface="American Typewriter"/>
                <a:cs typeface="American Typewriter"/>
              </a:rPr>
              <a:t>@prefix </a:t>
            </a:r>
            <a:r>
              <a:rPr lang="en-US" dirty="0" err="1" smtClean="0">
                <a:latin typeface="American Typewriter"/>
                <a:cs typeface="American Typewriter"/>
              </a:rPr>
              <a:t>ex:http</a:t>
            </a:r>
            <a:r>
              <a:rPr lang="en-US" dirty="0" smtClean="0">
                <a:latin typeface="American Typewriter"/>
                <a:cs typeface="American Typewriter"/>
              </a:rPr>
              <a:t>//</a:t>
            </a:r>
            <a:r>
              <a:rPr lang="en-US" dirty="0" err="1" smtClean="0">
                <a:latin typeface="American Typewriter"/>
                <a:cs typeface="American Typewriter"/>
              </a:rPr>
              <a:t>example.org</a:t>
            </a:r>
            <a:r>
              <a:rPr lang="en-US" dirty="0" smtClean="0">
                <a:latin typeface="American Typewriter"/>
                <a:cs typeface="American Typewriter"/>
              </a:rPr>
              <a:t>/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Complete with rdf:type</a:t>
            </a:r>
          </a:p>
        </p:txBody>
      </p:sp>
      <p:pic>
        <p:nvPicPr>
          <p:cNvPr id="64514" name="Picture 2" descr="skitched-20121008-175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91440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2925" y="5499100"/>
            <a:ext cx="4265613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 the lab: </a:t>
            </a:r>
            <a:br>
              <a:rPr lang="en-US" dirty="0"/>
            </a:br>
            <a:r>
              <a:rPr lang="en-US" dirty="0"/>
              <a:t>Generate a turtle file for this graph. </a:t>
            </a:r>
          </a:p>
          <a:p>
            <a:pPr>
              <a:defRPr/>
            </a:pPr>
            <a:r>
              <a:rPr lang="en-US" dirty="0"/>
              <a:t>Additionally, transform it into n3 and RDF/XML file using Sesame or Jena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195843" algn="l"/>
                <a:tab pos="846732" algn="l"/>
                <a:tab pos="1499063" algn="l"/>
                <a:tab pos="2151392" algn="l"/>
                <a:tab pos="2803722" algn="l"/>
                <a:tab pos="3456051" algn="l"/>
                <a:tab pos="4108381" algn="l"/>
                <a:tab pos="4760710" algn="l"/>
                <a:tab pos="5413040" algn="l"/>
                <a:tab pos="6065370" algn="l"/>
                <a:tab pos="6717700" algn="l"/>
                <a:tab pos="7370029" algn="l"/>
                <a:tab pos="8022359" algn="l"/>
                <a:tab pos="8674688" algn="l"/>
                <a:tab pos="9327018" algn="l"/>
                <a:tab pos="9979347" algn="l"/>
              </a:tabLst>
              <a:defRPr/>
            </a:pPr>
            <a:r>
              <a:rPr lang="en-GB" dirty="0" smtClean="0"/>
              <a:t>Data set “A+”: The</a:t>
            </a:r>
            <a:r>
              <a:rPr lang="en-GB" i="1" dirty="0" smtClean="0"/>
              <a:t> </a:t>
            </a:r>
            <a:r>
              <a:rPr lang="en-GB" dirty="0"/>
              <a:t>S</a:t>
            </a:r>
            <a:r>
              <a:rPr lang="en-GB" dirty="0" smtClean="0"/>
              <a:t>implified </a:t>
            </a:r>
            <a:r>
              <a:rPr lang="en-GB" dirty="0"/>
              <a:t>B</a:t>
            </a:r>
            <a:r>
              <a:rPr lang="en-GB" dirty="0" smtClean="0"/>
              <a:t>ook </a:t>
            </a:r>
            <a:r>
              <a:rPr lang="en-GB" dirty="0"/>
              <a:t>S</a:t>
            </a:r>
            <a:r>
              <a:rPr lang="en-GB" dirty="0" smtClean="0"/>
              <a:t>tore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798236"/>
          <a:ext cx="8305800" cy="86188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17838"/>
                <a:gridCol w="1072682"/>
                <a:gridCol w="1995880"/>
                <a:gridCol w="1600200"/>
                <a:gridCol w="1219200"/>
              </a:tblGrid>
              <a:tr h="491048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&lt;ID&gt;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&lt;Publisher&gt;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378116"/>
          <a:ext cx="68580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u="sng" dirty="0" smtClean="0"/>
                        <a:t>ID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Ghosh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4829801"/>
          <a:ext cx="3276600" cy="1112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u="sng" dirty="0" smtClean="0"/>
                        <a:t>ID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Barnes &amp; Nobel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541" name="TextBox 7"/>
          <p:cNvSpPr txBox="1">
            <a:spLocks noChangeArrowheads="1"/>
          </p:cNvSpPr>
          <p:nvPr/>
        </p:nvSpPr>
        <p:spPr bwMode="auto">
          <a:xfrm>
            <a:off x="381000" y="1484313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Sellers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381000" y="30734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Authors</a:t>
            </a:r>
          </a:p>
        </p:txBody>
      </p:sp>
      <p:sp>
        <p:nvSpPr>
          <p:cNvPr id="65543" name="TextBox 9"/>
          <p:cNvSpPr txBox="1">
            <a:spLocks noChangeArrowheads="1"/>
          </p:cNvSpPr>
          <p:nvPr/>
        </p:nvSpPr>
        <p:spPr bwMode="auto">
          <a:xfrm>
            <a:off x="381000" y="4379913"/>
            <a:ext cx="87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Stores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80442" y="4829801"/>
          <a:ext cx="4979396" cy="13817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84219"/>
                <a:gridCol w="1150471"/>
                <a:gridCol w="1344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u="sng" dirty="0" smtClean="0"/>
                        <a:t>Book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u="sng" dirty="0" smtClean="0"/>
                        <a:t>Store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ISBN0-00-651409-X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80442" y="4354101"/>
            <a:ext cx="10762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Sold-By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N-ary Relations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Not all relations are binary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All n-ary relations can be “encoded” as a set of binary relations using auxiliary nodes. 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This process is called “reification” in conceptual modeling (do not confuse with reification in RDFS, to come later).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7587" name="Picture 3" descr="skitched-20121003-1459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7097" r="15788" b="28955"/>
          <a:stretch>
            <a:fillRect/>
          </a:stretch>
        </p:blipFill>
        <p:spPr bwMode="auto">
          <a:xfrm>
            <a:off x="2092325" y="4213225"/>
            <a:ext cx="50339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195843" algn="l"/>
                <a:tab pos="846732" algn="l"/>
                <a:tab pos="1499063" algn="l"/>
                <a:tab pos="2151392" algn="l"/>
                <a:tab pos="2803722" algn="l"/>
                <a:tab pos="3456051" algn="l"/>
                <a:tab pos="4108381" algn="l"/>
                <a:tab pos="4760710" algn="l"/>
                <a:tab pos="5413040" algn="l"/>
                <a:tab pos="6065370" algn="l"/>
                <a:tab pos="6717700" algn="l"/>
                <a:tab pos="7370029" algn="l"/>
                <a:tab pos="8022359" algn="l"/>
                <a:tab pos="8674688" algn="l"/>
                <a:tab pos="9327018" algn="l"/>
                <a:tab pos="9979347" algn="l"/>
              </a:tabLst>
              <a:defRPr/>
            </a:pPr>
            <a:r>
              <a:rPr lang="en-GB" dirty="0" smtClean="0"/>
              <a:t>Data set “A+”: The</a:t>
            </a:r>
            <a:r>
              <a:rPr lang="en-GB" i="1" dirty="0" smtClean="0"/>
              <a:t> </a:t>
            </a:r>
            <a:r>
              <a:rPr lang="en-GB" dirty="0"/>
              <a:t>S</a:t>
            </a:r>
            <a:r>
              <a:rPr lang="en-GB" dirty="0" smtClean="0"/>
              <a:t>implified </a:t>
            </a:r>
            <a:r>
              <a:rPr lang="en-GB" dirty="0"/>
              <a:t>B</a:t>
            </a:r>
            <a:r>
              <a:rPr lang="en-GB" dirty="0" smtClean="0"/>
              <a:t>ook </a:t>
            </a:r>
            <a:r>
              <a:rPr lang="en-GB" dirty="0"/>
              <a:t>S</a:t>
            </a:r>
            <a:r>
              <a:rPr lang="en-GB" dirty="0" smtClean="0"/>
              <a:t>tore</a:t>
            </a:r>
            <a:endParaRPr lang="en-GB" dirty="0"/>
          </a:p>
        </p:txBody>
      </p:sp>
      <p:sp>
        <p:nvSpPr>
          <p:cNvPr id="68610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B2EBCD-1164-F34F-9F9E-BC3328652ADF}" type="slidenum">
              <a:rPr lang="en-US" sz="1800"/>
              <a:pPr eaLnBrk="1" hangingPunct="1"/>
              <a:t>56</a:t>
            </a:fld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098040"/>
          <a:ext cx="8305800" cy="10109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57400"/>
                <a:gridCol w="1264920"/>
                <a:gridCol w="2164080"/>
                <a:gridCol w="1600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677920"/>
          <a:ext cx="68580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Ghosh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5129605"/>
          <a:ext cx="3276600" cy="1112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Barnes &amp; Nobel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381000" y="178435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Sellers</a:t>
            </a:r>
          </a:p>
        </p:txBody>
      </p:sp>
      <p:sp>
        <p:nvSpPr>
          <p:cNvPr id="68615" name="TextBox 8"/>
          <p:cNvSpPr txBox="1">
            <a:spLocks noChangeArrowheads="1"/>
          </p:cNvSpPr>
          <p:nvPr/>
        </p:nvSpPr>
        <p:spPr bwMode="auto">
          <a:xfrm>
            <a:off x="381000" y="337343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Authors</a:t>
            </a:r>
          </a:p>
        </p:txBody>
      </p:sp>
      <p:sp>
        <p:nvSpPr>
          <p:cNvPr id="68616" name="TextBox 9"/>
          <p:cNvSpPr txBox="1">
            <a:spLocks noChangeArrowheads="1"/>
          </p:cNvSpPr>
          <p:nvPr/>
        </p:nvSpPr>
        <p:spPr bwMode="auto">
          <a:xfrm>
            <a:off x="381000" y="4679950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Stores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80442" y="5129605"/>
          <a:ext cx="4979396" cy="13817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84219"/>
                <a:gridCol w="1150471"/>
                <a:gridCol w="1344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ISBN0-00-651409-X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618" name="TextBox 12"/>
          <p:cNvSpPr txBox="1">
            <a:spLocks noChangeArrowheads="1"/>
          </p:cNvSpPr>
          <p:nvPr/>
        </p:nvSpPr>
        <p:spPr bwMode="auto">
          <a:xfrm>
            <a:off x="3879850" y="4654550"/>
            <a:ext cx="1039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Sold-By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Use Blank Nodes to Model Tuples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70658" name="Content Placeholder 4" descr="skitched-20121003-1501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8" b="999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Reification 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How would you state in RDF: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“The detective </a:t>
            </a:r>
            <a:r>
              <a:rPr lang="en-US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supposes </a:t>
            </a:r>
            <a:r>
              <a:rPr lang="en-US" dirty="0" smtClean="0">
                <a:latin typeface="Arial" charset="0"/>
                <a:cs typeface="Arial" charset="0"/>
              </a:rPr>
              <a:t>that the butler </a:t>
            </a:r>
            <a:r>
              <a:rPr lang="en-US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killed </a:t>
            </a:r>
            <a:r>
              <a:rPr lang="en-US" dirty="0" smtClean="0">
                <a:latin typeface="Arial" charset="0"/>
                <a:cs typeface="Arial" charset="0"/>
              </a:rPr>
              <a:t>the 	  gardener”</a:t>
            </a:r>
          </a:p>
          <a:p>
            <a:pPr lvl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1683" name="Picture 4" descr="skitched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244850"/>
            <a:ext cx="7848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5" descr="skitched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244850"/>
            <a:ext cx="7848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Reification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How would you state in RDF: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“The detective </a:t>
            </a:r>
            <a:r>
              <a:rPr lang="en-US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supposes </a:t>
            </a:r>
            <a:r>
              <a:rPr lang="en-US" dirty="0" smtClean="0">
                <a:latin typeface="Arial" charset="0"/>
                <a:cs typeface="Arial" charset="0"/>
              </a:rPr>
              <a:t>that the butler </a:t>
            </a:r>
            <a:r>
              <a:rPr lang="en-US" dirty="0" smtClean="0">
                <a:solidFill>
                  <a:srgbClr val="3366FF"/>
                </a:solidFill>
                <a:latin typeface="Arial" charset="0"/>
                <a:cs typeface="Arial" charset="0"/>
              </a:rPr>
              <a:t>killed </a:t>
            </a:r>
            <a:r>
              <a:rPr lang="en-US" dirty="0" smtClean="0">
                <a:latin typeface="Arial" charset="0"/>
                <a:cs typeface="Arial" charset="0"/>
              </a:rPr>
              <a:t>the 	  gardener”</a:t>
            </a:r>
          </a:p>
          <a:p>
            <a:pPr lvl="1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1787525" y="3057525"/>
            <a:ext cx="5343525" cy="252412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History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originated as a format for structuring metadata about Web sites, pages, etc.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Page author, creator, publisher, editor, …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Data about them: email, phone, job, …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First version in W3C Recommendation of 1999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specified serialization in XML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Metadata = Data  </a:t>
            </a:r>
            <a:r>
              <a:rPr lang="en-US">
                <a:latin typeface="Arial" charset="0"/>
                <a:ea typeface="ＭＳ Ｐゴシック" charset="0"/>
                <a:sym typeface="Wingdings" charset="0"/>
              </a:rPr>
              <a:t> RDF is a general data format</a:t>
            </a:r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Berners-Lee, Hendler, and Lassila proposed RDF as the model for data exchange on the Semantic Web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                         </a:t>
            </a:r>
            <a:r>
              <a:rPr lang="en-US" sz="2000">
                <a:latin typeface="Arial" charset="0"/>
                <a:ea typeface="ＭＳ Ｐゴシック" charset="0"/>
              </a:rPr>
              <a:t>(see their paper in Scientific American, 2001)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Reification </a:t>
            </a:r>
          </a:p>
        </p:txBody>
      </p:sp>
      <p:pic>
        <p:nvPicPr>
          <p:cNvPr id="73730" name="Picture 5" descr="skitched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495550"/>
            <a:ext cx="6084888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Reification allows to state statements about statements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Use special vocabulary: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rdf:subject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rdf:predicate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rdf:object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rdf:Statement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Reification 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Reification allows to state statements about statements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Use special vocabulary: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rdf:subject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rdf:predicate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rdf:object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rdf:Statement</a:t>
            </a:r>
          </a:p>
        </p:txBody>
      </p:sp>
      <p:pic>
        <p:nvPicPr>
          <p:cNvPr id="74755" name="Picture 4" descr="skitched-20121003-1604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19299" r="12781" b="19075"/>
          <a:stretch>
            <a:fillRect/>
          </a:stretch>
        </p:blipFill>
        <p:spPr bwMode="auto">
          <a:xfrm>
            <a:off x="3122613" y="3078163"/>
            <a:ext cx="5483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5300" y="3213100"/>
            <a:ext cx="5019675" cy="255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Note: The triple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&lt;</a:t>
            </a:r>
            <a:r>
              <a:rPr lang="en-US" dirty="0" err="1"/>
              <a:t>Buttler</a:t>
            </a:r>
            <a:r>
              <a:rPr lang="en-US" dirty="0"/>
              <a:t>&gt; &lt;Killed&gt; &lt;Gardener&gt;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Is </a:t>
            </a:r>
            <a:r>
              <a:rPr lang="en-US" i="1" dirty="0"/>
              <a:t>not </a:t>
            </a:r>
            <a:r>
              <a:rPr lang="en-US" dirty="0"/>
              <a:t>in the graph.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Reification Puzzle</a:t>
            </a:r>
          </a:p>
        </p:txBody>
      </p:sp>
      <p:pic>
        <p:nvPicPr>
          <p:cNvPr id="75778" name="Content Placeholder 3" descr="Screen Shot 2012-10-03 at 5.36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7" b="-3757"/>
          <a:stretch>
            <a:fillRect/>
          </a:stretch>
        </p:blipFill>
        <p:spPr/>
      </p:pic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5349875" y="5694363"/>
            <a:ext cx="270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Know the story?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Express the following natural language sentences as a graph: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Mary saw Eric eat ice cream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The professor explained that the scientific community regards evolution theory as correct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Exercise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History </a:t>
            </a:r>
            <a:r>
              <a:rPr lang="en-US" sz="2800" dirty="0">
                <a:latin typeface="Arial" charset="0"/>
                <a:ea typeface="ＭＳ Ｐゴシック" charset="0"/>
              </a:rPr>
              <a:t>and Motivation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Naming</a:t>
            </a:r>
            <a:r>
              <a:rPr lang="en-US" sz="2800" dirty="0">
                <a:latin typeface="Arial" charset="0"/>
                <a:ea typeface="ＭＳ Ｐゴシック" charset="0"/>
              </a:rPr>
              <a:t>: URIs, IRIs,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Qnames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RDF </a:t>
            </a:r>
            <a:r>
              <a:rPr lang="en-US" sz="2800" dirty="0">
                <a:latin typeface="Arial" charset="0"/>
                <a:ea typeface="ＭＳ Ｐゴシック" charset="0"/>
              </a:rPr>
              <a:t>Data Model: Triples, Literals, Types</a:t>
            </a:r>
          </a:p>
          <a:p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Modeling 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with RDF: </a:t>
            </a:r>
            <a:r>
              <a:rPr lang="en-US" sz="2800" dirty="0" err="1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BNodes</a:t>
            </a: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, N-</a:t>
            </a:r>
            <a:r>
              <a:rPr lang="en-US" sz="28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ary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Relations, </a:t>
            </a: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			         Reification</a:t>
            </a:r>
            <a:endParaRPr lang="en-US" sz="2800" dirty="0">
              <a:solidFill>
                <a:srgbClr val="3366FF"/>
              </a:solidFill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Containers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2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Containers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Groups of resources</a:t>
            </a:r>
          </a:p>
          <a:p>
            <a:pPr lvl="1"/>
            <a:r>
              <a:rPr lang="en-US" b="1" dirty="0" err="1" smtClean="0">
                <a:latin typeface="Arial" charset="0"/>
                <a:cs typeface="Arial" charset="0"/>
              </a:rPr>
              <a:t>rdf:Bag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cs typeface="Arial" charset="0"/>
              </a:rPr>
              <a:t>Group, possibly with duplicates, no </a:t>
            </a:r>
            <a:r>
              <a:rPr lang="en-US" dirty="0" smtClean="0">
                <a:latin typeface="Arial" charset="0"/>
                <a:cs typeface="Arial" charset="0"/>
              </a:rPr>
              <a:t>order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b="1" dirty="0" err="1" smtClean="0">
                <a:latin typeface="Arial" charset="0"/>
                <a:cs typeface="Arial" charset="0"/>
              </a:rPr>
              <a:t>rdf:Seq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cs typeface="Arial" charset="0"/>
              </a:rPr>
              <a:t>Group, possibly with duplicates, 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               order matters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b="1" dirty="0" err="1" smtClean="0">
                <a:latin typeface="Arial" charset="0"/>
                <a:cs typeface="Arial" charset="0"/>
              </a:rPr>
              <a:t>rdf:Alt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cs typeface="Arial" charset="0"/>
              </a:rPr>
              <a:t>Group, indicates alternatives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 err="1">
                <a:latin typeface="Arial" charset="0"/>
                <a:ea typeface="ＭＳ Ｐゴシック" charset="0"/>
              </a:rPr>
              <a:t>rdf:type</a:t>
            </a:r>
            <a:r>
              <a:rPr lang="en-US" dirty="0">
                <a:latin typeface="Arial" charset="0"/>
                <a:ea typeface="ＭＳ Ｐゴシック" charset="0"/>
              </a:rPr>
              <a:t> to indicate one type of </a:t>
            </a:r>
            <a:r>
              <a:rPr lang="en-US" dirty="0" smtClean="0">
                <a:latin typeface="Arial" charset="0"/>
                <a:ea typeface="ＭＳ Ｐゴシック" charset="0"/>
              </a:rPr>
              <a:t>container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>
                <a:latin typeface="Arial" charset="0"/>
                <a:ea typeface="ＭＳ Ｐゴシック" charset="0"/>
              </a:rPr>
              <a:t>container membership properties </a:t>
            </a:r>
            <a:r>
              <a:rPr lang="en-US" dirty="0">
                <a:latin typeface="Arial" charset="0"/>
                <a:ea typeface="ＭＳ Ｐゴシック" charset="0"/>
              </a:rPr>
              <a:t>to enumerate: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rdf:_1, rdf:_2, rdf:_3, …, </a:t>
            </a:r>
            <a:r>
              <a:rPr lang="en-US" dirty="0" err="1">
                <a:latin typeface="Arial" charset="0"/>
                <a:cs typeface="Arial" charset="0"/>
              </a:rPr>
              <a:t>rdf</a:t>
            </a:r>
            <a:r>
              <a:rPr lang="en-US" dirty="0">
                <a:latin typeface="Arial" charset="0"/>
                <a:cs typeface="Arial" charset="0"/>
              </a:rPr>
              <a:t>:_n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pic>
        <p:nvPicPr>
          <p:cNvPr id="78850" name="Content Placeholder 7" descr="skitched-4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7" b="-436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Collections (Closed Containers)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Containers are open. No way to “close them”.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Imposible to say “no other member exists”.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Consider merging datasets.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Group of things represented as a linked list structure 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The list is defined using the RDF vocabulary: 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rdf:List, 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rdf:first, 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rdf:rest and 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rdf:nil 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Each member of the list is of type rdf:List (implicitly)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pic>
        <p:nvPicPr>
          <p:cNvPr id="80898" name="Content Placeholder 7" descr="skitched-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3" r="-8603"/>
          <a:stretch>
            <a:fillRect/>
          </a:stretch>
        </p:blipFill>
        <p:spPr>
          <a:xfrm>
            <a:off x="720725" y="1360488"/>
            <a:ext cx="6886575" cy="52260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Turtle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We already covered most of the nuts and bolts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Missing: Blank nodes, containers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 is…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288" y="3124200"/>
            <a:ext cx="8280400" cy="1076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… the data model of Semantic Technologies and of the Semantic Web</a:t>
            </a:r>
            <a:endParaRPr lang="en-US" sz="28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skitched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844824"/>
            <a:ext cx="52641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Blank Nodes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Use square brackets to define a blank node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209550" y="3378200"/>
            <a:ext cx="7077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merican Typewriter" charset="0"/>
                <a:cs typeface="American Typewriter" charset="0"/>
              </a:rPr>
              <a:t>ex:book1</a:t>
            </a:r>
          </a:p>
          <a:p>
            <a:pPr eaLnBrk="1" hangingPunct="1"/>
            <a:r>
              <a:rPr lang="en-US" sz="1800">
                <a:latin typeface="American Typewriter" charset="0"/>
                <a:cs typeface="American Typewriter" charset="0"/>
              </a:rPr>
              <a:t>    ex:title "RDF/XML Syntax </a:t>
            </a:r>
          </a:p>
          <a:p>
            <a:pPr eaLnBrk="1" hangingPunct="1"/>
            <a:r>
              <a:rPr lang="en-US" sz="1800">
                <a:latin typeface="American Typewriter" charset="0"/>
                <a:cs typeface="American Typewriter" charset="0"/>
              </a:rPr>
              <a:t>                   Specification (Revised)";</a:t>
            </a:r>
          </a:p>
          <a:p>
            <a:pPr eaLnBrk="1" hangingPunct="1"/>
            <a:r>
              <a:rPr lang="en-US" sz="1800">
                <a:latin typeface="American Typewriter" charset="0"/>
                <a:cs typeface="American Typewriter" charset="0"/>
              </a:rPr>
              <a:t>    ex:editor </a:t>
            </a:r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[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        ex:fullName "Dave Beckett";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        ex:homePage 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          &lt;http://purl.org/net/dajobe/&gt;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    ].</a:t>
            </a:r>
            <a:r>
              <a:rPr lang="en-US" sz="1800" b="1">
                <a:latin typeface="American Typewriter" charset="0"/>
                <a:cs typeface="American Typewriter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in Turtle syntax with blank nodes a representation of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“Mary </a:t>
            </a:r>
            <a:r>
              <a:rPr lang="en-US" dirty="0"/>
              <a:t>saw Eric eat ice </a:t>
            </a:r>
            <a:r>
              <a:rPr lang="en-US" dirty="0" smtClean="0"/>
              <a:t>cream”.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0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Content Placeholder 7" descr="skitched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3" r="-8603"/>
          <a:stretch>
            <a:fillRect/>
          </a:stretch>
        </p:blipFill>
        <p:spPr bwMode="auto">
          <a:xfrm>
            <a:off x="1541463" y="1497013"/>
            <a:ext cx="6888162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Containers</a:t>
            </a:r>
          </a:p>
        </p:txBody>
      </p:sp>
      <p:sp>
        <p:nvSpPr>
          <p:cNvPr id="839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Use ( )</a:t>
            </a:r>
          </a:p>
        </p:txBody>
      </p:sp>
      <p:sp>
        <p:nvSpPr>
          <p:cNvPr id="83972" name="TextBox 5"/>
          <p:cNvSpPr txBox="1">
            <a:spLocks noChangeArrowheads="1"/>
          </p:cNvSpPr>
          <p:nvPr/>
        </p:nvSpPr>
        <p:spPr bwMode="auto">
          <a:xfrm>
            <a:off x="752475" y="3232150"/>
            <a:ext cx="3390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ex:coursel ex:students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     (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	ex:John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	ex:Peter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	ex:Mary</a:t>
            </a:r>
          </a:p>
          <a:p>
            <a:pPr eaLnBrk="1" hangingPunct="1"/>
            <a:r>
              <a:rPr lang="en-US" sz="1800">
                <a:solidFill>
                  <a:srgbClr val="3366FF"/>
                </a:solidFill>
                <a:latin typeface="American Typewriter" charset="0"/>
                <a:cs typeface="American Typewriter" charset="0"/>
              </a:rPr>
              <a:t>     )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Turtle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Advantages and uses: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Easy to read and write manually or programmatically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Good performance for IO, supported by many tools</a:t>
            </a: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Turtle standard does not comprise containers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N-Triples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Turtle minus: 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No prefix definitions are allowed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No reference shortcuts (semi-colon, comma)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Every other shortcut </a:t>
            </a:r>
            <a:r>
              <a:rPr lang="en-US">
                <a:latin typeface="Arial" charset="0"/>
                <a:cs typeface="Arial" charset="0"/>
                <a:sym typeface="Wingdings" charset="0"/>
              </a:rPr>
              <a:t></a:t>
            </a:r>
            <a:endParaRPr lang="en-US">
              <a:latin typeface="Arial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Very simple to parse/generate (even through scripts)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Supported by most tools</a:t>
            </a:r>
          </a:p>
          <a:p>
            <a:r>
              <a:rPr lang="en-US">
                <a:solidFill>
                  <a:srgbClr val="3366FF"/>
                </a:solidFill>
                <a:latin typeface="Arial" charset="0"/>
                <a:ea typeface="ＭＳ Ｐゴシック" charset="0"/>
              </a:rPr>
              <a:t>Very verbose</a:t>
            </a:r>
            <a:r>
              <a:rPr lang="en-US" b="1">
                <a:latin typeface="Arial" charset="0"/>
                <a:ea typeface="ＭＳ Ｐゴシック" charset="0"/>
              </a:rPr>
              <a:t>.</a:t>
            </a:r>
            <a:r>
              <a:rPr lang="en-US">
                <a:latin typeface="Arial" charset="0"/>
                <a:ea typeface="ＭＳ Ｐゴシック" charset="0"/>
              </a:rPr>
              <a:t> Wastes space/IO (problem is reduced with compression)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endParaRPr lang="en-US" b="1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RDF/XML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W3C Standard since 1999, revised in 2004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Used to be the only standard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Standard XML (works with any XML tools)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Two Views of RDF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</a:rPr>
              <a:t>Intuitively</a:t>
            </a:r>
            <a:r>
              <a:rPr lang="en-US">
                <a:latin typeface="Arial" charset="0"/>
                <a:ea typeface="ＭＳ Ｐゴシック" charset="0"/>
              </a:rPr>
              <a:t>, an RDF data set is a</a:t>
            </a:r>
            <a:r>
              <a:rPr lang="en-US" sz="800">
                <a:latin typeface="Arial" charset="0"/>
                <a:ea typeface="ＭＳ Ｐゴシック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</a:rPr>
            </a:br>
            <a:r>
              <a:rPr lang="en-US" sz="800">
                <a:latin typeface="Arial" charset="0"/>
                <a:ea typeface="ＭＳ Ｐゴシック" charset="0"/>
              </a:rPr>
              <a:t>  </a:t>
            </a:r>
            <a:br>
              <a:rPr lang="en-US" sz="800">
                <a:latin typeface="Arial" charset="0"/>
                <a:ea typeface="ＭＳ Ｐゴシック" charset="0"/>
              </a:rPr>
            </a:br>
            <a:r>
              <a:rPr lang="en-US" sz="800">
                <a:latin typeface="Arial" charset="0"/>
                <a:ea typeface="ＭＳ Ｐゴシック" charset="0"/>
              </a:rPr>
              <a:t>	</a:t>
            </a:r>
            <a:r>
              <a:rPr lang="en-US">
                <a:solidFill>
                  <a:srgbClr val="3366FF"/>
                </a:solidFill>
                <a:latin typeface="Arial" charset="0"/>
                <a:ea typeface="ＭＳ Ｐゴシック" charset="0"/>
              </a:rPr>
              <a:t>labeled, directed graph</a:t>
            </a:r>
            <a:r>
              <a:rPr lang="en-US" sz="800">
                <a:latin typeface="Arial" charset="0"/>
                <a:ea typeface="ＭＳ Ｐゴシック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</a:rPr>
            </a:br>
            <a:r>
              <a:rPr lang="en-US" sz="800">
                <a:latin typeface="Arial" charset="0"/>
                <a:ea typeface="ＭＳ Ｐゴシック" charset="0"/>
              </a:rPr>
              <a:t>  </a:t>
            </a:r>
            <a:br>
              <a:rPr lang="en-US" sz="800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sym typeface="Wingdings" charset="0"/>
              </a:rPr>
              <a:t> </a:t>
            </a:r>
            <a:r>
              <a:rPr lang="en-US" i="1">
                <a:latin typeface="Arial" charset="0"/>
                <a:ea typeface="ＭＳ Ｐゴシック" charset="0"/>
                <a:sym typeface="Wingdings" charset="0"/>
              </a:rPr>
              <a:t>what are the nodes? and what are the edge labels?</a:t>
            </a:r>
          </a:p>
          <a:p>
            <a:endParaRPr lang="en-US">
              <a:latin typeface="Arial" charset="0"/>
              <a:ea typeface="ＭＳ Ｐゴシック" charset="0"/>
              <a:sym typeface="Wingdings" charset="0"/>
            </a:endParaRPr>
          </a:p>
          <a:p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sym typeface="Wingdings" charset="0"/>
              </a:rPr>
              <a:t>Technically</a:t>
            </a:r>
            <a:r>
              <a:rPr lang="en-US">
                <a:latin typeface="Arial" charset="0"/>
                <a:ea typeface="ＭＳ Ｐゴシック" charset="0"/>
                <a:sym typeface="Wingdings" charset="0"/>
              </a:rPr>
              <a:t>, an RDF data contains</a:t>
            </a: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>	</a:t>
            </a:r>
            <a:r>
              <a:rPr lang="en-US">
                <a:solidFill>
                  <a:srgbClr val="3366FF"/>
                </a:solidFill>
                <a:latin typeface="Arial" charset="0"/>
                <a:ea typeface="ＭＳ Ｐゴシック" charset="0"/>
                <a:sym typeface="Wingdings" charset="0"/>
              </a:rPr>
              <a:t>triples</a:t>
            </a:r>
            <a:r>
              <a:rPr lang="en-US" sz="800">
                <a:solidFill>
                  <a:srgbClr val="3366FF"/>
                </a:solidFill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>
                <a:latin typeface="Arial" charset="0"/>
                <a:ea typeface="ＭＳ Ｐゴシック" charset="0"/>
                <a:sym typeface="Wingdings" charset="0"/>
              </a:rPr>
              <a:t>of the form</a:t>
            </a: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>	</a:t>
            </a:r>
            <a:r>
              <a:rPr lang="en-US">
                <a:latin typeface="Arial" charset="0"/>
                <a:ea typeface="ＭＳ Ｐゴシック" charset="0"/>
                <a:sym typeface="Wingdings" charset="0"/>
              </a:rPr>
              <a:t>Subject   Predicate   Object .</a:t>
            </a: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/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 sz="800">
                <a:latin typeface="Arial" charset="0"/>
                <a:ea typeface="ＭＳ Ｐゴシック" charset="0"/>
                <a:sym typeface="Wingdings" charset="0"/>
              </a:rPr>
              <a:t> </a:t>
            </a:r>
            <a:br>
              <a:rPr lang="en-US" sz="800">
                <a:latin typeface="Arial" charset="0"/>
                <a:ea typeface="ＭＳ Ｐゴシック" charset="0"/>
                <a:sym typeface="Wingdings" charset="0"/>
              </a:rPr>
            </a:br>
            <a:r>
              <a:rPr lang="en-US">
                <a:latin typeface="Arial" charset="0"/>
                <a:ea typeface="ＭＳ Ｐゴシック" charset="0"/>
                <a:sym typeface="Wingdings" charset="0"/>
              </a:rPr>
              <a:t></a:t>
            </a:r>
            <a:r>
              <a:rPr lang="en-US" i="1">
                <a:latin typeface="Arial" charset="0"/>
                <a:ea typeface="ＭＳ Ｐゴシック" charset="0"/>
                <a:sym typeface="Wingdings" charset="0"/>
              </a:rPr>
              <a:t> what are subjects, predicates, and objects?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Info about Boston, People, ISWC 2010,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 	</a:t>
            </a:r>
            <a:r>
              <a:rPr lang="en-US" sz="1600" dirty="0" smtClean="0"/>
              <a:t>[taken from the tutorial of </a:t>
            </a:r>
            <a:r>
              <a:rPr lang="en-US" sz="1600" dirty="0" err="1" smtClean="0"/>
              <a:t>Sandro</a:t>
            </a:r>
            <a:r>
              <a:rPr lang="en-US" sz="1600" dirty="0" smtClean="0"/>
              <a:t> Hawke on RDF at ISWC 2010, </a:t>
            </a:r>
            <a:br>
              <a:rPr lang="en-US" sz="1600" dirty="0" smtClean="0"/>
            </a:br>
            <a:r>
              <a:rPr lang="en-US" sz="1600" dirty="0" smtClean="0"/>
              <a:t>                 which took place in …]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1-XML</Template>
  <TotalTime>36188</TotalTime>
  <Words>2438</Words>
  <Application>Microsoft Macintosh PowerPoint</Application>
  <PresentationFormat>On-screen Show (4:3)</PresentationFormat>
  <Paragraphs>536</Paragraphs>
  <Slides>75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1_Thème Office</vt:lpstr>
      <vt:lpstr>The RDF Data Model</vt:lpstr>
      <vt:lpstr>Acknowledgment</vt:lpstr>
      <vt:lpstr>PowerPoint Presentation</vt:lpstr>
      <vt:lpstr>PowerPoint Presentation</vt:lpstr>
      <vt:lpstr>RDF stands for …</vt:lpstr>
      <vt:lpstr>History</vt:lpstr>
      <vt:lpstr>RDF is…</vt:lpstr>
      <vt:lpstr>Two Views of RDF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Unambiguous Names</vt:lpstr>
      <vt:lpstr>URLs, URIs and IRIs</vt:lpstr>
      <vt:lpstr>URLs, URIs and IRIs (cntd)</vt:lpstr>
      <vt:lpstr>URI, URL and IRI: Syntax</vt:lpstr>
      <vt:lpstr>The URI Quiz</vt:lpstr>
      <vt:lpstr>QNames</vt:lpstr>
      <vt:lpstr>Unambiguous Names (cntd)</vt:lpstr>
      <vt:lpstr>PowerPoint Presentation</vt:lpstr>
      <vt:lpstr>RDF is…</vt:lpstr>
      <vt:lpstr>Why RDF? What’s Different Here?</vt:lpstr>
      <vt:lpstr>PowerPoint Presentation</vt:lpstr>
      <vt:lpstr>RDF is…</vt:lpstr>
      <vt:lpstr>Triple</vt:lpstr>
      <vt:lpstr>Turtle Syntax</vt:lpstr>
      <vt:lpstr>PowerPoint Presentation</vt:lpstr>
      <vt:lpstr>In Turtle</vt:lpstr>
      <vt:lpstr>Shortcuts</vt:lpstr>
      <vt:lpstr>PowerPoint Presentation</vt:lpstr>
      <vt:lpstr>PowerPoint Presentation</vt:lpstr>
      <vt:lpstr>Literals</vt:lpstr>
      <vt:lpstr>Literals (cont.)</vt:lpstr>
      <vt:lpstr>Literals (cont.)</vt:lpstr>
      <vt:lpstr>PowerPoint Presentation</vt:lpstr>
      <vt:lpstr>Type definition</vt:lpstr>
      <vt:lpstr>PowerPoint Presentation</vt:lpstr>
      <vt:lpstr>Modeling with RDF</vt:lpstr>
      <vt:lpstr>Exercise:  Data set “A”: A simplified Book Store</vt:lpstr>
      <vt:lpstr>Relational to Graph (not yet RDF)</vt:lpstr>
      <vt:lpstr>Insert …</vt:lpstr>
      <vt:lpstr>Blank Nodes</vt:lpstr>
      <vt:lpstr>With Proper URI’s and BNodes</vt:lpstr>
      <vt:lpstr>Insert also…</vt:lpstr>
      <vt:lpstr>Complete with rdf:type</vt:lpstr>
      <vt:lpstr>Data set “A+”: The Simplified Book Store</vt:lpstr>
      <vt:lpstr>N-ary Relations</vt:lpstr>
      <vt:lpstr>Data set “A+”: The Simplified Book Store</vt:lpstr>
      <vt:lpstr>Use Blank Nodes to Model Tuples</vt:lpstr>
      <vt:lpstr>RDF Reification </vt:lpstr>
      <vt:lpstr>RDF Reification </vt:lpstr>
      <vt:lpstr>RDF Reification </vt:lpstr>
      <vt:lpstr>RDF Reification </vt:lpstr>
      <vt:lpstr>A Reification Puzzle</vt:lpstr>
      <vt:lpstr>Exercise</vt:lpstr>
      <vt:lpstr>PowerPoint Presentation</vt:lpstr>
      <vt:lpstr>Containers</vt:lpstr>
      <vt:lpstr>Example</vt:lpstr>
      <vt:lpstr>Collections (Closed Containers)</vt:lpstr>
      <vt:lpstr>Example</vt:lpstr>
      <vt:lpstr>Turtle</vt:lpstr>
      <vt:lpstr>Blank Nodes</vt:lpstr>
      <vt:lpstr>Exercise</vt:lpstr>
      <vt:lpstr>Containers</vt:lpstr>
      <vt:lpstr>Turtle</vt:lpstr>
      <vt:lpstr>N-Triples</vt:lpstr>
      <vt:lpstr>RDF/XML</vt:lpstr>
    </vt:vector>
  </TitlesOfParts>
  <Company>Univ.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 and Beyond</dc:title>
  <dc:creator>Preferred Customer</dc:creator>
  <cp:lastModifiedBy>Werner Nutt</cp:lastModifiedBy>
  <cp:revision>1031</cp:revision>
  <cp:lastPrinted>2013-02-25T08:52:36Z</cp:lastPrinted>
  <dcterms:created xsi:type="dcterms:W3CDTF">1999-04-22T00:48:06Z</dcterms:created>
  <dcterms:modified xsi:type="dcterms:W3CDTF">2014-11-12T10:25:39Z</dcterms:modified>
</cp:coreProperties>
</file>