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Lst>
  <p:notesMasterIdLst>
    <p:notesMasterId r:id="rId44"/>
  </p:notesMasterIdLst>
  <p:handoutMasterIdLst>
    <p:handoutMasterId r:id="rId45"/>
  </p:handoutMasterIdLst>
  <p:sldIdLst>
    <p:sldId id="577" r:id="rId2"/>
    <p:sldId id="720" r:id="rId3"/>
    <p:sldId id="767" r:id="rId4"/>
    <p:sldId id="771" r:id="rId5"/>
    <p:sldId id="869" r:id="rId6"/>
    <p:sldId id="926" r:id="rId7"/>
    <p:sldId id="885" r:id="rId8"/>
    <p:sldId id="886" r:id="rId9"/>
    <p:sldId id="887" r:id="rId10"/>
    <p:sldId id="888" r:id="rId11"/>
    <p:sldId id="889" r:id="rId12"/>
    <p:sldId id="890" r:id="rId13"/>
    <p:sldId id="891" r:id="rId14"/>
    <p:sldId id="892" r:id="rId15"/>
    <p:sldId id="893" r:id="rId16"/>
    <p:sldId id="894" r:id="rId17"/>
    <p:sldId id="895" r:id="rId18"/>
    <p:sldId id="896" r:id="rId19"/>
    <p:sldId id="897" r:id="rId20"/>
    <p:sldId id="898" r:id="rId21"/>
    <p:sldId id="899" r:id="rId22"/>
    <p:sldId id="900" r:id="rId23"/>
    <p:sldId id="901" r:id="rId24"/>
    <p:sldId id="902" r:id="rId25"/>
    <p:sldId id="903" r:id="rId26"/>
    <p:sldId id="904" r:id="rId27"/>
    <p:sldId id="905" r:id="rId28"/>
    <p:sldId id="906" r:id="rId29"/>
    <p:sldId id="907" r:id="rId30"/>
    <p:sldId id="909" r:id="rId31"/>
    <p:sldId id="910" r:id="rId32"/>
    <p:sldId id="922" r:id="rId33"/>
    <p:sldId id="923" r:id="rId34"/>
    <p:sldId id="924" r:id="rId35"/>
    <p:sldId id="914" r:id="rId36"/>
    <p:sldId id="915" r:id="rId37"/>
    <p:sldId id="916" r:id="rId38"/>
    <p:sldId id="927" r:id="rId39"/>
    <p:sldId id="918" r:id="rId40"/>
    <p:sldId id="919" r:id="rId41"/>
    <p:sldId id="928" r:id="rId42"/>
    <p:sldId id="921" r:id="rId43"/>
  </p:sldIdLst>
  <p:sldSz cx="9144000" cy="6858000" type="screen4x3"/>
  <p:notesSz cx="6642100" cy="9653588"/>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993300"/>
    <a:srgbClr val="9900CC"/>
    <a:srgbClr val="CC00CC"/>
    <a:srgbClr val="FF5050"/>
    <a:srgbClr val="B2B2B2"/>
    <a:srgbClr val="969696"/>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668" autoAdjust="0"/>
  </p:normalViewPr>
  <p:slideViewPr>
    <p:cSldViewPr>
      <p:cViewPr>
        <p:scale>
          <a:sx n="100" d="100"/>
          <a:sy n="100" d="100"/>
        </p:scale>
        <p:origin x="-1784" y="-176"/>
      </p:cViewPr>
      <p:guideLst>
        <p:guide orient="horz" pos="7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1" d="100"/>
        <a:sy n="111" d="100"/>
      </p:scale>
      <p:origin x="0" y="7640"/>
    </p:cViewPr>
  </p:sorterViewPr>
  <p:notesViewPr>
    <p:cSldViewPr>
      <p:cViewPr varScale="1">
        <p:scale>
          <a:sx n="50" d="100"/>
          <a:sy n="50" d="100"/>
        </p:scale>
        <p:origin x="-1320" y="-84"/>
      </p:cViewPr>
      <p:guideLst>
        <p:guide orient="horz" pos="3041"/>
        <p:guide pos="2093"/>
      </p:guideLst>
    </p:cSldViewPr>
  </p:notes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notesMaster" Target="notesMasters/notesMaster1.xml"/><Relationship Id="rId4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7763" name="Rectangle 3"/>
          <p:cNvSpPr>
            <a:spLocks noGrp="1" noChangeArrowheads="1"/>
          </p:cNvSpPr>
          <p:nvPr>
            <p:ph type="dt" sz="quarter" idx="1"/>
          </p:nvPr>
        </p:nvSpPr>
        <p:spPr bwMode="auto">
          <a:xfrm>
            <a:off x="3763963" y="0"/>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algn="r" defTabSz="906463" eaLnBrk="0" hangingPunct="0">
              <a:defRPr sz="1200">
                <a:latin typeface="Times New Roman" charset="0"/>
                <a:cs typeface="Arial" charset="0"/>
              </a:defRPr>
            </a:lvl1pPr>
          </a:lstStyle>
          <a:p>
            <a:pPr>
              <a:defRPr/>
            </a:pPr>
            <a:endParaRPr lang="en-US"/>
          </a:p>
        </p:txBody>
      </p:sp>
      <p:sp>
        <p:nvSpPr>
          <p:cNvPr id="117764" name="Rectangle 4"/>
          <p:cNvSpPr>
            <a:spLocks noGrp="1" noChangeArrowheads="1"/>
          </p:cNvSpPr>
          <p:nvPr>
            <p:ph type="ftr" sz="quarter" idx="2"/>
          </p:nvPr>
        </p:nvSpPr>
        <p:spPr bwMode="auto">
          <a:xfrm>
            <a:off x="0" y="9170988"/>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7765" name="Rectangle 5"/>
          <p:cNvSpPr>
            <a:spLocks noGrp="1" noChangeArrowheads="1"/>
          </p:cNvSpPr>
          <p:nvPr>
            <p:ph type="sldNum" sz="quarter" idx="3"/>
          </p:nvPr>
        </p:nvSpPr>
        <p:spPr bwMode="auto">
          <a:xfrm>
            <a:off x="3763963" y="9170988"/>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algn="r" defTabSz="906463" eaLnBrk="0" hangingPunct="0">
              <a:defRPr sz="1200">
                <a:latin typeface="Times New Roman" charset="0"/>
                <a:cs typeface="Times New Roman" charset="0"/>
              </a:defRPr>
            </a:lvl1pPr>
          </a:lstStyle>
          <a:p>
            <a:pPr>
              <a:defRPr/>
            </a:pPr>
            <a:fld id="{46A966D6-FFA2-DC48-BBC8-61E9F0A5F364}" type="slidenum">
              <a:rPr lang="en-US"/>
              <a:pPr>
                <a:defRPr/>
              </a:pPr>
              <a:t>‹#›</a:t>
            </a:fld>
            <a:endParaRPr lang="en-US">
              <a:cs typeface="Arial" charset="0"/>
            </a:endParaRPr>
          </a:p>
        </p:txBody>
      </p:sp>
    </p:spTree>
    <p:extLst>
      <p:ext uri="{BB962C8B-B14F-4D97-AF65-F5344CB8AC3E}">
        <p14:creationId xmlns:p14="http://schemas.microsoft.com/office/powerpoint/2010/main" val="34610921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6739" name="Rectangle 3"/>
          <p:cNvSpPr>
            <a:spLocks noGrp="1" noChangeArrowheads="1"/>
          </p:cNvSpPr>
          <p:nvPr>
            <p:ph type="dt" idx="1"/>
          </p:nvPr>
        </p:nvSpPr>
        <p:spPr bwMode="auto">
          <a:xfrm>
            <a:off x="3763963" y="0"/>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algn="r" defTabSz="906463" eaLnBrk="0" hangingPunct="0">
              <a:defRPr sz="1200">
                <a:latin typeface="Times New Roman" charset="0"/>
                <a:cs typeface="Arial" charset="0"/>
              </a:defRPr>
            </a:lvl1pPr>
          </a:lstStyle>
          <a:p>
            <a:pPr>
              <a:defRPr/>
            </a:pPr>
            <a:endParaRPr lang="en-US"/>
          </a:p>
        </p:txBody>
      </p:sp>
      <p:sp>
        <p:nvSpPr>
          <p:cNvPr id="116740" name="Rectangle 4"/>
          <p:cNvSpPr>
            <a:spLocks noGrp="1" noRot="1" noChangeAspect="1" noChangeArrowheads="1" noTextEdit="1"/>
          </p:cNvSpPr>
          <p:nvPr>
            <p:ph type="sldImg" idx="2"/>
          </p:nvPr>
        </p:nvSpPr>
        <p:spPr bwMode="auto">
          <a:xfrm>
            <a:off x="908050" y="723900"/>
            <a:ext cx="4827588" cy="36210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16741" name="Rectangle 5"/>
          <p:cNvSpPr>
            <a:spLocks noGrp="1" noChangeArrowheads="1"/>
          </p:cNvSpPr>
          <p:nvPr>
            <p:ph type="body" sz="quarter" idx="3"/>
          </p:nvPr>
        </p:nvSpPr>
        <p:spPr bwMode="auto">
          <a:xfrm>
            <a:off x="885825" y="4584700"/>
            <a:ext cx="4870450" cy="434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6742" name="Rectangle 6"/>
          <p:cNvSpPr>
            <a:spLocks noGrp="1" noChangeArrowheads="1"/>
          </p:cNvSpPr>
          <p:nvPr>
            <p:ph type="ftr" sz="quarter" idx="4"/>
          </p:nvPr>
        </p:nvSpPr>
        <p:spPr bwMode="auto">
          <a:xfrm>
            <a:off x="0" y="9170988"/>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6743" name="Rectangle 7"/>
          <p:cNvSpPr>
            <a:spLocks noGrp="1" noChangeArrowheads="1"/>
          </p:cNvSpPr>
          <p:nvPr>
            <p:ph type="sldNum" sz="quarter" idx="5"/>
          </p:nvPr>
        </p:nvSpPr>
        <p:spPr bwMode="auto">
          <a:xfrm>
            <a:off x="3763963" y="9170988"/>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algn="r" defTabSz="906463" eaLnBrk="0" hangingPunct="0">
              <a:defRPr sz="1200">
                <a:latin typeface="Times New Roman" charset="0"/>
                <a:cs typeface="Times New Roman" charset="0"/>
              </a:defRPr>
            </a:lvl1pPr>
          </a:lstStyle>
          <a:p>
            <a:pPr>
              <a:defRPr/>
            </a:pPr>
            <a:fld id="{6FD8CD8B-7545-2B41-ADDA-65D9E438BEEE}" type="slidenum">
              <a:rPr lang="en-US"/>
              <a:pPr>
                <a:defRPr/>
              </a:pPr>
              <a:t>‹#›</a:t>
            </a:fld>
            <a:endParaRPr lang="en-US">
              <a:cs typeface="Arial" charset="0"/>
            </a:endParaRPr>
          </a:p>
        </p:txBody>
      </p:sp>
    </p:spTree>
    <p:extLst>
      <p:ext uri="{BB962C8B-B14F-4D97-AF65-F5344CB8AC3E}">
        <p14:creationId xmlns:p14="http://schemas.microsoft.com/office/powerpoint/2010/main" val="7450707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996952"/>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03648" y="4581128"/>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53136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927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2502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8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90680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1762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0155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43110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40383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41586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313784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3143250" y="6643688"/>
            <a:ext cx="3143250" cy="214312"/>
          </a:xfrm>
          <a:prstGeom prst="rect">
            <a:avLst/>
          </a:prstGeom>
          <a:solidFill>
            <a:srgbClr val="B889D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bg1"/>
              </a:solidFill>
            </a:endParaRPr>
          </a:p>
        </p:txBody>
      </p:sp>
      <p:sp>
        <p:nvSpPr>
          <p:cNvPr id="7" name="Rectangle 6"/>
          <p:cNvSpPr/>
          <p:nvPr/>
        </p:nvSpPr>
        <p:spPr>
          <a:xfrm>
            <a:off x="6286500" y="6643688"/>
            <a:ext cx="2857500" cy="214312"/>
          </a:xfrm>
          <a:prstGeom prst="rect">
            <a:avLst/>
          </a:prstGeom>
          <a:solidFill>
            <a:srgbClr val="D5B8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6643688"/>
            <a:ext cx="3143250" cy="21431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0" y="0"/>
            <a:ext cx="4572000" cy="21431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4572000" y="0"/>
            <a:ext cx="4572000" cy="214313"/>
          </a:xfrm>
          <a:prstGeom prst="rect">
            <a:avLst/>
          </a:prstGeom>
          <a:solidFill>
            <a:srgbClr val="D5B8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Espace réservé de la date 3"/>
          <p:cNvSpPr txBox="1">
            <a:spLocks/>
          </p:cNvSpPr>
          <p:nvPr/>
        </p:nvSpPr>
        <p:spPr>
          <a:xfrm>
            <a:off x="428625" y="6643688"/>
            <a:ext cx="2143125" cy="214312"/>
          </a:xfrm>
          <a:prstGeom prst="rect">
            <a:avLst/>
          </a:prstGeom>
        </p:spPr>
        <p:txBody>
          <a:bodyPr/>
          <a:lstStyle>
            <a:lvl1pPr>
              <a:defRPr sz="1600" b="1" u="none">
                <a:solidFill>
                  <a:schemeClr val="bg1"/>
                </a:solidFill>
              </a:defRPr>
            </a:lvl1pPr>
          </a:lstStyle>
          <a:p>
            <a:pPr>
              <a:defRPr/>
            </a:pPr>
            <a:r>
              <a:rPr lang="fr-FR" sz="1100" dirty="0" smtClean="0">
                <a:latin typeface="Arial" pitchFamily="34" charset="0"/>
                <a:ea typeface="+mn-ea"/>
                <a:cs typeface="Arial" pitchFamily="34" charset="0"/>
              </a:rPr>
              <a:t>Master Informatique</a:t>
            </a:r>
            <a:endParaRPr lang="en-US" sz="1100" dirty="0">
              <a:latin typeface="Arial" pitchFamily="34" charset="0"/>
              <a:ea typeface="+mn-ea"/>
              <a:cs typeface="Arial" pitchFamily="34" charset="0"/>
            </a:endParaRPr>
          </a:p>
        </p:txBody>
      </p:sp>
      <p:sp>
        <p:nvSpPr>
          <p:cNvPr id="1032" name="Rectangle 13"/>
          <p:cNvSpPr>
            <a:spLocks noChangeArrowheads="1"/>
          </p:cNvSpPr>
          <p:nvPr/>
        </p:nvSpPr>
        <p:spPr bwMode="auto">
          <a:xfrm>
            <a:off x="6286500" y="6643688"/>
            <a:ext cx="2857500" cy="214312"/>
          </a:xfrm>
          <a:prstGeom prst="rect">
            <a:avLst/>
          </a:prstGeom>
          <a:solidFill>
            <a:srgbClr val="99CC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sz="1400">
                <a:solidFill>
                  <a:srgbClr val="0033CC"/>
                </a:solidFill>
                <a:latin typeface="Calibri" charset="0"/>
              </a:rPr>
              <a:t>                                  </a:t>
            </a:r>
            <a:fld id="{F3F06385-7BD5-EF40-8FCC-C466B6D11F70}" type="slidenum">
              <a:rPr lang="en-US" altLang="zh-CN" sz="1400">
                <a:solidFill>
                  <a:srgbClr val="0033CC"/>
                </a:solidFill>
                <a:latin typeface="Calibri" charset="0"/>
              </a:rPr>
              <a:pPr algn="ctr"/>
              <a:t>‹#›</a:t>
            </a:fld>
            <a:endParaRPr lang="zh-CN" altLang="en-US" sz="1400">
              <a:solidFill>
                <a:srgbClr val="0033CC"/>
              </a:solidFill>
              <a:latin typeface="Calibri" charset="0"/>
            </a:endParaRPr>
          </a:p>
        </p:txBody>
      </p:sp>
      <p:sp>
        <p:nvSpPr>
          <p:cNvPr id="1033" name="Rectangle 14"/>
          <p:cNvSpPr>
            <a:spLocks noChangeArrowheads="1"/>
          </p:cNvSpPr>
          <p:nvPr/>
        </p:nvSpPr>
        <p:spPr bwMode="auto">
          <a:xfrm>
            <a:off x="0" y="6643688"/>
            <a:ext cx="3143250" cy="214312"/>
          </a:xfrm>
          <a:prstGeom prst="rect">
            <a:avLst/>
          </a:prstGeom>
          <a:solidFill>
            <a:srgbClr val="0099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endParaRPr lang="en-US" altLang="zh-CN" sz="1400">
              <a:solidFill>
                <a:srgbClr val="FFFFFF"/>
              </a:solidFill>
            </a:endParaRPr>
          </a:p>
        </p:txBody>
      </p:sp>
      <p:sp>
        <p:nvSpPr>
          <p:cNvPr id="1034" name="Rectangle 15"/>
          <p:cNvSpPr>
            <a:spLocks noChangeArrowheads="1"/>
          </p:cNvSpPr>
          <p:nvPr/>
        </p:nvSpPr>
        <p:spPr bwMode="auto">
          <a:xfrm>
            <a:off x="3143250" y="6643688"/>
            <a:ext cx="3143250" cy="214312"/>
          </a:xfrm>
          <a:prstGeom prst="rect">
            <a:avLst/>
          </a:prstGeom>
          <a:solidFill>
            <a:srgbClr val="33CC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sz="1400">
                <a:solidFill>
                  <a:srgbClr val="FFFFFF"/>
                </a:solidFill>
              </a:rPr>
              <a:t>Semantic Technologies</a:t>
            </a:r>
          </a:p>
        </p:txBody>
      </p:sp>
      <p:sp>
        <p:nvSpPr>
          <p:cNvPr id="1035" name="Rectangle 16"/>
          <p:cNvSpPr>
            <a:spLocks noChangeArrowheads="1"/>
          </p:cNvSpPr>
          <p:nvPr/>
        </p:nvSpPr>
        <p:spPr bwMode="auto">
          <a:xfrm>
            <a:off x="0" y="0"/>
            <a:ext cx="4572000" cy="214313"/>
          </a:xfrm>
          <a:prstGeom prst="rect">
            <a:avLst/>
          </a:prstGeom>
          <a:solidFill>
            <a:srgbClr val="0099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dirty="0">
                <a:solidFill>
                  <a:srgbClr val="FFFFFF"/>
                </a:solidFill>
                <a:latin typeface="Calibri" charset="0"/>
              </a:rPr>
              <a:t>Part </a:t>
            </a:r>
            <a:r>
              <a:rPr lang="en-US" altLang="zh-CN" dirty="0" smtClean="0">
                <a:solidFill>
                  <a:srgbClr val="FFFFFF"/>
                </a:solidFill>
                <a:latin typeface="Calibri" charset="0"/>
              </a:rPr>
              <a:t>13</a:t>
            </a:r>
            <a:endParaRPr lang="en-US" altLang="zh-CN" dirty="0">
              <a:solidFill>
                <a:srgbClr val="FFFFFF"/>
              </a:solidFill>
              <a:latin typeface="Calibri" charset="0"/>
            </a:endParaRPr>
          </a:p>
        </p:txBody>
      </p:sp>
      <p:sp>
        <p:nvSpPr>
          <p:cNvPr id="1036" name="Rectangle 17"/>
          <p:cNvSpPr>
            <a:spLocks noChangeArrowheads="1"/>
          </p:cNvSpPr>
          <p:nvPr/>
        </p:nvSpPr>
        <p:spPr bwMode="auto">
          <a:xfrm>
            <a:off x="4572000" y="0"/>
            <a:ext cx="4572000" cy="214313"/>
          </a:xfrm>
          <a:prstGeom prst="rect">
            <a:avLst/>
          </a:prstGeom>
          <a:solidFill>
            <a:srgbClr val="33CC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dirty="0" smtClean="0">
                <a:solidFill>
                  <a:srgbClr val="FFFFFF"/>
                </a:solidFill>
                <a:latin typeface="Calibri" charset="0"/>
              </a:rPr>
              <a:t>R2RML</a:t>
            </a:r>
          </a:p>
        </p:txBody>
      </p:sp>
      <p:sp>
        <p:nvSpPr>
          <p:cNvPr id="1037" name="Espace réservé du titre 1"/>
          <p:cNvSpPr>
            <a:spLocks noGrp="1"/>
          </p:cNvSpPr>
          <p:nvPr>
            <p:ph type="title"/>
          </p:nvPr>
        </p:nvSpPr>
        <p:spPr bwMode="auto">
          <a:xfrm>
            <a:off x="457200" y="274638"/>
            <a:ext cx="82296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altLang="zh-CN"/>
          </a:p>
        </p:txBody>
      </p:sp>
      <p:sp>
        <p:nvSpPr>
          <p:cNvPr id="1038" name="Espace réservé du texte 2"/>
          <p:cNvSpPr>
            <a:spLocks noGrp="1"/>
          </p:cNvSpPr>
          <p:nvPr>
            <p:ph type="body" idx="1"/>
          </p:nvPr>
        </p:nvSpPr>
        <p:spPr bwMode="auto">
          <a:xfrm>
            <a:off x="457200" y="1341438"/>
            <a:ext cx="8229600" cy="478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sldNum="0" hdr="0" dt="0"/>
  <p:txStyles>
    <p:titleStyle>
      <a:lvl1pPr algn="l" rtl="0" eaLnBrk="0" fontAlgn="base" hangingPunct="0">
        <a:spcBef>
          <a:spcPct val="0"/>
        </a:spcBef>
        <a:spcAft>
          <a:spcPct val="0"/>
        </a:spcAft>
        <a:defRPr sz="3600" b="1">
          <a:solidFill>
            <a:srgbClr val="0033CC"/>
          </a:solidFill>
          <a:latin typeface="+mj-lt"/>
          <a:ea typeface="+mj-ea"/>
          <a:cs typeface="ＭＳ Ｐゴシック" charset="0"/>
        </a:defRPr>
      </a:lvl1pPr>
      <a:lvl2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2pPr>
      <a:lvl3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3pPr>
      <a:lvl4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4pPr>
      <a:lvl5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5pPr>
      <a:lvl6pPr marL="4572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6pPr>
      <a:lvl7pPr marL="9144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7pPr>
      <a:lvl8pPr marL="13716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8pPr>
      <a:lvl9pPr marL="18288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Font typeface="Arial" charset="0"/>
        <a:buChar char="•"/>
        <a:defRPr sz="24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5pPr>
      <a:lvl6pPr marL="25146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6pPr>
      <a:lvl7pPr marL="29718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7pPr>
      <a:lvl8pPr marL="34290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8pPr>
      <a:lvl9pPr marL="38862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3.org/TR/r2rml/" TargetMode="External"/><Relationship Id="rId3" Type="http://schemas.openxmlformats.org/officeDocument/2006/relationships/hyperlink" Target="http://www.w3.org/2001/sw/rdb2rdf/test-cases/"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p:cNvSpPr>
          <p:nvPr>
            <p:ph type="ctrTitle"/>
          </p:nvPr>
        </p:nvSpPr>
        <p:spPr>
          <a:xfrm>
            <a:off x="827088" y="3573463"/>
            <a:ext cx="7993384" cy="2087562"/>
          </a:xfrm>
        </p:spPr>
        <p:txBody>
          <a:bodyPr/>
          <a:lstStyle/>
          <a:p>
            <a:r>
              <a:rPr lang="en-US" dirty="0"/>
              <a:t>R2RML: </a:t>
            </a:r>
            <a:r>
              <a:rPr lang="en-US" dirty="0" smtClean="0"/>
              <a:t/>
            </a:r>
            <a:br>
              <a:rPr lang="en-US" dirty="0" smtClean="0"/>
            </a:br>
            <a:r>
              <a:rPr lang="en-US" dirty="0" smtClean="0"/>
              <a:t>RDB </a:t>
            </a:r>
            <a:r>
              <a:rPr lang="en-US" dirty="0"/>
              <a:t>to RDF Mapping Language</a:t>
            </a:r>
            <a:endParaRPr lang="en-US" altLang="zh-CN" dirty="0">
              <a:latin typeface="Arial" charset="0"/>
              <a:ea typeface="ＭＳ Ｐゴシック" charset="0"/>
            </a:endParaRPr>
          </a:p>
        </p:txBody>
      </p:sp>
      <p:sp>
        <p:nvSpPr>
          <p:cNvPr id="4098" name="Rectangle 3"/>
          <p:cNvSpPr>
            <a:spLocks noGrp="1"/>
          </p:cNvSpPr>
          <p:nvPr>
            <p:ph type="subTitle" idx="1"/>
          </p:nvPr>
        </p:nvSpPr>
        <p:spPr>
          <a:xfrm>
            <a:off x="908050" y="4652963"/>
            <a:ext cx="6400800" cy="1752600"/>
          </a:xfrm>
        </p:spPr>
        <p:txBody>
          <a:bodyPr/>
          <a:lstStyle/>
          <a:p>
            <a:endParaRPr lang="en-US" altLang="zh-CN" dirty="0">
              <a:latin typeface="Arial" charset="0"/>
              <a:ea typeface="ＭＳ Ｐゴシック" charset="0"/>
            </a:endParaRPr>
          </a:p>
          <a:p>
            <a:endParaRPr lang="en-US" altLang="zh-CN" dirty="0">
              <a:latin typeface="Arial" charset="0"/>
              <a:ea typeface="ＭＳ Ｐゴシック" charset="0"/>
            </a:endParaRPr>
          </a:p>
          <a:p>
            <a:pPr algn="l"/>
            <a:r>
              <a:rPr lang="en-US" altLang="zh-CN" dirty="0">
                <a:latin typeface="Arial" charset="0"/>
                <a:ea typeface="ＭＳ Ｐゴシック" charset="0"/>
              </a:rPr>
              <a:t>Werner Nutt</a:t>
            </a:r>
          </a:p>
          <a:p>
            <a:endParaRPr lang="en-US" altLang="zh-CN" dirty="0">
              <a:latin typeface="Arial" charset="0"/>
              <a:ea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498474" y="1375012"/>
            <a:ext cx="7556313" cy="4751152"/>
          </a:xfrm>
        </p:spPr>
        <p:txBody>
          <a:bodyPr>
            <a:normAutofit/>
          </a:bodyPr>
          <a:lstStyle/>
          <a:p>
            <a:r>
              <a:rPr lang="en-US" dirty="0"/>
              <a:t>The following example shows a predicate-object map that uses a constant-valued term map both for its predicate and for its object.</a:t>
            </a:r>
          </a:p>
          <a:p>
            <a:endParaRPr lang="en-US" dirty="0"/>
          </a:p>
          <a:p>
            <a:r>
              <a:rPr lang="en-US" dirty="0" smtClean="0"/>
              <a:t>If added to a triples map, this predicate-object map would add the following triple to all resources ?x generated by the triples map:</a:t>
            </a:r>
          </a:p>
          <a:p>
            <a:endParaRPr lang="en-US" dirty="0" smtClean="0"/>
          </a:p>
          <a:p>
            <a:r>
              <a:rPr lang="en-US" dirty="0" smtClean="0"/>
              <a:t>The </a:t>
            </a:r>
            <a:r>
              <a:rPr lang="en-US" dirty="0"/>
              <a:t>following example uses constant shortcut properties and is equivalent to the example above:</a:t>
            </a:r>
          </a:p>
          <a:p>
            <a:endParaRPr lang="en-US" dirty="0"/>
          </a:p>
        </p:txBody>
      </p:sp>
      <p:sp>
        <p:nvSpPr>
          <p:cNvPr id="4" name="Rectangle 3"/>
          <p:cNvSpPr/>
          <p:nvPr/>
        </p:nvSpPr>
        <p:spPr>
          <a:xfrm>
            <a:off x="2160057" y="2335512"/>
            <a:ext cx="5973774" cy="646331"/>
          </a:xfrm>
          <a:prstGeom prst="rect">
            <a:avLst/>
          </a:prstGeom>
        </p:spPr>
        <p:txBody>
          <a:bodyPr wrap="square">
            <a:spAutoFit/>
          </a:bodyPr>
          <a:lstStyle/>
          <a:p>
            <a:r>
              <a:rPr lang="en-US" dirty="0"/>
              <a:t>[] </a:t>
            </a:r>
            <a:r>
              <a:rPr lang="en-US" dirty="0" err="1"/>
              <a:t>rr:predicateMap</a:t>
            </a:r>
            <a:r>
              <a:rPr lang="en-US" dirty="0"/>
              <a:t> [ </a:t>
            </a:r>
            <a:r>
              <a:rPr lang="en-US" dirty="0" err="1"/>
              <a:t>rr:constant</a:t>
            </a:r>
            <a:r>
              <a:rPr lang="en-US" dirty="0"/>
              <a:t> </a:t>
            </a:r>
            <a:r>
              <a:rPr lang="en-US" dirty="0" err="1"/>
              <a:t>rdf:type</a:t>
            </a:r>
            <a:r>
              <a:rPr lang="en-US" dirty="0"/>
              <a:t> ];</a:t>
            </a:r>
          </a:p>
          <a:p>
            <a:r>
              <a:rPr lang="en-US" dirty="0"/>
              <a:t>   </a:t>
            </a:r>
            <a:r>
              <a:rPr lang="en-US" dirty="0" err="1"/>
              <a:t>rr:objectMap</a:t>
            </a:r>
            <a:r>
              <a:rPr lang="en-US" dirty="0"/>
              <a:t> [ </a:t>
            </a:r>
            <a:r>
              <a:rPr lang="en-US" dirty="0" err="1"/>
              <a:t>rr:constant</a:t>
            </a:r>
            <a:r>
              <a:rPr lang="en-US" dirty="0"/>
              <a:t> </a:t>
            </a:r>
            <a:r>
              <a:rPr lang="en-US" dirty="0" err="1"/>
              <a:t>ex:Employee</a:t>
            </a:r>
            <a:r>
              <a:rPr lang="en-US" dirty="0"/>
              <a:t> ].</a:t>
            </a:r>
          </a:p>
        </p:txBody>
      </p:sp>
      <p:sp>
        <p:nvSpPr>
          <p:cNvPr id="5" name="Rectangle 4"/>
          <p:cNvSpPr/>
          <p:nvPr/>
        </p:nvSpPr>
        <p:spPr>
          <a:xfrm>
            <a:off x="2822268" y="4073539"/>
            <a:ext cx="2806778" cy="369332"/>
          </a:xfrm>
          <a:prstGeom prst="rect">
            <a:avLst/>
          </a:prstGeom>
        </p:spPr>
        <p:txBody>
          <a:bodyPr wrap="none">
            <a:spAutoFit/>
          </a:bodyPr>
          <a:lstStyle/>
          <a:p>
            <a:r>
              <a:rPr lang="en-US" dirty="0" smtClean="0"/>
              <a:t>?x </a:t>
            </a:r>
            <a:r>
              <a:rPr lang="en-US" dirty="0" err="1" smtClean="0"/>
              <a:t>rdf:type</a:t>
            </a:r>
            <a:r>
              <a:rPr lang="en-US" dirty="0" smtClean="0"/>
              <a:t> </a:t>
            </a:r>
            <a:r>
              <a:rPr lang="en-US" dirty="0" err="1" smtClean="0"/>
              <a:t>ex:Employee</a:t>
            </a:r>
            <a:r>
              <a:rPr lang="en-US" dirty="0" smtClean="0"/>
              <a:t>.</a:t>
            </a:r>
            <a:endParaRPr lang="en-US" dirty="0"/>
          </a:p>
        </p:txBody>
      </p:sp>
      <p:sp>
        <p:nvSpPr>
          <p:cNvPr id="6" name="Rectangle 5"/>
          <p:cNvSpPr/>
          <p:nvPr/>
        </p:nvSpPr>
        <p:spPr>
          <a:xfrm>
            <a:off x="1855695" y="5624940"/>
            <a:ext cx="4572000" cy="646331"/>
          </a:xfrm>
          <a:prstGeom prst="rect">
            <a:avLst/>
          </a:prstGeom>
        </p:spPr>
        <p:txBody>
          <a:bodyPr>
            <a:spAutoFit/>
          </a:bodyPr>
          <a:lstStyle/>
          <a:p>
            <a:r>
              <a:rPr lang="en-US" dirty="0"/>
              <a:t>[] </a:t>
            </a:r>
            <a:r>
              <a:rPr lang="en-US" dirty="0" err="1"/>
              <a:t>rr:predicate</a:t>
            </a:r>
            <a:r>
              <a:rPr lang="en-US" dirty="0"/>
              <a:t> </a:t>
            </a:r>
            <a:r>
              <a:rPr lang="en-US" dirty="0" err="1"/>
              <a:t>rdf:type</a:t>
            </a:r>
            <a:r>
              <a:rPr lang="en-US" dirty="0"/>
              <a:t>;</a:t>
            </a:r>
          </a:p>
          <a:p>
            <a:r>
              <a:rPr lang="en-US" dirty="0"/>
              <a:t>   </a:t>
            </a:r>
            <a:r>
              <a:rPr lang="en-US" dirty="0" err="1"/>
              <a:t>rr:object</a:t>
            </a:r>
            <a:r>
              <a:rPr lang="en-US" dirty="0"/>
              <a:t> </a:t>
            </a:r>
            <a:r>
              <a:rPr lang="en-US" dirty="0" err="1"/>
              <a:t>ex:Employee</a:t>
            </a:r>
            <a:r>
              <a:rPr lang="en-US" dirty="0"/>
              <a:t>.</a:t>
            </a:r>
          </a:p>
        </p:txBody>
      </p:sp>
    </p:spTree>
    <p:extLst>
      <p:ext uri="{BB962C8B-B14F-4D97-AF65-F5344CB8AC3E}">
        <p14:creationId xmlns:p14="http://schemas.microsoft.com/office/powerpoint/2010/main" val="248258252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with constants</a:t>
            </a:r>
            <a:endParaRPr lang="en-US" dirty="0"/>
          </a:p>
        </p:txBody>
      </p:sp>
      <p:sp>
        <p:nvSpPr>
          <p:cNvPr id="5" name="Rectangle 4"/>
          <p:cNvSpPr/>
          <p:nvPr/>
        </p:nvSpPr>
        <p:spPr>
          <a:xfrm>
            <a:off x="258695" y="1470801"/>
            <a:ext cx="8631019" cy="4247317"/>
          </a:xfrm>
          <a:prstGeom prst="rect">
            <a:avLst/>
          </a:prstGeom>
        </p:spPr>
        <p:txBody>
          <a:bodyPr wrap="square">
            <a:spAutoFit/>
          </a:bodyPr>
          <a:lstStyle/>
          <a:p>
            <a:r>
              <a:rPr lang="en-US" sz="1500" dirty="0"/>
              <a:t>@prefix </a:t>
            </a:r>
            <a:r>
              <a:rPr lang="en-US" sz="1500" dirty="0" err="1"/>
              <a:t>rr</a:t>
            </a:r>
            <a:r>
              <a:rPr lang="en-US" sz="1500" dirty="0"/>
              <a:t>: &lt;http://www.w3.org/ns/r2rml#&gt; .</a:t>
            </a:r>
          </a:p>
          <a:p>
            <a:r>
              <a:rPr lang="en-US" sz="1500" dirty="0"/>
              <a:t>@prefix </a:t>
            </a:r>
            <a:r>
              <a:rPr lang="en-US" sz="1500" dirty="0" err="1"/>
              <a:t>foaf</a:t>
            </a:r>
            <a:r>
              <a:rPr lang="en-US" sz="1500" dirty="0"/>
              <a:t>: &lt;http://</a:t>
            </a:r>
            <a:r>
              <a:rPr lang="en-US" sz="1500" dirty="0" err="1"/>
              <a:t>xmlns.com</a:t>
            </a:r>
            <a:r>
              <a:rPr lang="en-US" sz="1500" dirty="0"/>
              <a:t>/</a:t>
            </a:r>
            <a:r>
              <a:rPr lang="en-US" sz="1500" dirty="0" err="1"/>
              <a:t>foaf</a:t>
            </a:r>
            <a:r>
              <a:rPr lang="en-US" sz="1500" dirty="0"/>
              <a:t>/0.1/&gt; .</a:t>
            </a:r>
          </a:p>
          <a:p>
            <a:r>
              <a:rPr lang="en-US" sz="1500" dirty="0"/>
              <a:t>@prefix ex: &lt;http://</a:t>
            </a:r>
            <a:r>
              <a:rPr lang="en-US" sz="1500" dirty="0" err="1"/>
              <a:t>example.com</a:t>
            </a:r>
            <a:r>
              <a:rPr lang="en-US" sz="1500" dirty="0"/>
              <a:t>/&gt; .</a:t>
            </a:r>
          </a:p>
          <a:p>
            <a:r>
              <a:rPr lang="en-US" sz="1500" dirty="0"/>
              <a:t>@prefix </a:t>
            </a:r>
            <a:r>
              <a:rPr lang="en-US" sz="1500" dirty="0" err="1"/>
              <a:t>xsd</a:t>
            </a:r>
            <a:r>
              <a:rPr lang="en-US" sz="1500" dirty="0"/>
              <a:t>: &lt;http://www.w3.org/2001/</a:t>
            </a:r>
            <a:r>
              <a:rPr lang="en-US" sz="1500" dirty="0" err="1"/>
              <a:t>XMLSchema</a:t>
            </a:r>
            <a:r>
              <a:rPr lang="en-US" sz="1500" dirty="0"/>
              <a:t>#&gt; .</a:t>
            </a:r>
          </a:p>
          <a:p>
            <a:r>
              <a:rPr lang="en-US" sz="1500" dirty="0"/>
              <a:t>@base &lt;http://</a:t>
            </a:r>
            <a:r>
              <a:rPr lang="en-US" sz="1500" dirty="0" err="1"/>
              <a:t>example.com</a:t>
            </a:r>
            <a:r>
              <a:rPr lang="en-US" sz="1500" dirty="0"/>
              <a:t>/base/&gt; .</a:t>
            </a:r>
          </a:p>
          <a:p>
            <a:endParaRPr lang="en-US" sz="1500" dirty="0"/>
          </a:p>
          <a:p>
            <a:r>
              <a:rPr lang="en-US" sz="1500" dirty="0"/>
              <a:t>&lt;TriplesMap1&gt;</a:t>
            </a:r>
          </a:p>
          <a:p>
            <a:r>
              <a:rPr lang="en-US" sz="1500" dirty="0"/>
              <a:t>    a </a:t>
            </a:r>
            <a:r>
              <a:rPr lang="en-US" sz="1500" dirty="0" err="1"/>
              <a:t>rr:TriplesMap</a:t>
            </a:r>
            <a:r>
              <a:rPr lang="en-US" sz="1500" dirty="0"/>
              <a:t>;</a:t>
            </a:r>
          </a:p>
          <a:p>
            <a:r>
              <a:rPr lang="en-US" sz="1500" dirty="0"/>
              <a:t>    </a:t>
            </a:r>
          </a:p>
          <a:p>
            <a:r>
              <a:rPr lang="en-US" sz="1500" dirty="0"/>
              <a:t>    </a:t>
            </a:r>
            <a:r>
              <a:rPr lang="en-US" sz="1500" dirty="0" err="1"/>
              <a:t>rr:logicalTable</a:t>
            </a:r>
            <a:r>
              <a:rPr lang="en-US" sz="1500" dirty="0"/>
              <a:t> [ </a:t>
            </a:r>
            <a:r>
              <a:rPr lang="en-US" sz="1500" dirty="0" err="1"/>
              <a:t>rr:tableName</a:t>
            </a:r>
            <a:r>
              <a:rPr lang="en-US" sz="1500" dirty="0"/>
              <a:t> "\"Student\"" ];</a:t>
            </a:r>
          </a:p>
          <a:p>
            <a:r>
              <a:rPr lang="en-US" sz="1500" dirty="0" smtClean="0"/>
              <a:t>    </a:t>
            </a:r>
            <a:r>
              <a:rPr lang="en-US" sz="1500" dirty="0" err="1"/>
              <a:t>rr:subjectMap</a:t>
            </a:r>
            <a:r>
              <a:rPr lang="en-US" sz="1500" dirty="0"/>
              <a:t> [ </a:t>
            </a:r>
            <a:r>
              <a:rPr lang="en-US" sz="1500" dirty="0" err="1"/>
              <a:t>rr:constant</a:t>
            </a:r>
            <a:r>
              <a:rPr lang="en-US" sz="1500" dirty="0"/>
              <a:t> </a:t>
            </a:r>
            <a:r>
              <a:rPr lang="en-US" sz="1500" dirty="0" err="1" smtClean="0"/>
              <a:t>ex:BadStudent</a:t>
            </a:r>
            <a:r>
              <a:rPr lang="en-US" sz="1500" dirty="0" smtClean="0"/>
              <a:t> ] ; </a:t>
            </a:r>
            <a:endParaRPr lang="en-US" sz="1500" dirty="0"/>
          </a:p>
          <a:p>
            <a:r>
              <a:rPr lang="en-US" sz="1500" dirty="0"/>
              <a:t>	</a:t>
            </a:r>
          </a:p>
          <a:p>
            <a:r>
              <a:rPr lang="en-US" sz="1500" dirty="0"/>
              <a:t>    </a:t>
            </a:r>
            <a:r>
              <a:rPr lang="en-US" sz="1500" dirty="0" err="1"/>
              <a:t>rr:predicateObjectMap</a:t>
            </a:r>
            <a:endParaRPr lang="en-US" sz="1500" dirty="0"/>
          </a:p>
          <a:p>
            <a:r>
              <a:rPr lang="en-US" sz="1500" dirty="0"/>
              <a:t>    [ </a:t>
            </a:r>
          </a:p>
          <a:p>
            <a:r>
              <a:rPr lang="en-US" sz="1500" dirty="0"/>
              <a:t>      </a:t>
            </a:r>
            <a:r>
              <a:rPr lang="en-US" sz="1500" dirty="0" err="1"/>
              <a:t>rr:predicateMap</a:t>
            </a:r>
            <a:r>
              <a:rPr lang="en-US" sz="1500" dirty="0"/>
              <a:t> [ </a:t>
            </a:r>
            <a:r>
              <a:rPr lang="en-US" sz="1500" dirty="0" err="1"/>
              <a:t>rr:constant</a:t>
            </a:r>
            <a:r>
              <a:rPr lang="en-US" sz="1500" dirty="0"/>
              <a:t> </a:t>
            </a:r>
            <a:r>
              <a:rPr lang="en-US" sz="1500" dirty="0" err="1"/>
              <a:t>ex:description</a:t>
            </a:r>
            <a:r>
              <a:rPr lang="en-US" sz="1500" dirty="0"/>
              <a:t> ]; </a:t>
            </a:r>
          </a:p>
          <a:p>
            <a:r>
              <a:rPr lang="en-US" sz="1500" dirty="0"/>
              <a:t>      </a:t>
            </a:r>
            <a:r>
              <a:rPr lang="en-US" sz="1500" dirty="0" err="1"/>
              <a:t>rr:objectMap</a:t>
            </a:r>
            <a:r>
              <a:rPr lang="en-US" sz="1500" dirty="0"/>
              <a:t>    [ </a:t>
            </a:r>
            <a:r>
              <a:rPr lang="en-US" sz="1500" dirty="0" err="1"/>
              <a:t>rr:constant</a:t>
            </a:r>
            <a:r>
              <a:rPr lang="en-US" sz="1500" dirty="0"/>
              <a:t> "Bad Student"; ]</a:t>
            </a:r>
          </a:p>
          <a:p>
            <a:r>
              <a:rPr lang="en-US" sz="1500" dirty="0"/>
              <a:t>    ]</a:t>
            </a:r>
          </a:p>
          <a:p>
            <a:r>
              <a:rPr lang="en-US" sz="1500" dirty="0"/>
              <a:t>    .</a:t>
            </a:r>
          </a:p>
        </p:txBody>
      </p:sp>
      <p:pic>
        <p:nvPicPr>
          <p:cNvPr id="6" name="Picture 5" descr="Screen Shot 2013-01-16 at 10.08.03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3787" y="3496582"/>
            <a:ext cx="1651000" cy="1416385"/>
          </a:xfrm>
          <a:prstGeom prst="rect">
            <a:avLst/>
          </a:prstGeom>
        </p:spPr>
      </p:pic>
    </p:spTree>
    <p:extLst>
      <p:ext uri="{BB962C8B-B14F-4D97-AF65-F5344CB8AC3E}">
        <p14:creationId xmlns:p14="http://schemas.microsoft.com/office/powerpoint/2010/main" val="175658209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from a Column</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a:t>A </a:t>
            </a:r>
            <a:r>
              <a:rPr lang="en-US" b="1" dirty="0" smtClean="0"/>
              <a:t>column-valued term map </a:t>
            </a:r>
            <a:r>
              <a:rPr lang="en-US" dirty="0" smtClean="0"/>
              <a:t>is </a:t>
            </a:r>
            <a:r>
              <a:rPr lang="en-US" dirty="0"/>
              <a:t>a term map that is represented by a resource that has exactly one </a:t>
            </a:r>
            <a:r>
              <a:rPr lang="en-US" dirty="0" err="1"/>
              <a:t>rr:column</a:t>
            </a:r>
            <a:r>
              <a:rPr lang="en-US" dirty="0"/>
              <a:t> property.</a:t>
            </a:r>
          </a:p>
          <a:p>
            <a:r>
              <a:rPr lang="en-US" dirty="0" smtClean="0"/>
              <a:t>The </a:t>
            </a:r>
            <a:r>
              <a:rPr lang="en-US" dirty="0"/>
              <a:t>value of the </a:t>
            </a:r>
            <a:r>
              <a:rPr lang="en-US" dirty="0" err="1"/>
              <a:t>rr:column</a:t>
            </a:r>
            <a:r>
              <a:rPr lang="en-US" dirty="0"/>
              <a:t> property must be a valid column name. The column value of the term map is the data value of that column in a given logical table row.</a:t>
            </a:r>
          </a:p>
          <a:p>
            <a:r>
              <a:rPr lang="en-US" dirty="0" smtClean="0"/>
              <a:t>The </a:t>
            </a:r>
            <a:r>
              <a:rPr lang="en-US" dirty="0"/>
              <a:t>referenced columns of a column-valued term map is the singleton set containing the value of the term map's </a:t>
            </a:r>
            <a:r>
              <a:rPr lang="en-US" dirty="0" err="1"/>
              <a:t>rr:column</a:t>
            </a:r>
            <a:r>
              <a:rPr lang="en-US" dirty="0"/>
              <a:t> property.</a:t>
            </a:r>
          </a:p>
          <a:p>
            <a:r>
              <a:rPr lang="en-US" dirty="0" smtClean="0"/>
              <a:t>The </a:t>
            </a:r>
            <a:r>
              <a:rPr lang="en-US" dirty="0"/>
              <a:t>following example defines an object map that generates literals from the DNAME column of some logical table.</a:t>
            </a:r>
          </a:p>
        </p:txBody>
      </p:sp>
      <p:sp>
        <p:nvSpPr>
          <p:cNvPr id="4" name="Rectangle 3"/>
          <p:cNvSpPr/>
          <p:nvPr/>
        </p:nvSpPr>
        <p:spPr>
          <a:xfrm>
            <a:off x="1980899" y="6137646"/>
            <a:ext cx="4342580" cy="369332"/>
          </a:xfrm>
          <a:prstGeom prst="rect">
            <a:avLst/>
          </a:prstGeom>
        </p:spPr>
        <p:txBody>
          <a:bodyPr wrap="none">
            <a:spAutoFit/>
          </a:bodyPr>
          <a:lstStyle/>
          <a:p>
            <a:r>
              <a:rPr lang="en-US" dirty="0"/>
              <a:t>[] </a:t>
            </a:r>
            <a:r>
              <a:rPr lang="en-US" dirty="0" err="1"/>
              <a:t>rr:objectMap</a:t>
            </a:r>
            <a:r>
              <a:rPr lang="en-US" dirty="0"/>
              <a:t> [ </a:t>
            </a:r>
            <a:r>
              <a:rPr lang="en-US" dirty="0" err="1"/>
              <a:t>rr:column</a:t>
            </a:r>
            <a:r>
              <a:rPr lang="en-US" dirty="0"/>
              <a:t> "DNAME" ].</a:t>
            </a:r>
          </a:p>
        </p:txBody>
      </p:sp>
    </p:spTree>
    <p:extLst>
      <p:ext uri="{BB962C8B-B14F-4D97-AF65-F5344CB8AC3E}">
        <p14:creationId xmlns:p14="http://schemas.microsoft.com/office/powerpoint/2010/main" val="72939940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template</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A template-valued term map</a:t>
            </a:r>
            <a:r>
              <a:rPr lang="en-US" dirty="0"/>
              <a:t> is a term map that is represented by a resource that has exactly one </a:t>
            </a:r>
            <a:r>
              <a:rPr lang="en-US" dirty="0" err="1"/>
              <a:t>rr:template</a:t>
            </a:r>
            <a:r>
              <a:rPr lang="en-US" dirty="0"/>
              <a:t> property. The value of the </a:t>
            </a:r>
            <a:r>
              <a:rPr lang="en-US" dirty="0" err="1"/>
              <a:t>rr:template</a:t>
            </a:r>
            <a:r>
              <a:rPr lang="en-US" dirty="0"/>
              <a:t> property must be a valid string template.</a:t>
            </a:r>
          </a:p>
          <a:p>
            <a:r>
              <a:rPr lang="en-US" dirty="0" smtClean="0"/>
              <a:t>A </a:t>
            </a:r>
            <a:r>
              <a:rPr lang="en-US" b="1" dirty="0"/>
              <a:t>string template </a:t>
            </a:r>
            <a:r>
              <a:rPr lang="en-US" dirty="0"/>
              <a:t>is a format string that can be used to build strings from multiple components. It can reference column names by enclosing them in curly braces (“{” and “}”). The following syntax rules apply to valid string templates:</a:t>
            </a:r>
          </a:p>
          <a:p>
            <a:pPr lvl="1"/>
            <a:r>
              <a:rPr lang="en-US" dirty="0" smtClean="0"/>
              <a:t>Pairs </a:t>
            </a:r>
            <a:r>
              <a:rPr lang="en-US" dirty="0"/>
              <a:t>of </a:t>
            </a:r>
            <a:r>
              <a:rPr lang="en-US" dirty="0" err="1"/>
              <a:t>unescaped</a:t>
            </a:r>
            <a:r>
              <a:rPr lang="en-US" dirty="0"/>
              <a:t> curly braces must enclose valid column names.</a:t>
            </a:r>
          </a:p>
          <a:p>
            <a:pPr lvl="1"/>
            <a:r>
              <a:rPr lang="en-US" dirty="0"/>
              <a:t>Curly braces that do not enclose column names must be escaped by a backslash character (“\”). This also applies to curly braces within column names.</a:t>
            </a:r>
          </a:p>
          <a:p>
            <a:pPr lvl="1"/>
            <a:r>
              <a:rPr lang="en-US" dirty="0"/>
              <a:t>Backslash characters (“\”) must be escaped by preceding them with another backslash character, yielding “\\”. This also applies to backslashes within column names.</a:t>
            </a:r>
          </a:p>
          <a:p>
            <a:pPr lvl="1"/>
            <a:r>
              <a:rPr lang="en-US" dirty="0"/>
              <a:t>There should be </a:t>
            </a:r>
            <a:r>
              <a:rPr lang="en-US" b="1" dirty="0">
                <a:solidFill>
                  <a:srgbClr val="772399"/>
                </a:solidFill>
              </a:rPr>
              <a:t>at least one pair </a:t>
            </a:r>
            <a:r>
              <a:rPr lang="en-US" dirty="0"/>
              <a:t>of </a:t>
            </a:r>
            <a:r>
              <a:rPr lang="en-US" dirty="0" err="1"/>
              <a:t>unescaped</a:t>
            </a:r>
            <a:r>
              <a:rPr lang="en-US" dirty="0"/>
              <a:t> curly braces.</a:t>
            </a:r>
          </a:p>
          <a:p>
            <a:pPr lvl="1"/>
            <a:r>
              <a:rPr lang="en-US" dirty="0"/>
              <a:t>If a template contains multiple pairs of </a:t>
            </a:r>
            <a:r>
              <a:rPr lang="en-US" dirty="0" err="1"/>
              <a:t>unescaped</a:t>
            </a:r>
            <a:r>
              <a:rPr lang="en-US" dirty="0"/>
              <a:t> curly braces, then any pair should be separated from the next one by a </a:t>
            </a:r>
            <a:r>
              <a:rPr lang="en-US" b="1" dirty="0">
                <a:solidFill>
                  <a:schemeClr val="accent2">
                    <a:lumMod val="75000"/>
                    <a:lumOff val="25000"/>
                  </a:schemeClr>
                </a:solidFill>
              </a:rPr>
              <a:t>safe separator</a:t>
            </a:r>
            <a:r>
              <a:rPr lang="en-US" dirty="0"/>
              <a:t>. This is any character or string that does not occur anywhere in any of the data values of either referenced column; or in the IRI-safe versions of the data values, if the term type is </a:t>
            </a:r>
            <a:r>
              <a:rPr lang="en-US" dirty="0" err="1"/>
              <a:t>rr:IRI</a:t>
            </a:r>
            <a:r>
              <a:rPr lang="en-US" dirty="0"/>
              <a:t> (see note below).</a:t>
            </a:r>
          </a:p>
        </p:txBody>
      </p:sp>
    </p:spTree>
    <p:extLst>
      <p:ext uri="{BB962C8B-B14F-4D97-AF65-F5344CB8AC3E}">
        <p14:creationId xmlns:p14="http://schemas.microsoft.com/office/powerpoint/2010/main" val="252951028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885" y="419310"/>
            <a:ext cx="8627109" cy="2031325"/>
          </a:xfrm>
          <a:prstGeom prst="rect">
            <a:avLst/>
          </a:prstGeom>
        </p:spPr>
        <p:txBody>
          <a:bodyPr wrap="square">
            <a:spAutoFit/>
          </a:bodyPr>
          <a:lstStyle/>
          <a:p>
            <a:endParaRPr lang="en-US" sz="1400" dirty="0"/>
          </a:p>
          <a:p>
            <a:r>
              <a:rPr lang="en-US" sz="1400" dirty="0"/>
              <a:t>&lt;TriplesMap2</a:t>
            </a:r>
            <a:r>
              <a:rPr lang="en-US" sz="1400" dirty="0" smtClean="0"/>
              <a:t>&gt; a </a:t>
            </a:r>
            <a:r>
              <a:rPr lang="en-US" sz="1400" dirty="0" err="1"/>
              <a:t>rr:TriplesMap</a:t>
            </a:r>
            <a:r>
              <a:rPr lang="en-US" sz="1400" dirty="0"/>
              <a:t>;</a:t>
            </a:r>
          </a:p>
          <a:p>
            <a:r>
              <a:rPr lang="en-US" sz="1400" dirty="0"/>
              <a:t>   </a:t>
            </a:r>
            <a:r>
              <a:rPr lang="en-US" sz="1400" dirty="0" smtClean="0"/>
              <a:t>  </a:t>
            </a:r>
            <a:r>
              <a:rPr lang="en-US" sz="1400" dirty="0" err="1" smtClean="0"/>
              <a:t>rr:logicalTable</a:t>
            </a:r>
            <a:r>
              <a:rPr lang="en-US" sz="1400" dirty="0" smtClean="0"/>
              <a:t> </a:t>
            </a:r>
            <a:r>
              <a:rPr lang="en-US" sz="1400" dirty="0"/>
              <a:t>[ </a:t>
            </a:r>
            <a:r>
              <a:rPr lang="en-US" sz="1400" dirty="0" err="1"/>
              <a:t>rr:tableName</a:t>
            </a:r>
            <a:r>
              <a:rPr lang="en-US" sz="1400" dirty="0"/>
              <a:t>  "\"Sport\"" ];</a:t>
            </a:r>
          </a:p>
          <a:p>
            <a:r>
              <a:rPr lang="en-US" sz="1400" dirty="0"/>
              <a:t>     </a:t>
            </a:r>
            <a:r>
              <a:rPr lang="en-US" sz="1400" dirty="0" err="1" smtClean="0"/>
              <a:t>rr:subjectMap</a:t>
            </a:r>
            <a:r>
              <a:rPr lang="en-US" sz="1400" dirty="0" smtClean="0"/>
              <a:t> </a:t>
            </a:r>
            <a:r>
              <a:rPr lang="en-US" sz="1400" dirty="0"/>
              <a:t>[ </a:t>
            </a:r>
            <a:r>
              <a:rPr lang="en-US" sz="1400" dirty="0" err="1"/>
              <a:t>rr:template</a:t>
            </a:r>
            <a:r>
              <a:rPr lang="en-US" sz="1400" dirty="0"/>
              <a:t> "http://</a:t>
            </a:r>
            <a:r>
              <a:rPr lang="en-US" sz="1400" dirty="0" err="1"/>
              <a:t>example.com</a:t>
            </a:r>
            <a:r>
              <a:rPr lang="en-US" sz="1400" dirty="0"/>
              <a:t>/resource</a:t>
            </a:r>
            <a:r>
              <a:rPr lang="en-US" sz="1400" b="1" dirty="0"/>
              <a:t>/sport_{\"ID\"}_{\"ID\"}""</a:t>
            </a:r>
            <a:r>
              <a:rPr lang="en-US" sz="1400" dirty="0"/>
              <a:t>; ]; </a:t>
            </a:r>
          </a:p>
          <a:p>
            <a:r>
              <a:rPr lang="en-US" sz="1400" dirty="0" smtClean="0"/>
              <a:t>     </a:t>
            </a:r>
            <a:r>
              <a:rPr lang="en-US" sz="1400" dirty="0" err="1"/>
              <a:t>rr:predicateObjectMap</a:t>
            </a:r>
            <a:endParaRPr lang="en-US" sz="1400" dirty="0"/>
          </a:p>
          <a:p>
            <a:r>
              <a:rPr lang="en-US" sz="1400" dirty="0"/>
              <a:t>    [ </a:t>
            </a:r>
          </a:p>
          <a:p>
            <a:r>
              <a:rPr lang="en-US" sz="1400" dirty="0"/>
              <a:t>	</a:t>
            </a:r>
            <a:r>
              <a:rPr lang="en-US" sz="1400" dirty="0" err="1" smtClean="0"/>
              <a:t>rr:predicate</a:t>
            </a:r>
            <a:r>
              <a:rPr lang="en-US" sz="1400" dirty="0" smtClean="0"/>
              <a:t> </a:t>
            </a:r>
            <a:r>
              <a:rPr lang="en-US" sz="1400" dirty="0" err="1" smtClean="0"/>
              <a:t>rdfs:label</a:t>
            </a:r>
            <a:r>
              <a:rPr lang="en-US" sz="1400" dirty="0" smtClean="0"/>
              <a:t> </a:t>
            </a:r>
            <a:r>
              <a:rPr lang="en-US" sz="1400" dirty="0"/>
              <a:t>; </a:t>
            </a:r>
            <a:r>
              <a:rPr lang="en-US" sz="1400" dirty="0" smtClean="0"/>
              <a:t> </a:t>
            </a:r>
            <a:r>
              <a:rPr lang="en-US" sz="1400" dirty="0" err="1" smtClean="0"/>
              <a:t>rr:objectMap</a:t>
            </a:r>
            <a:r>
              <a:rPr lang="en-US" sz="1400" dirty="0" smtClean="0"/>
              <a:t> [ </a:t>
            </a:r>
            <a:r>
              <a:rPr lang="en-US" sz="1400" dirty="0" err="1"/>
              <a:t>rr:column</a:t>
            </a:r>
            <a:r>
              <a:rPr lang="en-US" sz="1400" dirty="0"/>
              <a:t> "\"Name\""; ];</a:t>
            </a:r>
          </a:p>
          <a:p>
            <a:r>
              <a:rPr lang="en-US" sz="1400" dirty="0"/>
              <a:t>    ];</a:t>
            </a:r>
          </a:p>
          <a:p>
            <a:r>
              <a:rPr lang="en-US" sz="1400" dirty="0"/>
              <a:t>	.</a:t>
            </a:r>
          </a:p>
        </p:txBody>
      </p:sp>
      <p:pic>
        <p:nvPicPr>
          <p:cNvPr id="7" name="Picture 6" descr="Screen Shot 2013-01-16 at 10.36.17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0415" y="2172152"/>
            <a:ext cx="3413585" cy="1435873"/>
          </a:xfrm>
          <a:prstGeom prst="rect">
            <a:avLst/>
          </a:prstGeom>
        </p:spPr>
      </p:pic>
      <p:pic>
        <p:nvPicPr>
          <p:cNvPr id="8" name="Picture 7" descr="Screen Shot 2013-01-16 at 10.36.23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5977" y="5038669"/>
            <a:ext cx="2101677" cy="1141911"/>
          </a:xfrm>
          <a:prstGeom prst="rect">
            <a:avLst/>
          </a:prstGeom>
        </p:spPr>
      </p:pic>
      <p:sp>
        <p:nvSpPr>
          <p:cNvPr id="6" name="Rectangle 5"/>
          <p:cNvSpPr/>
          <p:nvPr/>
        </p:nvSpPr>
        <p:spPr>
          <a:xfrm>
            <a:off x="404285" y="3168154"/>
            <a:ext cx="8627109" cy="2031325"/>
          </a:xfrm>
          <a:prstGeom prst="rect">
            <a:avLst/>
          </a:prstGeom>
        </p:spPr>
        <p:txBody>
          <a:bodyPr wrap="square">
            <a:spAutoFit/>
          </a:bodyPr>
          <a:lstStyle/>
          <a:p>
            <a:endParaRPr lang="en-US" sz="1400" dirty="0"/>
          </a:p>
          <a:p>
            <a:r>
              <a:rPr lang="en-US" sz="1400" dirty="0"/>
              <a:t>&lt;TriplesMap2</a:t>
            </a:r>
            <a:r>
              <a:rPr lang="en-US" sz="1400" dirty="0" smtClean="0"/>
              <a:t>&gt; a </a:t>
            </a:r>
            <a:r>
              <a:rPr lang="en-US" sz="1400" dirty="0" err="1"/>
              <a:t>rr:TriplesMap</a:t>
            </a:r>
            <a:r>
              <a:rPr lang="en-US" sz="1400" dirty="0"/>
              <a:t>;</a:t>
            </a:r>
          </a:p>
          <a:p>
            <a:r>
              <a:rPr lang="en-US" sz="1400" dirty="0"/>
              <a:t>   </a:t>
            </a:r>
            <a:r>
              <a:rPr lang="en-US" sz="1400" dirty="0" smtClean="0"/>
              <a:t>  </a:t>
            </a:r>
            <a:r>
              <a:rPr lang="en-US" sz="1400" dirty="0" err="1" smtClean="0"/>
              <a:t>rr:logicalTable</a:t>
            </a:r>
            <a:r>
              <a:rPr lang="en-US" sz="1400" dirty="0" smtClean="0"/>
              <a:t> </a:t>
            </a:r>
            <a:r>
              <a:rPr lang="en-US" sz="1400" dirty="0"/>
              <a:t>[ </a:t>
            </a:r>
            <a:r>
              <a:rPr lang="en-US" sz="1400" dirty="0" err="1"/>
              <a:t>rr:tableName</a:t>
            </a:r>
            <a:r>
              <a:rPr lang="en-US" sz="1400" dirty="0"/>
              <a:t>  "\"Sport\"" ];</a:t>
            </a:r>
          </a:p>
          <a:p>
            <a:r>
              <a:rPr lang="en-US" sz="1400" dirty="0"/>
              <a:t>     </a:t>
            </a:r>
            <a:r>
              <a:rPr lang="en-US" sz="1400" dirty="0" err="1" smtClean="0"/>
              <a:t>rr:subjectMap</a:t>
            </a:r>
            <a:r>
              <a:rPr lang="en-US" sz="1400" dirty="0" smtClean="0"/>
              <a:t> </a:t>
            </a:r>
            <a:r>
              <a:rPr lang="en-US" sz="1400" dirty="0"/>
              <a:t>[ </a:t>
            </a:r>
            <a:r>
              <a:rPr lang="en-US" sz="1400" dirty="0" err="1"/>
              <a:t>rr:template</a:t>
            </a:r>
            <a:r>
              <a:rPr lang="en-US" sz="1400" dirty="0"/>
              <a:t> "http://</a:t>
            </a:r>
            <a:r>
              <a:rPr lang="en-US" sz="1400" dirty="0" err="1"/>
              <a:t>example.com</a:t>
            </a:r>
            <a:r>
              <a:rPr lang="en-US" sz="1400" dirty="0"/>
              <a:t>/resource/</a:t>
            </a:r>
            <a:r>
              <a:rPr lang="en-US" sz="1400" b="1" dirty="0"/>
              <a:t>sport_{\"ID\"</a:t>
            </a:r>
            <a:r>
              <a:rPr lang="en-US" sz="1400" b="1" dirty="0" smtClean="0"/>
              <a:t>}”{</a:t>
            </a:r>
            <a:r>
              <a:rPr lang="en-US" sz="1400" b="1" dirty="0"/>
              <a:t>\"ID\"}</a:t>
            </a:r>
            <a:r>
              <a:rPr lang="en-US" sz="1400" dirty="0"/>
              <a:t>"; ]; </a:t>
            </a:r>
          </a:p>
          <a:p>
            <a:r>
              <a:rPr lang="en-US" sz="1400" dirty="0" smtClean="0"/>
              <a:t>     </a:t>
            </a:r>
            <a:r>
              <a:rPr lang="en-US" sz="1400" dirty="0" err="1"/>
              <a:t>rr:predicateObjectMap</a:t>
            </a:r>
            <a:endParaRPr lang="en-US" sz="1400" dirty="0"/>
          </a:p>
          <a:p>
            <a:r>
              <a:rPr lang="en-US" sz="1400" dirty="0"/>
              <a:t>    [ </a:t>
            </a:r>
          </a:p>
          <a:p>
            <a:r>
              <a:rPr lang="en-US" sz="1400" dirty="0"/>
              <a:t>	</a:t>
            </a:r>
            <a:r>
              <a:rPr lang="en-US" sz="1400" dirty="0" err="1" smtClean="0"/>
              <a:t>rr:predicate</a:t>
            </a:r>
            <a:r>
              <a:rPr lang="en-US" sz="1400" dirty="0" smtClean="0"/>
              <a:t> </a:t>
            </a:r>
            <a:r>
              <a:rPr lang="en-US" sz="1400" dirty="0" err="1" smtClean="0"/>
              <a:t>rdfs:label</a:t>
            </a:r>
            <a:r>
              <a:rPr lang="en-US" sz="1400" dirty="0" smtClean="0"/>
              <a:t> </a:t>
            </a:r>
            <a:r>
              <a:rPr lang="en-US" sz="1400" dirty="0"/>
              <a:t>; </a:t>
            </a:r>
            <a:r>
              <a:rPr lang="en-US" sz="1400" dirty="0" smtClean="0"/>
              <a:t> </a:t>
            </a:r>
            <a:r>
              <a:rPr lang="en-US" sz="1400" dirty="0" err="1" smtClean="0"/>
              <a:t>rr:objectMap</a:t>
            </a:r>
            <a:r>
              <a:rPr lang="en-US" sz="1400" dirty="0" smtClean="0"/>
              <a:t> [ </a:t>
            </a:r>
            <a:r>
              <a:rPr lang="en-US" sz="1400" dirty="0" err="1"/>
              <a:t>rr:column</a:t>
            </a:r>
            <a:r>
              <a:rPr lang="en-US" sz="1400" dirty="0"/>
              <a:t> "\"Name\""; ];</a:t>
            </a:r>
          </a:p>
          <a:p>
            <a:r>
              <a:rPr lang="en-US" sz="1400" dirty="0"/>
              <a:t>    ];</a:t>
            </a:r>
          </a:p>
          <a:p>
            <a:r>
              <a:rPr lang="en-US" sz="1400" dirty="0"/>
              <a:t>	.</a:t>
            </a:r>
          </a:p>
        </p:txBody>
      </p:sp>
    </p:spTree>
    <p:extLst>
      <p:ext uri="{BB962C8B-B14F-4D97-AF65-F5344CB8AC3E}">
        <p14:creationId xmlns:p14="http://schemas.microsoft.com/office/powerpoint/2010/main" val="23189845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template</a:t>
            </a:r>
          </a:p>
        </p:txBody>
      </p:sp>
      <p:sp>
        <p:nvSpPr>
          <p:cNvPr id="3" name="Content Placeholder 2"/>
          <p:cNvSpPr>
            <a:spLocks noGrp="1"/>
          </p:cNvSpPr>
          <p:nvPr>
            <p:ph idx="1"/>
          </p:nvPr>
        </p:nvSpPr>
        <p:spPr/>
        <p:txBody>
          <a:bodyPr>
            <a:normAutofit fontScale="77500" lnSpcReduction="20000"/>
          </a:bodyPr>
          <a:lstStyle/>
          <a:p>
            <a:r>
              <a:rPr lang="en-US" dirty="0"/>
              <a:t>The template value of the term map for a given logical table row is determined as follows:</a:t>
            </a:r>
          </a:p>
          <a:p>
            <a:pPr lvl="1"/>
            <a:r>
              <a:rPr lang="en-US" dirty="0" smtClean="0"/>
              <a:t>Let </a:t>
            </a:r>
            <a:r>
              <a:rPr lang="en-US" dirty="0"/>
              <a:t>result be the template string</a:t>
            </a:r>
          </a:p>
          <a:p>
            <a:pPr lvl="1"/>
            <a:r>
              <a:rPr lang="en-US" dirty="0"/>
              <a:t>For each pair of </a:t>
            </a:r>
            <a:r>
              <a:rPr lang="en-US" dirty="0" err="1"/>
              <a:t>unescaped</a:t>
            </a:r>
            <a:r>
              <a:rPr lang="en-US" dirty="0"/>
              <a:t> curly braces in result:</a:t>
            </a:r>
          </a:p>
          <a:p>
            <a:pPr lvl="2"/>
            <a:r>
              <a:rPr lang="en-US" dirty="0"/>
              <a:t>Let value be the data value of the column whose name is enclosed in the curly braces</a:t>
            </a:r>
          </a:p>
          <a:p>
            <a:pPr lvl="2"/>
            <a:r>
              <a:rPr lang="en-US" dirty="0"/>
              <a:t>If value is NULL, then return NULL</a:t>
            </a:r>
          </a:p>
          <a:p>
            <a:pPr lvl="2"/>
            <a:r>
              <a:rPr lang="en-US" dirty="0"/>
              <a:t>Let value be the natural </a:t>
            </a:r>
            <a:r>
              <a:rPr lang="en-US" b="1" dirty="0">
                <a:solidFill>
                  <a:srgbClr val="772399"/>
                </a:solidFill>
              </a:rPr>
              <a:t>RDF lexical form </a:t>
            </a:r>
            <a:r>
              <a:rPr lang="en-US" dirty="0"/>
              <a:t>corresponding to value</a:t>
            </a:r>
          </a:p>
          <a:p>
            <a:pPr lvl="2"/>
            <a:r>
              <a:rPr lang="en-US" dirty="0"/>
              <a:t>If the term type is </a:t>
            </a:r>
            <a:r>
              <a:rPr lang="en-US" dirty="0" err="1"/>
              <a:t>rr:IRI</a:t>
            </a:r>
            <a:r>
              <a:rPr lang="en-US" dirty="0"/>
              <a:t>, then replace the pair of curly braces with an </a:t>
            </a:r>
            <a:r>
              <a:rPr lang="en-US" b="1" dirty="0">
                <a:solidFill>
                  <a:srgbClr val="772399"/>
                </a:solidFill>
              </a:rPr>
              <a:t>IRI-safe</a:t>
            </a:r>
            <a:r>
              <a:rPr lang="en-US" b="1" dirty="0"/>
              <a:t> </a:t>
            </a:r>
            <a:r>
              <a:rPr lang="en-US" dirty="0"/>
              <a:t>version of </a:t>
            </a:r>
            <a:r>
              <a:rPr lang="en-US" b="1" dirty="0">
                <a:solidFill>
                  <a:srgbClr val="772399"/>
                </a:solidFill>
              </a:rPr>
              <a:t>value</a:t>
            </a:r>
            <a:r>
              <a:rPr lang="en-US" dirty="0"/>
              <a:t>; otherwise, replace the pair of curly braces with value</a:t>
            </a:r>
          </a:p>
          <a:p>
            <a:pPr lvl="1"/>
            <a:r>
              <a:rPr lang="en-US" dirty="0"/>
              <a:t>Return result</a:t>
            </a:r>
          </a:p>
          <a:p>
            <a:r>
              <a:rPr lang="en-US" dirty="0"/>
              <a:t>The IRI-safe version of a string is obtained by applying the following transformation to any character that is not in the </a:t>
            </a:r>
            <a:r>
              <a:rPr lang="en-US" dirty="0" err="1"/>
              <a:t>iunreserved</a:t>
            </a:r>
            <a:r>
              <a:rPr lang="en-US" dirty="0"/>
              <a:t> production in [RFC3987]:</a:t>
            </a:r>
          </a:p>
          <a:p>
            <a:pPr lvl="1"/>
            <a:r>
              <a:rPr lang="en-US" dirty="0" smtClean="0"/>
              <a:t>Convert </a:t>
            </a:r>
            <a:r>
              <a:rPr lang="en-US" dirty="0"/>
              <a:t>the character to a sequence of one or more octets using UTF-8 [RFC3629]</a:t>
            </a:r>
          </a:p>
          <a:p>
            <a:pPr lvl="1"/>
            <a:r>
              <a:rPr lang="en-US" dirty="0"/>
              <a:t>Percent-encode each octet [RFC3986]</a:t>
            </a:r>
          </a:p>
        </p:txBody>
      </p:sp>
    </p:spTree>
    <p:extLst>
      <p:ext uri="{BB962C8B-B14F-4D97-AF65-F5344CB8AC3E}">
        <p14:creationId xmlns:p14="http://schemas.microsoft.com/office/powerpoint/2010/main" val="249241517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a:t>
            </a:r>
            <a:endParaRPr lang="en-US" dirty="0"/>
          </a:p>
        </p:txBody>
      </p:sp>
      <p:sp>
        <p:nvSpPr>
          <p:cNvPr id="3" name="Content Placeholder 2"/>
          <p:cNvSpPr>
            <a:spLocks noGrp="1"/>
          </p:cNvSpPr>
          <p:nvPr>
            <p:ph idx="1"/>
          </p:nvPr>
        </p:nvSpPr>
        <p:spPr/>
        <p:txBody>
          <a:bodyPr/>
          <a:lstStyle/>
          <a:p>
            <a:r>
              <a:rPr lang="en-US" dirty="0"/>
              <a:t>R2RML always performs percent-encoding when IRIs are generated from string templates. If IRIs need to be generated without percent-encoding, then </a:t>
            </a:r>
            <a:r>
              <a:rPr lang="en-US" dirty="0" err="1"/>
              <a:t>rr:column</a:t>
            </a:r>
            <a:r>
              <a:rPr lang="en-US" dirty="0"/>
              <a:t> should be used instead of </a:t>
            </a:r>
            <a:r>
              <a:rPr lang="en-US" dirty="0" err="1"/>
              <a:t>rr:template</a:t>
            </a:r>
            <a:r>
              <a:rPr lang="en-US" dirty="0"/>
              <a:t>, with an R2RML view that performs the string concatenation</a:t>
            </a:r>
            <a:r>
              <a:rPr lang="en-US" dirty="0" smtClean="0"/>
              <a:t>.</a:t>
            </a:r>
          </a:p>
          <a:p>
            <a:r>
              <a:rPr lang="en-US" dirty="0"/>
              <a:t>In the case of string templates that generate IRIs, any single character that is legal in an IRI, but percent-encoded in the IRI-safe version of a data value, is a safe separator. This includes in particular the eleven sub-</a:t>
            </a:r>
            <a:r>
              <a:rPr lang="en-US" dirty="0" err="1"/>
              <a:t>delim</a:t>
            </a:r>
            <a:r>
              <a:rPr lang="en-US" dirty="0"/>
              <a:t> characters defined in [RFC3987]: !$&amp;'()*+,;=</a:t>
            </a:r>
          </a:p>
        </p:txBody>
      </p:sp>
    </p:spTree>
    <p:extLst>
      <p:ext uri="{BB962C8B-B14F-4D97-AF65-F5344CB8AC3E}">
        <p14:creationId xmlns:p14="http://schemas.microsoft.com/office/powerpoint/2010/main" val="171723354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IRIs, Literal, Blank Nodes (</a:t>
            </a:r>
            <a:r>
              <a:rPr lang="en-US" dirty="0" err="1"/>
              <a:t>rr:termType</a:t>
            </a:r>
            <a:r>
              <a:rPr lang="en-US" dirty="0"/>
              <a:t>)</a:t>
            </a:r>
          </a:p>
        </p:txBody>
      </p:sp>
      <p:sp>
        <p:nvSpPr>
          <p:cNvPr id="3" name="Content Placeholder 2"/>
          <p:cNvSpPr>
            <a:spLocks noGrp="1"/>
          </p:cNvSpPr>
          <p:nvPr>
            <p:ph idx="1"/>
          </p:nvPr>
        </p:nvSpPr>
        <p:spPr/>
        <p:txBody>
          <a:bodyPr>
            <a:normAutofit lnSpcReduction="10000"/>
          </a:bodyPr>
          <a:lstStyle/>
          <a:p>
            <a:r>
              <a:rPr lang="en-US" dirty="0"/>
              <a:t>The term type of a column-valued term map or template-valued term map determines the kind of generated RDF term (IRIs, blank nodes or literals).</a:t>
            </a:r>
          </a:p>
          <a:p>
            <a:r>
              <a:rPr lang="en-US" dirty="0" smtClean="0"/>
              <a:t>If </a:t>
            </a:r>
            <a:r>
              <a:rPr lang="en-US" dirty="0"/>
              <a:t>the term map has an optional </a:t>
            </a:r>
            <a:r>
              <a:rPr lang="en-US" dirty="0" err="1"/>
              <a:t>rr:termType</a:t>
            </a:r>
            <a:r>
              <a:rPr lang="en-US" dirty="0"/>
              <a:t> property, then its term type is the value of that property. The value must be an IRI and must be one of the following options:</a:t>
            </a:r>
          </a:p>
          <a:p>
            <a:pPr lvl="1"/>
            <a:r>
              <a:rPr lang="en-US" dirty="0" smtClean="0"/>
              <a:t>If </a:t>
            </a:r>
            <a:r>
              <a:rPr lang="en-US" dirty="0"/>
              <a:t>the term map is a subject map: </a:t>
            </a:r>
            <a:r>
              <a:rPr lang="en-US" b="1" dirty="0" err="1"/>
              <a:t>rr:IRI</a:t>
            </a:r>
            <a:r>
              <a:rPr lang="en-US" b="1" dirty="0"/>
              <a:t> or </a:t>
            </a:r>
            <a:r>
              <a:rPr lang="en-US" b="1" dirty="0" err="1"/>
              <a:t>rr:BlankNode</a:t>
            </a:r>
            <a:endParaRPr lang="en-US" b="1" dirty="0"/>
          </a:p>
          <a:p>
            <a:pPr lvl="1"/>
            <a:r>
              <a:rPr lang="en-US" dirty="0"/>
              <a:t>If the term map is a predicate map: </a:t>
            </a:r>
            <a:r>
              <a:rPr lang="en-US" b="1" dirty="0" err="1"/>
              <a:t>rr:IRI</a:t>
            </a:r>
            <a:endParaRPr lang="en-US" b="1" dirty="0"/>
          </a:p>
          <a:p>
            <a:pPr lvl="1"/>
            <a:r>
              <a:rPr lang="en-US" dirty="0"/>
              <a:t>If the term map is an object map: </a:t>
            </a:r>
            <a:r>
              <a:rPr lang="en-US" b="1" dirty="0" err="1"/>
              <a:t>rr:IRI</a:t>
            </a:r>
            <a:r>
              <a:rPr lang="en-US" b="1" dirty="0"/>
              <a:t>, </a:t>
            </a:r>
            <a:r>
              <a:rPr lang="en-US" b="1" dirty="0" err="1"/>
              <a:t>rr:BlankNode</a:t>
            </a:r>
            <a:r>
              <a:rPr lang="en-US" b="1" dirty="0"/>
              <a:t>, or </a:t>
            </a:r>
            <a:r>
              <a:rPr lang="en-US" b="1" dirty="0" err="1"/>
              <a:t>rr:Literal</a:t>
            </a:r>
            <a:endParaRPr lang="en-US" b="1" dirty="0"/>
          </a:p>
          <a:p>
            <a:pPr lvl="1"/>
            <a:r>
              <a:rPr lang="en-US" dirty="0"/>
              <a:t>If the term map is a graph map: </a:t>
            </a:r>
            <a:r>
              <a:rPr lang="en-US" b="1" dirty="0" err="1"/>
              <a:t>rr:IRI</a:t>
            </a:r>
            <a:endParaRPr lang="en-US" b="1" dirty="0"/>
          </a:p>
          <a:p>
            <a:pPr lvl="1"/>
            <a:endParaRPr lang="en-US" dirty="0"/>
          </a:p>
        </p:txBody>
      </p:sp>
    </p:spTree>
    <p:extLst>
      <p:ext uri="{BB962C8B-B14F-4D97-AF65-F5344CB8AC3E}">
        <p14:creationId xmlns:p14="http://schemas.microsoft.com/office/powerpoint/2010/main" val="213586431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IRIs, Literal, Blank Nodes (</a:t>
            </a:r>
            <a:r>
              <a:rPr lang="en-US" dirty="0" err="1"/>
              <a:t>rr:termType</a:t>
            </a:r>
            <a:r>
              <a:rPr lang="en-US" dirty="0"/>
              <a:t>)</a:t>
            </a:r>
          </a:p>
        </p:txBody>
      </p:sp>
      <p:sp>
        <p:nvSpPr>
          <p:cNvPr id="3" name="Content Placeholder 2"/>
          <p:cNvSpPr>
            <a:spLocks noGrp="1"/>
          </p:cNvSpPr>
          <p:nvPr>
            <p:ph idx="1"/>
          </p:nvPr>
        </p:nvSpPr>
        <p:spPr/>
        <p:txBody>
          <a:bodyPr>
            <a:normAutofit/>
          </a:bodyPr>
          <a:lstStyle/>
          <a:p>
            <a:r>
              <a:rPr lang="en-US" dirty="0"/>
              <a:t>If the term map does not have a </a:t>
            </a:r>
            <a:r>
              <a:rPr lang="en-US" dirty="0" err="1"/>
              <a:t>rr:termType</a:t>
            </a:r>
            <a:r>
              <a:rPr lang="en-US" dirty="0"/>
              <a:t> property, then its term type is:</a:t>
            </a:r>
          </a:p>
          <a:p>
            <a:pPr lvl="1"/>
            <a:r>
              <a:rPr lang="en-US" b="1" dirty="0" err="1" smtClean="0"/>
              <a:t>rr:Literal</a:t>
            </a:r>
            <a:r>
              <a:rPr lang="en-US" dirty="0"/>
              <a:t>, if it is an object map and at least one of the following conditions is true:</a:t>
            </a:r>
          </a:p>
          <a:p>
            <a:pPr lvl="2"/>
            <a:r>
              <a:rPr lang="en-US" dirty="0"/>
              <a:t>It is a column-based term map.</a:t>
            </a:r>
          </a:p>
          <a:p>
            <a:pPr lvl="2"/>
            <a:r>
              <a:rPr lang="en-US" dirty="0"/>
              <a:t>It has a </a:t>
            </a:r>
            <a:r>
              <a:rPr lang="en-US" dirty="0" err="1"/>
              <a:t>rr:language</a:t>
            </a:r>
            <a:r>
              <a:rPr lang="en-US" dirty="0"/>
              <a:t> property (and thus a specified language tag).</a:t>
            </a:r>
          </a:p>
          <a:p>
            <a:pPr lvl="2"/>
            <a:r>
              <a:rPr lang="en-US" dirty="0"/>
              <a:t>It has a </a:t>
            </a:r>
            <a:r>
              <a:rPr lang="en-US" dirty="0" err="1"/>
              <a:t>rr:datatype</a:t>
            </a:r>
            <a:r>
              <a:rPr lang="en-US" dirty="0"/>
              <a:t> property (and thus a specified </a:t>
            </a:r>
            <a:r>
              <a:rPr lang="en-US" dirty="0" err="1"/>
              <a:t>datatype</a:t>
            </a:r>
            <a:r>
              <a:rPr lang="en-US" dirty="0"/>
              <a:t>).</a:t>
            </a:r>
          </a:p>
          <a:p>
            <a:pPr lvl="1"/>
            <a:r>
              <a:rPr lang="en-US" b="1" dirty="0" err="1"/>
              <a:t>rr:IRI</a:t>
            </a:r>
            <a:r>
              <a:rPr lang="en-US" dirty="0"/>
              <a:t>, otherwise.</a:t>
            </a:r>
          </a:p>
        </p:txBody>
      </p:sp>
    </p:spTree>
    <p:extLst>
      <p:ext uri="{BB962C8B-B14F-4D97-AF65-F5344CB8AC3E}">
        <p14:creationId xmlns:p14="http://schemas.microsoft.com/office/powerpoint/2010/main" val="347204136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61107" y="1872754"/>
            <a:ext cx="7339893" cy="4185761"/>
          </a:xfrm>
          <a:prstGeom prst="rect">
            <a:avLst/>
          </a:prstGeom>
        </p:spPr>
        <p:txBody>
          <a:bodyPr wrap="square">
            <a:spAutoFit/>
          </a:bodyPr>
          <a:lstStyle/>
          <a:p>
            <a:r>
              <a:rPr lang="en-US" sz="1400" dirty="0"/>
              <a:t>&lt;TriplesMap1&gt;</a:t>
            </a:r>
          </a:p>
          <a:p>
            <a:r>
              <a:rPr lang="en-US" sz="1400" dirty="0"/>
              <a:t>    a </a:t>
            </a:r>
            <a:r>
              <a:rPr lang="en-US" sz="1400" dirty="0" err="1"/>
              <a:t>rr:TriplesMap</a:t>
            </a:r>
            <a:r>
              <a:rPr lang="en-US" sz="1400" dirty="0"/>
              <a:t>;</a:t>
            </a:r>
          </a:p>
          <a:p>
            <a:endParaRPr lang="en-US" sz="1400" dirty="0"/>
          </a:p>
          <a:p>
            <a:r>
              <a:rPr lang="en-US" sz="1400" dirty="0"/>
              <a:t>      </a:t>
            </a:r>
            <a:r>
              <a:rPr lang="en-US" sz="1400" dirty="0" err="1"/>
              <a:t>rr:logicalTable</a:t>
            </a:r>
            <a:r>
              <a:rPr lang="en-US" sz="1400" dirty="0"/>
              <a:t> [ </a:t>
            </a:r>
            <a:r>
              <a:rPr lang="en-US" sz="1400" dirty="0" err="1"/>
              <a:t>rr:sqlQuery</a:t>
            </a:r>
            <a:r>
              <a:rPr lang="en-US" sz="1400" dirty="0"/>
              <a:t> """</a:t>
            </a:r>
          </a:p>
          <a:p>
            <a:r>
              <a:rPr lang="en-US" sz="1400" dirty="0"/>
              <a:t>       SELECT ('Student' || "Student") AS </a:t>
            </a:r>
            <a:r>
              <a:rPr lang="en-US" sz="1400" dirty="0" err="1"/>
              <a:t>StudentId</a:t>
            </a:r>
            <a:r>
              <a:rPr lang="en-US" sz="1400" dirty="0"/>
              <a:t>,</a:t>
            </a:r>
          </a:p>
          <a:p>
            <a:r>
              <a:rPr lang="en-US" sz="1400" dirty="0"/>
              <a:t>	</a:t>
            </a:r>
            <a:r>
              <a:rPr lang="en-US" sz="1400" dirty="0" smtClean="0"/>
              <a:t>"</a:t>
            </a:r>
            <a:r>
              <a:rPr lang="en-US" sz="1400" dirty="0"/>
              <a:t>Student"</a:t>
            </a:r>
          </a:p>
          <a:p>
            <a:r>
              <a:rPr lang="en-US" sz="1400" dirty="0"/>
              <a:t>         FROM "</a:t>
            </a:r>
            <a:r>
              <a:rPr lang="en-US" sz="1400" dirty="0" err="1"/>
              <a:t>Student_Sport</a:t>
            </a:r>
            <a:r>
              <a:rPr lang="en-US" sz="1400" dirty="0"/>
              <a:t>"</a:t>
            </a:r>
          </a:p>
          <a:p>
            <a:r>
              <a:rPr lang="en-US" sz="1400" dirty="0"/>
              <a:t>       """;</a:t>
            </a:r>
          </a:p>
          <a:p>
            <a:r>
              <a:rPr lang="en-US" sz="1400" dirty="0"/>
              <a:t>	   ] ;</a:t>
            </a:r>
          </a:p>
          <a:p>
            <a:endParaRPr lang="en-US" sz="1400" dirty="0"/>
          </a:p>
          <a:p>
            <a:r>
              <a:rPr lang="en-US" sz="1400" dirty="0"/>
              <a:t>    </a:t>
            </a:r>
            <a:r>
              <a:rPr lang="en-US" sz="1400" dirty="0" err="1"/>
              <a:t>rr:subjectMap</a:t>
            </a:r>
            <a:r>
              <a:rPr lang="en-US" sz="1400" dirty="0"/>
              <a:t> [ </a:t>
            </a:r>
            <a:r>
              <a:rPr lang="en-US" sz="1400" dirty="0" err="1"/>
              <a:t>rr:column</a:t>
            </a:r>
            <a:r>
              <a:rPr lang="en-US" sz="1400" dirty="0"/>
              <a:t> "</a:t>
            </a:r>
            <a:r>
              <a:rPr lang="en-US" sz="1400" dirty="0" err="1"/>
              <a:t>StudentId</a:t>
            </a:r>
            <a:r>
              <a:rPr lang="en-US" sz="1400" dirty="0"/>
              <a:t>"; </a:t>
            </a:r>
            <a:r>
              <a:rPr lang="en-US" sz="1400" dirty="0" err="1"/>
              <a:t>rr:termType</a:t>
            </a:r>
            <a:r>
              <a:rPr lang="en-US" sz="1400" dirty="0"/>
              <a:t> </a:t>
            </a:r>
            <a:r>
              <a:rPr lang="en-US" sz="1400" dirty="0" err="1"/>
              <a:t>rr:Literal</a:t>
            </a:r>
            <a:r>
              <a:rPr lang="en-US" sz="1400" dirty="0"/>
              <a:t>;</a:t>
            </a:r>
          </a:p>
          <a:p>
            <a:r>
              <a:rPr lang="en-US" sz="1400" dirty="0"/>
              <a:t>                    </a:t>
            </a:r>
            <a:r>
              <a:rPr lang="en-US" sz="1400" dirty="0" err="1"/>
              <a:t>rr:class</a:t>
            </a:r>
            <a:r>
              <a:rPr lang="en-US" sz="1400" dirty="0"/>
              <a:t> </a:t>
            </a:r>
            <a:r>
              <a:rPr lang="en-US" sz="1400" dirty="0" err="1"/>
              <a:t>ex:Student</a:t>
            </a:r>
            <a:r>
              <a:rPr lang="en-US" sz="1400" dirty="0"/>
              <a:t> ];</a:t>
            </a:r>
          </a:p>
          <a:p>
            <a:r>
              <a:rPr lang="en-US" sz="1400" dirty="0"/>
              <a:t>	</a:t>
            </a:r>
          </a:p>
          <a:p>
            <a:r>
              <a:rPr lang="en-US" sz="1400" dirty="0"/>
              <a:t>    </a:t>
            </a:r>
            <a:r>
              <a:rPr lang="en-US" sz="1400" dirty="0" err="1"/>
              <a:t>rr:predicateObjectMap</a:t>
            </a:r>
            <a:endParaRPr lang="en-US" sz="1400" dirty="0"/>
          </a:p>
          <a:p>
            <a:r>
              <a:rPr lang="en-US" sz="1400" dirty="0"/>
              <a:t>    [ </a:t>
            </a:r>
          </a:p>
          <a:p>
            <a:r>
              <a:rPr lang="en-US" sz="1400" dirty="0"/>
              <a:t>      </a:t>
            </a:r>
            <a:r>
              <a:rPr lang="en-US" sz="1400" dirty="0" err="1"/>
              <a:t>rr:predicate</a:t>
            </a:r>
            <a:r>
              <a:rPr lang="en-US" sz="1400" dirty="0"/>
              <a:t>		</a:t>
            </a:r>
            <a:r>
              <a:rPr lang="en-US" sz="1400" dirty="0" err="1"/>
              <a:t>foaf:name</a:t>
            </a:r>
            <a:r>
              <a:rPr lang="en-US" sz="1400" dirty="0"/>
              <a:t> ; </a:t>
            </a:r>
          </a:p>
          <a:p>
            <a:r>
              <a:rPr lang="en-US" sz="1400" dirty="0"/>
              <a:t>      </a:t>
            </a:r>
            <a:r>
              <a:rPr lang="en-US" sz="1400" dirty="0" err="1"/>
              <a:t>rr:objectMap</a:t>
            </a:r>
            <a:r>
              <a:rPr lang="en-US" sz="1400" dirty="0"/>
              <a:t>		[ </a:t>
            </a:r>
            <a:r>
              <a:rPr lang="en-US" sz="1400" dirty="0" err="1"/>
              <a:t>rr:column</a:t>
            </a:r>
            <a:r>
              <a:rPr lang="en-US" sz="1400" dirty="0"/>
              <a:t> "\"Student\"" ]</a:t>
            </a:r>
          </a:p>
          <a:p>
            <a:r>
              <a:rPr lang="en-US" sz="1400" dirty="0"/>
              <a:t>    ]</a:t>
            </a:r>
          </a:p>
          <a:p>
            <a:r>
              <a:rPr lang="en-US" sz="1400" dirty="0"/>
              <a:t>    .</a:t>
            </a:r>
          </a:p>
        </p:txBody>
      </p:sp>
      <p:sp>
        <p:nvSpPr>
          <p:cNvPr id="2" name="Title 1"/>
          <p:cNvSpPr>
            <a:spLocks noGrp="1"/>
          </p:cNvSpPr>
          <p:nvPr>
            <p:ph type="title"/>
          </p:nvPr>
        </p:nvSpPr>
        <p:spPr/>
        <p:txBody>
          <a:bodyPr/>
          <a:lstStyle/>
          <a:p>
            <a:r>
              <a:rPr lang="en-US" dirty="0" smtClean="0"/>
              <a:t>Example: </a:t>
            </a:r>
            <a:endParaRPr lang="en-US" dirty="0"/>
          </a:p>
        </p:txBody>
      </p:sp>
    </p:spTree>
    <p:extLst>
      <p:ext uri="{BB962C8B-B14F-4D97-AF65-F5344CB8AC3E}">
        <p14:creationId xmlns:p14="http://schemas.microsoft.com/office/powerpoint/2010/main" val="109676737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p:txBody>
          <a:bodyPr/>
          <a:lstStyle/>
          <a:p>
            <a:r>
              <a:rPr lang="en-US" dirty="0" smtClean="0">
                <a:latin typeface="Arial" charset="0"/>
                <a:ea typeface="ＭＳ Ｐゴシック" charset="0"/>
              </a:rPr>
              <a:t>Acknowledgment</a:t>
            </a:r>
            <a:endParaRPr lang="en-US" dirty="0">
              <a:latin typeface="Arial" charset="0"/>
              <a:ea typeface="ＭＳ Ｐゴシック" charset="0"/>
            </a:endParaRPr>
          </a:p>
        </p:txBody>
      </p:sp>
      <p:sp>
        <p:nvSpPr>
          <p:cNvPr id="3" name="Content Placeholder 2"/>
          <p:cNvSpPr>
            <a:spLocks noGrp="1"/>
          </p:cNvSpPr>
          <p:nvPr>
            <p:ph idx="1"/>
          </p:nvPr>
        </p:nvSpPr>
        <p:spPr>
          <a:xfrm>
            <a:off x="457200" y="1052513"/>
            <a:ext cx="8229600" cy="5329237"/>
          </a:xfrm>
        </p:spPr>
        <p:txBody>
          <a:bodyPr>
            <a:normAutofit/>
          </a:bodyPr>
          <a:lstStyle/>
          <a:p>
            <a:pPr marL="0" indent="0">
              <a:buFont typeface="Arial" charset="0"/>
              <a:buNone/>
              <a:defRPr/>
            </a:pPr>
            <a:r>
              <a:rPr lang="en-US" dirty="0" smtClean="0"/>
              <a:t>These slides are based on a slide set by Mariano Rodriguez</a:t>
            </a:r>
          </a:p>
        </p:txBody>
      </p:sp>
    </p:spTree>
    <p:extLst>
      <p:ext uri="{BB962C8B-B14F-4D97-AF65-F5344CB8AC3E}">
        <p14:creationId xmlns:p14="http://schemas.microsoft.com/office/powerpoint/2010/main" val="168014023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IRIs, Literal, Blank Nodes (</a:t>
            </a:r>
            <a:r>
              <a:rPr lang="en-US" dirty="0" err="1"/>
              <a:t>rr:termType</a:t>
            </a:r>
            <a:r>
              <a:rPr lang="en-US" dirty="0"/>
              <a:t>)</a:t>
            </a:r>
          </a:p>
        </p:txBody>
      </p:sp>
      <p:sp>
        <p:nvSpPr>
          <p:cNvPr id="4" name="Rectangle 3"/>
          <p:cNvSpPr/>
          <p:nvPr/>
        </p:nvSpPr>
        <p:spPr>
          <a:xfrm>
            <a:off x="733778" y="1879727"/>
            <a:ext cx="6731000" cy="175432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dirty="0"/>
              <a:t>Term maps with term type </a:t>
            </a:r>
            <a:r>
              <a:rPr lang="en-US" b="1" dirty="0" err="1"/>
              <a:t>rr:IRI</a:t>
            </a:r>
            <a:r>
              <a:rPr lang="en-US" b="1" dirty="0"/>
              <a:t> cause data errors</a:t>
            </a:r>
            <a:r>
              <a:rPr lang="en-US" dirty="0"/>
              <a:t> if the value is not a valid IRI (see generated RDF term for details). Data values from the input database may require percent-encoding before they can be used in IRIs</a:t>
            </a:r>
            <a:r>
              <a:rPr lang="en-US" b="1" dirty="0"/>
              <a:t>. Template-valued term maps </a:t>
            </a:r>
            <a:r>
              <a:rPr lang="en-US" dirty="0"/>
              <a:t>are a convenient way of </a:t>
            </a:r>
            <a:r>
              <a:rPr lang="en-US" b="1" dirty="0"/>
              <a:t>percent-encoding </a:t>
            </a:r>
            <a:r>
              <a:rPr lang="en-US" dirty="0"/>
              <a:t>data values.</a:t>
            </a:r>
          </a:p>
        </p:txBody>
      </p:sp>
      <p:sp>
        <p:nvSpPr>
          <p:cNvPr id="5" name="Rectangle 4"/>
          <p:cNvSpPr/>
          <p:nvPr/>
        </p:nvSpPr>
        <p:spPr>
          <a:xfrm>
            <a:off x="733778" y="4092349"/>
            <a:ext cx="6731000" cy="175432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dirty="0"/>
              <a:t>Constant-valued term maps are not considered as having a term type</a:t>
            </a:r>
            <a:r>
              <a:rPr lang="en-US" dirty="0"/>
              <a:t>, and specifying </a:t>
            </a:r>
            <a:r>
              <a:rPr lang="en-US" dirty="0" err="1"/>
              <a:t>rr:termType</a:t>
            </a:r>
            <a:r>
              <a:rPr lang="en-US" dirty="0"/>
              <a:t> on these term maps has no effect. The type of the generated RDF term is determined directly by the value of </a:t>
            </a:r>
            <a:r>
              <a:rPr lang="en-US" dirty="0" err="1"/>
              <a:t>rr:constant</a:t>
            </a:r>
            <a:r>
              <a:rPr lang="en-US" dirty="0"/>
              <a:t>: If it is an IRI, then an IRI will be generated; if it is a literal, a literal will be generated.</a:t>
            </a:r>
          </a:p>
        </p:txBody>
      </p:sp>
    </p:spTree>
    <p:extLst>
      <p:ext uri="{BB962C8B-B14F-4D97-AF65-F5344CB8AC3E}">
        <p14:creationId xmlns:p14="http://schemas.microsoft.com/office/powerpoint/2010/main" val="387818706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model as values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874549396"/>
              </p:ext>
            </p:extLst>
          </p:nvPr>
        </p:nvGraphicFramePr>
        <p:xfrm>
          <a:off x="1199444" y="1854200"/>
          <a:ext cx="6096000" cy="7416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en-US" dirty="0" smtClean="0"/>
                        <a:t>Patient</a:t>
                      </a:r>
                      <a:endParaRPr lang="en-US" dirty="0"/>
                    </a:p>
                  </a:txBody>
                  <a:tcPr/>
                </a:tc>
                <a:tc>
                  <a:txBody>
                    <a:bodyPr/>
                    <a:lstStyle/>
                    <a:p>
                      <a:r>
                        <a:rPr lang="en-US" dirty="0" err="1" smtClean="0"/>
                        <a:t>CancerType</a:t>
                      </a:r>
                      <a:endParaRPr lang="en-US" dirty="0"/>
                    </a:p>
                  </a:txBody>
                  <a:tcPr/>
                </a:tc>
                <a:tc>
                  <a:txBody>
                    <a:bodyPr/>
                    <a:lstStyle/>
                    <a:p>
                      <a:r>
                        <a:rPr lang="en-US" dirty="0" smtClean="0"/>
                        <a:t>Stage</a:t>
                      </a:r>
                      <a:endParaRPr lang="en-US" dirty="0"/>
                    </a:p>
                  </a:txBody>
                  <a:tcPr/>
                </a:tc>
              </a:tr>
              <a:tr h="370840">
                <a:tc>
                  <a:txBody>
                    <a:bodyPr/>
                    <a:lstStyle/>
                    <a:p>
                      <a:r>
                        <a:rPr lang="en-US" dirty="0" smtClean="0"/>
                        <a:t>Mary</a:t>
                      </a:r>
                      <a:endParaRPr lang="en-US" dirty="0"/>
                    </a:p>
                  </a:txBody>
                  <a:tcPr/>
                </a:tc>
                <a:tc>
                  <a:txBody>
                    <a:bodyPr/>
                    <a:lstStyle/>
                    <a:p>
                      <a:r>
                        <a:rPr lang="en-US" dirty="0" smtClean="0"/>
                        <a:t>Lung</a:t>
                      </a:r>
                      <a:endParaRPr lang="en-US" dirty="0"/>
                    </a:p>
                  </a:txBody>
                  <a:tcPr/>
                </a:tc>
                <a:tc>
                  <a:txBody>
                    <a:bodyPr/>
                    <a:lstStyle/>
                    <a:p>
                      <a:r>
                        <a:rPr lang="en-US" smtClean="0"/>
                        <a:t>1</a:t>
                      </a:r>
                      <a:endParaRPr lang="en-US" dirty="0"/>
                    </a:p>
                  </a:txBody>
                  <a:tcPr/>
                </a:tc>
              </a:tr>
            </a:tbl>
          </a:graphicData>
        </a:graphic>
      </p:graphicFrame>
    </p:spTree>
    <p:extLst>
      <p:ext uri="{BB962C8B-B14F-4D97-AF65-F5344CB8AC3E}">
        <p14:creationId xmlns:p14="http://schemas.microsoft.com/office/powerpoint/2010/main" val="82051061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model as objects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949387545"/>
              </p:ext>
            </p:extLst>
          </p:nvPr>
        </p:nvGraphicFramePr>
        <p:xfrm>
          <a:off x="1199444" y="1854200"/>
          <a:ext cx="6096000" cy="7416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en-US" dirty="0" smtClean="0"/>
                        <a:t>Patient</a:t>
                      </a:r>
                      <a:endParaRPr lang="en-US" dirty="0"/>
                    </a:p>
                  </a:txBody>
                  <a:tcPr/>
                </a:tc>
                <a:tc>
                  <a:txBody>
                    <a:bodyPr/>
                    <a:lstStyle/>
                    <a:p>
                      <a:r>
                        <a:rPr lang="en-US" dirty="0" err="1" smtClean="0"/>
                        <a:t>CancerType</a:t>
                      </a:r>
                      <a:endParaRPr lang="en-US" dirty="0"/>
                    </a:p>
                  </a:txBody>
                  <a:tcPr/>
                </a:tc>
                <a:tc>
                  <a:txBody>
                    <a:bodyPr/>
                    <a:lstStyle/>
                    <a:p>
                      <a:r>
                        <a:rPr lang="en-US" dirty="0" smtClean="0"/>
                        <a:t>Stage</a:t>
                      </a:r>
                      <a:endParaRPr lang="en-US" dirty="0"/>
                    </a:p>
                  </a:txBody>
                  <a:tcPr/>
                </a:tc>
              </a:tr>
              <a:tr h="370840">
                <a:tc>
                  <a:txBody>
                    <a:bodyPr/>
                    <a:lstStyle/>
                    <a:p>
                      <a:r>
                        <a:rPr lang="en-US" dirty="0" smtClean="0"/>
                        <a:t>Mary</a:t>
                      </a:r>
                      <a:endParaRPr lang="en-US" dirty="0"/>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06741241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Modeling as values vs. objects</a:t>
            </a:r>
            <a:endParaRPr lang="en-US" dirty="0"/>
          </a:p>
        </p:txBody>
      </p:sp>
      <p:sp>
        <p:nvSpPr>
          <p:cNvPr id="3" name="Content Placeholder 2"/>
          <p:cNvSpPr>
            <a:spLocks noGrp="1"/>
          </p:cNvSpPr>
          <p:nvPr>
            <p:ph idx="1"/>
          </p:nvPr>
        </p:nvSpPr>
        <p:spPr/>
        <p:txBody>
          <a:bodyPr/>
          <a:lstStyle/>
          <a:p>
            <a:r>
              <a:rPr lang="en-US" dirty="0" smtClean="0"/>
              <a:t>Values:</a:t>
            </a:r>
          </a:p>
          <a:p>
            <a:pPr lvl="1"/>
            <a:r>
              <a:rPr lang="en-US" dirty="0" smtClean="0"/>
              <a:t>Values allow for natural comparison and queries</a:t>
            </a:r>
          </a:p>
          <a:p>
            <a:pPr lvl="1"/>
            <a:r>
              <a:rPr lang="en-US" dirty="0" smtClean="0"/>
              <a:t>DB style, easy to grasp by beginners</a:t>
            </a:r>
          </a:p>
          <a:p>
            <a:pPr lvl="1"/>
            <a:r>
              <a:rPr lang="en-US" dirty="0" smtClean="0"/>
              <a:t>Complexity of the data is low</a:t>
            </a:r>
          </a:p>
          <a:p>
            <a:r>
              <a:rPr lang="en-US" dirty="0" smtClean="0"/>
              <a:t>Objects</a:t>
            </a:r>
          </a:p>
          <a:p>
            <a:pPr lvl="1"/>
            <a:r>
              <a:rPr lang="en-US" dirty="0" smtClean="0"/>
              <a:t>Expressivity high</a:t>
            </a:r>
          </a:p>
          <a:p>
            <a:pPr lvl="1"/>
            <a:r>
              <a:rPr lang="en-US" dirty="0" smtClean="0"/>
              <a:t>Data can be closer to the original conceptual model</a:t>
            </a:r>
          </a:p>
          <a:p>
            <a:pPr lvl="1"/>
            <a:r>
              <a:rPr lang="en-US" dirty="0" smtClean="0"/>
              <a:t>Possibility to apply hierarchies and reasoning over objects</a:t>
            </a:r>
          </a:p>
          <a:p>
            <a:pPr lvl="1"/>
            <a:endParaRPr lang="en-US" dirty="0" smtClean="0"/>
          </a:p>
          <a:p>
            <a:pPr lvl="1"/>
            <a:endParaRPr lang="en-US" dirty="0"/>
          </a:p>
        </p:txBody>
      </p:sp>
    </p:spTree>
    <p:extLst>
      <p:ext uri="{BB962C8B-B14F-4D97-AF65-F5344CB8AC3E}">
        <p14:creationId xmlns:p14="http://schemas.microsoft.com/office/powerpoint/2010/main" val="244522288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 Tags (</a:t>
            </a:r>
            <a:r>
              <a:rPr lang="en-US" dirty="0" err="1"/>
              <a:t>rr:language</a:t>
            </a:r>
            <a:r>
              <a:rPr lang="en-US" dirty="0"/>
              <a:t>)</a:t>
            </a:r>
          </a:p>
        </p:txBody>
      </p:sp>
      <p:sp>
        <p:nvSpPr>
          <p:cNvPr id="3" name="Content Placeholder 2"/>
          <p:cNvSpPr>
            <a:spLocks noGrp="1"/>
          </p:cNvSpPr>
          <p:nvPr>
            <p:ph idx="1"/>
          </p:nvPr>
        </p:nvSpPr>
        <p:spPr/>
        <p:txBody>
          <a:bodyPr/>
          <a:lstStyle/>
          <a:p>
            <a:r>
              <a:rPr lang="en-US" b="1" dirty="0"/>
              <a:t>A term map with a term type of </a:t>
            </a:r>
            <a:r>
              <a:rPr lang="en-US" b="1" dirty="0" err="1"/>
              <a:t>rr:Literal</a:t>
            </a:r>
            <a:r>
              <a:rPr lang="en-US" b="1" dirty="0"/>
              <a:t> may have a specified language tag. </a:t>
            </a:r>
            <a:r>
              <a:rPr lang="en-US" dirty="0"/>
              <a:t>It is represented by the </a:t>
            </a:r>
            <a:r>
              <a:rPr lang="en-US" dirty="0" err="1"/>
              <a:t>rr:language</a:t>
            </a:r>
            <a:r>
              <a:rPr lang="en-US" dirty="0"/>
              <a:t> property on a term map. If present, its value must be a valid language tag.</a:t>
            </a:r>
          </a:p>
          <a:p>
            <a:r>
              <a:rPr lang="en-US" dirty="0" smtClean="0"/>
              <a:t>A </a:t>
            </a:r>
            <a:r>
              <a:rPr lang="en-US" dirty="0"/>
              <a:t>specified language tag causes generated literals to be language-tagged plain </a:t>
            </a:r>
            <a:r>
              <a:rPr lang="en-US" dirty="0" smtClean="0"/>
              <a:t>literals</a:t>
            </a:r>
            <a:endParaRPr lang="en-US" dirty="0"/>
          </a:p>
        </p:txBody>
      </p:sp>
    </p:spTree>
    <p:extLst>
      <p:ext uri="{BB962C8B-B14F-4D97-AF65-F5344CB8AC3E}">
        <p14:creationId xmlns:p14="http://schemas.microsoft.com/office/powerpoint/2010/main" val="156262186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5" name="Rectangle 4"/>
          <p:cNvSpPr/>
          <p:nvPr/>
        </p:nvSpPr>
        <p:spPr>
          <a:xfrm>
            <a:off x="498473" y="1278678"/>
            <a:ext cx="8377415" cy="4801315"/>
          </a:xfrm>
          <a:prstGeom prst="rect">
            <a:avLst/>
          </a:prstGeom>
        </p:spPr>
        <p:txBody>
          <a:bodyPr wrap="square">
            <a:spAutoFit/>
          </a:bodyPr>
          <a:lstStyle/>
          <a:p>
            <a:r>
              <a:rPr lang="en-US" dirty="0"/>
              <a:t>&lt;TriplesMap1&gt;</a:t>
            </a:r>
          </a:p>
          <a:p>
            <a:r>
              <a:rPr lang="en-US" dirty="0"/>
              <a:t>    a </a:t>
            </a:r>
            <a:r>
              <a:rPr lang="en-US" dirty="0" err="1"/>
              <a:t>rr:TriplesMap</a:t>
            </a:r>
            <a:r>
              <a:rPr lang="en-US" dirty="0"/>
              <a:t>;</a:t>
            </a:r>
          </a:p>
          <a:p>
            <a:r>
              <a:rPr lang="en-US" dirty="0"/>
              <a:t>      </a:t>
            </a:r>
          </a:p>
          <a:p>
            <a:r>
              <a:rPr lang="en-US" dirty="0"/>
              <a:t>	</a:t>
            </a:r>
            <a:r>
              <a:rPr lang="en-US" dirty="0" err="1"/>
              <a:t>rr:logicalTable</a:t>
            </a:r>
            <a:r>
              <a:rPr lang="en-US" dirty="0"/>
              <a:t> [  </a:t>
            </a:r>
            <a:r>
              <a:rPr lang="en-US" dirty="0" err="1"/>
              <a:t>rr:sqlQuery</a:t>
            </a:r>
            <a:r>
              <a:rPr lang="en-US" dirty="0"/>
              <a:t> """</a:t>
            </a:r>
          </a:p>
          <a:p>
            <a:r>
              <a:rPr lang="en-US" dirty="0"/>
              <a:t>                       SELECT "Code", "Name", "</a:t>
            </a:r>
            <a:r>
              <a:rPr lang="en-US" dirty="0" err="1"/>
              <a:t>Lan</a:t>
            </a:r>
            <a:r>
              <a:rPr lang="en-US" dirty="0"/>
              <a:t>"</a:t>
            </a:r>
          </a:p>
          <a:p>
            <a:r>
              <a:rPr lang="en-US" dirty="0"/>
              <a:t>                       FROM "Country"</a:t>
            </a:r>
          </a:p>
          <a:p>
            <a:r>
              <a:rPr lang="en-US" dirty="0"/>
              <a:t>					   WHERE "</a:t>
            </a:r>
            <a:r>
              <a:rPr lang="en-US" dirty="0" err="1"/>
              <a:t>Lan</a:t>
            </a:r>
            <a:r>
              <a:rPr lang="en-US" dirty="0"/>
              <a:t>" = 'EN';</a:t>
            </a:r>
          </a:p>
          <a:p>
            <a:r>
              <a:rPr lang="en-US" dirty="0"/>
              <a:t>                       """ ] ;</a:t>
            </a:r>
          </a:p>
          <a:p>
            <a:r>
              <a:rPr lang="en-US" dirty="0"/>
              <a:t>	</a:t>
            </a:r>
          </a:p>
          <a:p>
            <a:r>
              <a:rPr lang="en-US" dirty="0"/>
              <a:t>    </a:t>
            </a:r>
            <a:r>
              <a:rPr lang="en-US" dirty="0" err="1"/>
              <a:t>rr:subjectMap</a:t>
            </a:r>
            <a:r>
              <a:rPr lang="en-US" dirty="0"/>
              <a:t> [ </a:t>
            </a:r>
            <a:r>
              <a:rPr lang="en-US" dirty="0" err="1"/>
              <a:t>rr:template</a:t>
            </a:r>
            <a:r>
              <a:rPr lang="en-US" dirty="0"/>
              <a:t> "http://</a:t>
            </a:r>
            <a:r>
              <a:rPr lang="en-US" dirty="0" err="1"/>
              <a:t>example.com</a:t>
            </a:r>
            <a:r>
              <a:rPr lang="en-US" dirty="0"/>
              <a:t>/{\"Code\"}" ]; </a:t>
            </a:r>
          </a:p>
          <a:p>
            <a:r>
              <a:rPr lang="en-US" dirty="0"/>
              <a:t>	</a:t>
            </a:r>
          </a:p>
          <a:p>
            <a:r>
              <a:rPr lang="en-US" dirty="0"/>
              <a:t>    </a:t>
            </a:r>
            <a:r>
              <a:rPr lang="en-US" dirty="0" err="1"/>
              <a:t>rr:predicateObjectMap</a:t>
            </a:r>
            <a:endParaRPr lang="en-US" dirty="0"/>
          </a:p>
          <a:p>
            <a:r>
              <a:rPr lang="en-US" dirty="0"/>
              <a:t>    [ </a:t>
            </a:r>
          </a:p>
          <a:p>
            <a:r>
              <a:rPr lang="en-US" dirty="0"/>
              <a:t>      </a:t>
            </a:r>
            <a:r>
              <a:rPr lang="en-US" dirty="0" err="1"/>
              <a:t>rr:predicate</a:t>
            </a:r>
            <a:r>
              <a:rPr lang="en-US" dirty="0"/>
              <a:t>		</a:t>
            </a:r>
            <a:r>
              <a:rPr lang="en-US" dirty="0" err="1"/>
              <a:t>rdfs:label</a:t>
            </a:r>
            <a:r>
              <a:rPr lang="en-US" dirty="0"/>
              <a:t>;</a:t>
            </a:r>
          </a:p>
          <a:p>
            <a:r>
              <a:rPr lang="en-US" dirty="0"/>
              <a:t>      </a:t>
            </a:r>
            <a:r>
              <a:rPr lang="en-US" dirty="0" err="1"/>
              <a:t>rr:objectMap</a:t>
            </a:r>
            <a:r>
              <a:rPr lang="en-US" dirty="0"/>
              <a:t>		[ </a:t>
            </a:r>
            <a:r>
              <a:rPr lang="en-US" dirty="0" err="1"/>
              <a:t>rr:column</a:t>
            </a:r>
            <a:r>
              <a:rPr lang="en-US" dirty="0"/>
              <a:t> "\"Name\""; </a:t>
            </a:r>
            <a:r>
              <a:rPr lang="en-US" dirty="0" err="1"/>
              <a:t>rr:language</a:t>
            </a:r>
            <a:r>
              <a:rPr lang="en-US" dirty="0"/>
              <a:t> "</a:t>
            </a:r>
            <a:r>
              <a:rPr lang="en-US" dirty="0" err="1"/>
              <a:t>english</a:t>
            </a:r>
            <a:r>
              <a:rPr lang="en-US" dirty="0"/>
              <a:t>" ]</a:t>
            </a:r>
          </a:p>
          <a:p>
            <a:r>
              <a:rPr lang="en-US" dirty="0"/>
              <a:t>    ]</a:t>
            </a:r>
          </a:p>
          <a:p>
            <a:r>
              <a:rPr lang="en-US" dirty="0"/>
              <a:t>    .</a:t>
            </a:r>
          </a:p>
        </p:txBody>
      </p:sp>
    </p:spTree>
    <p:extLst>
      <p:ext uri="{BB962C8B-B14F-4D97-AF65-F5344CB8AC3E}">
        <p14:creationId xmlns:p14="http://schemas.microsoft.com/office/powerpoint/2010/main" val="216807677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Typed Literals (</a:t>
            </a:r>
            <a:r>
              <a:rPr lang="en-US" dirty="0" err="1"/>
              <a:t>rr:datatype</a:t>
            </a:r>
            <a:r>
              <a:rPr lang="en-US" dirty="0"/>
              <a:t>)</a:t>
            </a:r>
          </a:p>
        </p:txBody>
      </p:sp>
      <p:sp>
        <p:nvSpPr>
          <p:cNvPr id="3" name="Content Placeholder 2"/>
          <p:cNvSpPr>
            <a:spLocks noGrp="1"/>
          </p:cNvSpPr>
          <p:nvPr>
            <p:ph idx="1"/>
          </p:nvPr>
        </p:nvSpPr>
        <p:spPr/>
        <p:txBody>
          <a:bodyPr>
            <a:normAutofit fontScale="92500" lnSpcReduction="10000"/>
          </a:bodyPr>
          <a:lstStyle/>
          <a:p>
            <a:r>
              <a:rPr lang="en-US" dirty="0" smtClean="0"/>
              <a:t>A </a:t>
            </a:r>
            <a:r>
              <a:rPr lang="en-US" b="1" dirty="0" err="1" smtClean="0"/>
              <a:t>datatypeable</a:t>
            </a:r>
            <a:r>
              <a:rPr lang="en-US" b="1" dirty="0" smtClean="0"/>
              <a:t> term map </a:t>
            </a:r>
            <a:r>
              <a:rPr lang="en-US" dirty="0" smtClean="0"/>
              <a:t>is a term map with a term type of </a:t>
            </a:r>
            <a:r>
              <a:rPr lang="en-US" dirty="0" err="1" smtClean="0"/>
              <a:t>rr:Literal</a:t>
            </a:r>
            <a:r>
              <a:rPr lang="en-US" dirty="0" smtClean="0"/>
              <a:t> that does not have a specified language tag.</a:t>
            </a:r>
          </a:p>
          <a:p>
            <a:r>
              <a:rPr lang="en-US" dirty="0" err="1" smtClean="0"/>
              <a:t>Datatypeable</a:t>
            </a:r>
            <a:r>
              <a:rPr lang="en-US" dirty="0" smtClean="0"/>
              <a:t> term maps may generate typed literals. The </a:t>
            </a:r>
            <a:r>
              <a:rPr lang="en-US" dirty="0" err="1" smtClean="0"/>
              <a:t>datatype</a:t>
            </a:r>
            <a:r>
              <a:rPr lang="en-US" dirty="0" smtClean="0"/>
              <a:t> of these literals can be automatically determined based on the SQL </a:t>
            </a:r>
            <a:r>
              <a:rPr lang="en-US" dirty="0" err="1" smtClean="0"/>
              <a:t>datatype</a:t>
            </a:r>
            <a:r>
              <a:rPr lang="en-US" dirty="0" smtClean="0"/>
              <a:t> of the underlying logical table column (producing a natural RDF literal), or it can be explicitly overridden using </a:t>
            </a:r>
            <a:r>
              <a:rPr lang="en-US" dirty="0" err="1" smtClean="0"/>
              <a:t>rr:datatype</a:t>
            </a:r>
            <a:r>
              <a:rPr lang="en-US" dirty="0" smtClean="0"/>
              <a:t> (producing a </a:t>
            </a:r>
            <a:r>
              <a:rPr lang="en-US" dirty="0" err="1" smtClean="0"/>
              <a:t>datatype</a:t>
            </a:r>
            <a:r>
              <a:rPr lang="en-US" dirty="0" smtClean="0"/>
              <a:t>-override RDF literal).</a:t>
            </a:r>
          </a:p>
          <a:p>
            <a:r>
              <a:rPr lang="en-US" dirty="0" smtClean="0"/>
              <a:t>A </a:t>
            </a:r>
            <a:r>
              <a:rPr lang="en-US" dirty="0" err="1" smtClean="0"/>
              <a:t>datatypeable</a:t>
            </a:r>
            <a:r>
              <a:rPr lang="en-US" dirty="0" smtClean="0"/>
              <a:t> term map may have a </a:t>
            </a:r>
            <a:r>
              <a:rPr lang="en-US" dirty="0" err="1" smtClean="0"/>
              <a:t>rr:datatype</a:t>
            </a:r>
            <a:r>
              <a:rPr lang="en-US" dirty="0" smtClean="0"/>
              <a:t> property. Its value must be an IRI. This IRI is the specified </a:t>
            </a:r>
            <a:r>
              <a:rPr lang="en-US" dirty="0" err="1" smtClean="0"/>
              <a:t>datatype</a:t>
            </a:r>
            <a:r>
              <a:rPr lang="en-US" dirty="0" smtClean="0"/>
              <a:t> of the term map.</a:t>
            </a:r>
          </a:p>
          <a:p>
            <a:r>
              <a:rPr lang="en-US" dirty="0" smtClean="0"/>
              <a:t>A term map must not have more than one </a:t>
            </a:r>
            <a:r>
              <a:rPr lang="en-US" dirty="0" err="1" smtClean="0"/>
              <a:t>rr:datatype</a:t>
            </a:r>
            <a:r>
              <a:rPr lang="en-US" dirty="0" smtClean="0"/>
              <a:t> value.</a:t>
            </a:r>
          </a:p>
          <a:p>
            <a:r>
              <a:rPr lang="en-US" dirty="0" smtClean="0"/>
              <a:t>A term map that is not a </a:t>
            </a:r>
            <a:r>
              <a:rPr lang="en-US" dirty="0" err="1" smtClean="0"/>
              <a:t>datatypeable</a:t>
            </a:r>
            <a:r>
              <a:rPr lang="en-US" dirty="0" smtClean="0"/>
              <a:t> term map must not have an </a:t>
            </a:r>
            <a:r>
              <a:rPr lang="en-US" dirty="0" err="1" smtClean="0"/>
              <a:t>rr:datatype</a:t>
            </a:r>
            <a:r>
              <a:rPr lang="en-US" dirty="0" smtClean="0"/>
              <a:t> property.</a:t>
            </a:r>
          </a:p>
        </p:txBody>
      </p:sp>
    </p:spTree>
    <p:extLst>
      <p:ext uri="{BB962C8B-B14F-4D97-AF65-F5344CB8AC3E}">
        <p14:creationId xmlns:p14="http://schemas.microsoft.com/office/powerpoint/2010/main" val="195458054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Typed Literals (</a:t>
            </a:r>
            <a:r>
              <a:rPr lang="en-US" dirty="0" err="1"/>
              <a:t>rr:datatype</a:t>
            </a:r>
            <a:r>
              <a:rPr lang="en-US" dirty="0"/>
              <a:t>)</a:t>
            </a:r>
          </a:p>
        </p:txBody>
      </p:sp>
      <p:sp>
        <p:nvSpPr>
          <p:cNvPr id="3" name="Content Placeholder 2"/>
          <p:cNvSpPr>
            <a:spLocks noGrp="1"/>
          </p:cNvSpPr>
          <p:nvPr>
            <p:ph idx="1"/>
          </p:nvPr>
        </p:nvSpPr>
        <p:spPr/>
        <p:txBody>
          <a:bodyPr>
            <a:normAutofit/>
          </a:bodyPr>
          <a:lstStyle/>
          <a:p>
            <a:r>
              <a:rPr lang="en-US" dirty="0" smtClean="0"/>
              <a:t>The </a:t>
            </a:r>
            <a:r>
              <a:rPr lang="en-US" b="1" dirty="0"/>
              <a:t>implicit SQL </a:t>
            </a:r>
            <a:r>
              <a:rPr lang="en-US" b="1" dirty="0" err="1"/>
              <a:t>datatype</a:t>
            </a:r>
            <a:r>
              <a:rPr lang="en-US" b="1" dirty="0"/>
              <a:t> </a:t>
            </a:r>
            <a:r>
              <a:rPr lang="en-US" dirty="0"/>
              <a:t>of a </a:t>
            </a:r>
            <a:r>
              <a:rPr lang="en-US" dirty="0" err="1"/>
              <a:t>datatypeable</a:t>
            </a:r>
            <a:r>
              <a:rPr lang="en-US" dirty="0"/>
              <a:t> term map is CHARACTER VARYING if the term map is a template-valued term map; otherwise, it is the SQL </a:t>
            </a:r>
            <a:r>
              <a:rPr lang="en-US" dirty="0" err="1"/>
              <a:t>datatype</a:t>
            </a:r>
            <a:r>
              <a:rPr lang="en-US" dirty="0"/>
              <a:t> of the respective column in the logical table row.</a:t>
            </a:r>
          </a:p>
          <a:p>
            <a:r>
              <a:rPr lang="en-US" dirty="0" smtClean="0"/>
              <a:t>See generated </a:t>
            </a:r>
            <a:r>
              <a:rPr lang="en-US" dirty="0"/>
              <a:t>RDF term for further details on generating literals from term maps.</a:t>
            </a:r>
          </a:p>
        </p:txBody>
      </p:sp>
      <p:sp>
        <p:nvSpPr>
          <p:cNvPr id="4" name="Rectangle 3"/>
          <p:cNvSpPr/>
          <p:nvPr/>
        </p:nvSpPr>
        <p:spPr>
          <a:xfrm>
            <a:off x="846666" y="4623562"/>
            <a:ext cx="6911787"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b="1" dirty="0"/>
              <a:t>One cannot explicitly state that a plain literal without language tag should be generated. </a:t>
            </a:r>
            <a:r>
              <a:rPr lang="en-US" dirty="0"/>
              <a:t>They are the default for string columns. To generate one from a non-string column, a template-valued term map with a template such as "{MY_COLUMN}" and a term type of </a:t>
            </a:r>
            <a:r>
              <a:rPr lang="en-US" dirty="0" err="1"/>
              <a:t>rr:Literal</a:t>
            </a:r>
            <a:r>
              <a:rPr lang="en-US" dirty="0"/>
              <a:t> can be used.</a:t>
            </a:r>
          </a:p>
        </p:txBody>
      </p:sp>
    </p:spTree>
    <p:extLst>
      <p:ext uri="{BB962C8B-B14F-4D97-AF65-F5344CB8AC3E}">
        <p14:creationId xmlns:p14="http://schemas.microsoft.com/office/powerpoint/2010/main" val="86964114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Example</a:t>
            </a:r>
            <a:endParaRPr lang="en-US" dirty="0"/>
          </a:p>
        </p:txBody>
      </p:sp>
      <p:sp>
        <p:nvSpPr>
          <p:cNvPr id="6" name="Rectangle 5"/>
          <p:cNvSpPr/>
          <p:nvPr/>
        </p:nvSpPr>
        <p:spPr>
          <a:xfrm>
            <a:off x="371474" y="1333353"/>
            <a:ext cx="8363304" cy="5355313"/>
          </a:xfrm>
          <a:prstGeom prst="rect">
            <a:avLst/>
          </a:prstGeom>
        </p:spPr>
        <p:txBody>
          <a:bodyPr wrap="square">
            <a:spAutoFit/>
          </a:bodyPr>
          <a:lstStyle/>
          <a:p>
            <a:r>
              <a:rPr lang="en-US" dirty="0"/>
              <a:t>&lt;TriplesMap1&gt;</a:t>
            </a:r>
          </a:p>
          <a:p>
            <a:r>
              <a:rPr lang="en-US" dirty="0"/>
              <a:t>    a </a:t>
            </a:r>
            <a:r>
              <a:rPr lang="en-US" dirty="0" err="1"/>
              <a:t>rr:TriplesMap</a:t>
            </a:r>
            <a:r>
              <a:rPr lang="en-US" dirty="0"/>
              <a:t>;</a:t>
            </a:r>
          </a:p>
          <a:p>
            <a:r>
              <a:rPr lang="en-US" dirty="0"/>
              <a:t>    </a:t>
            </a:r>
            <a:r>
              <a:rPr lang="en-US" dirty="0" err="1"/>
              <a:t>rr:logicalTable</a:t>
            </a:r>
            <a:r>
              <a:rPr lang="en-US" dirty="0"/>
              <a:t> [ </a:t>
            </a:r>
            <a:r>
              <a:rPr lang="en-US" dirty="0" err="1"/>
              <a:t>rr:sqlQuery</a:t>
            </a:r>
            <a:r>
              <a:rPr lang="en-US" dirty="0"/>
              <a:t> """</a:t>
            </a:r>
          </a:p>
          <a:p>
            <a:r>
              <a:rPr lang="en-US" dirty="0"/>
              <a:t>       Select ('Department' || "</a:t>
            </a:r>
            <a:r>
              <a:rPr lang="en-US" dirty="0" err="1"/>
              <a:t>deptno</a:t>
            </a:r>
            <a:r>
              <a:rPr lang="en-US" dirty="0"/>
              <a:t>") AS </a:t>
            </a:r>
            <a:r>
              <a:rPr lang="en-US" dirty="0" err="1"/>
              <a:t>deptId</a:t>
            </a:r>
            <a:endParaRPr lang="en-US" dirty="0"/>
          </a:p>
          <a:p>
            <a:r>
              <a:rPr lang="en-US" dirty="0"/>
              <a:t>            , "</a:t>
            </a:r>
            <a:r>
              <a:rPr lang="en-US" dirty="0" err="1"/>
              <a:t>deptno</a:t>
            </a:r>
            <a:r>
              <a:rPr lang="en-US" dirty="0"/>
              <a:t>"</a:t>
            </a:r>
          </a:p>
          <a:p>
            <a:r>
              <a:rPr lang="en-US" dirty="0"/>
              <a:t>            , "</a:t>
            </a:r>
            <a:r>
              <a:rPr lang="en-US" dirty="0" err="1"/>
              <a:t>dname</a:t>
            </a:r>
            <a:r>
              <a:rPr lang="en-US" dirty="0"/>
              <a:t>"</a:t>
            </a:r>
          </a:p>
          <a:p>
            <a:r>
              <a:rPr lang="en-US" dirty="0"/>
              <a:t>            , "</a:t>
            </a:r>
            <a:r>
              <a:rPr lang="en-US" dirty="0" err="1"/>
              <a:t>loc</a:t>
            </a:r>
            <a:r>
              <a:rPr lang="en-US" dirty="0"/>
              <a:t>"</a:t>
            </a:r>
          </a:p>
          <a:p>
            <a:r>
              <a:rPr lang="en-US" dirty="0"/>
              <a:t>         from "DEPT"</a:t>
            </a:r>
          </a:p>
          <a:p>
            <a:r>
              <a:rPr lang="en-US" dirty="0"/>
              <a:t>       """ ];</a:t>
            </a:r>
          </a:p>
          <a:p>
            <a:endParaRPr lang="en-US" dirty="0"/>
          </a:p>
          <a:p>
            <a:r>
              <a:rPr lang="en-US" dirty="0"/>
              <a:t>    </a:t>
            </a:r>
            <a:r>
              <a:rPr lang="en-US" dirty="0" err="1"/>
              <a:t>rr:subjectMap</a:t>
            </a:r>
            <a:r>
              <a:rPr lang="en-US" dirty="0"/>
              <a:t> [ </a:t>
            </a:r>
            <a:r>
              <a:rPr lang="en-US" dirty="0" err="1"/>
              <a:t>rr:column</a:t>
            </a:r>
            <a:r>
              <a:rPr lang="en-US" dirty="0"/>
              <a:t> "</a:t>
            </a:r>
            <a:r>
              <a:rPr lang="en-US" dirty="0" err="1"/>
              <a:t>deptId</a:t>
            </a:r>
            <a:r>
              <a:rPr lang="en-US" dirty="0"/>
              <a:t>"; </a:t>
            </a:r>
            <a:r>
              <a:rPr lang="en-US" dirty="0" err="1"/>
              <a:t>rr:termType</a:t>
            </a:r>
            <a:r>
              <a:rPr lang="en-US" dirty="0"/>
              <a:t> </a:t>
            </a:r>
            <a:r>
              <a:rPr lang="en-US" dirty="0" err="1"/>
              <a:t>rr:BlankNode</a:t>
            </a:r>
            <a:r>
              <a:rPr lang="en-US" dirty="0"/>
              <a:t>;</a:t>
            </a:r>
          </a:p>
          <a:p>
            <a:r>
              <a:rPr lang="en-US" dirty="0"/>
              <a:t>                    </a:t>
            </a:r>
            <a:r>
              <a:rPr lang="en-US" dirty="0" err="1"/>
              <a:t>rr:inverseExpression</a:t>
            </a:r>
            <a:r>
              <a:rPr lang="en-US" dirty="0"/>
              <a:t> "{\"</a:t>
            </a:r>
            <a:r>
              <a:rPr lang="en-US" dirty="0" err="1"/>
              <a:t>deptno</a:t>
            </a:r>
            <a:r>
              <a:rPr lang="en-US" dirty="0"/>
              <a:t>\"} = </a:t>
            </a:r>
            <a:r>
              <a:rPr lang="en-US" dirty="0" err="1"/>
              <a:t>substr</a:t>
            </a:r>
            <a:r>
              <a:rPr lang="en-US" dirty="0"/>
              <a:t>({</a:t>
            </a:r>
            <a:r>
              <a:rPr lang="en-US" dirty="0" err="1"/>
              <a:t>deptId</a:t>
            </a:r>
            <a:r>
              <a:rPr lang="en-US" dirty="0"/>
              <a:t>},length('Department')+1)"];</a:t>
            </a:r>
          </a:p>
          <a:p>
            <a:endParaRPr lang="en-US" dirty="0"/>
          </a:p>
          <a:p>
            <a:r>
              <a:rPr lang="en-US" dirty="0"/>
              <a:t>    </a:t>
            </a:r>
            <a:r>
              <a:rPr lang="en-US" dirty="0" err="1"/>
              <a:t>rr:predicateObjectMap</a:t>
            </a:r>
            <a:endParaRPr lang="en-US" dirty="0"/>
          </a:p>
          <a:p>
            <a:r>
              <a:rPr lang="en-US" dirty="0"/>
              <a:t>    [ </a:t>
            </a:r>
          </a:p>
          <a:p>
            <a:r>
              <a:rPr lang="en-US" dirty="0"/>
              <a:t>      </a:t>
            </a:r>
            <a:r>
              <a:rPr lang="en-US" dirty="0" err="1"/>
              <a:t>rr:predicate</a:t>
            </a:r>
            <a:r>
              <a:rPr lang="en-US" dirty="0"/>
              <a:t>		</a:t>
            </a:r>
            <a:r>
              <a:rPr lang="en-US" dirty="0" err="1"/>
              <a:t>dept:deptno</a:t>
            </a:r>
            <a:r>
              <a:rPr lang="en-US" dirty="0"/>
              <a:t> ; </a:t>
            </a:r>
          </a:p>
          <a:p>
            <a:r>
              <a:rPr lang="en-US" dirty="0"/>
              <a:t>      </a:t>
            </a:r>
            <a:r>
              <a:rPr lang="en-US" dirty="0" err="1"/>
              <a:t>rr:objectMap</a:t>
            </a:r>
            <a:r>
              <a:rPr lang="en-US" dirty="0"/>
              <a:t>    [ </a:t>
            </a:r>
            <a:r>
              <a:rPr lang="en-US" dirty="0" err="1"/>
              <a:t>rr:column</a:t>
            </a:r>
            <a:r>
              <a:rPr lang="en-US" dirty="0"/>
              <a:t> "\"</a:t>
            </a:r>
            <a:r>
              <a:rPr lang="en-US" dirty="0" err="1"/>
              <a:t>deptno</a:t>
            </a:r>
            <a:r>
              <a:rPr lang="en-US" dirty="0"/>
              <a:t>\""; </a:t>
            </a:r>
            <a:r>
              <a:rPr lang="en-US" dirty="0" err="1"/>
              <a:t>rr:datatype</a:t>
            </a:r>
            <a:r>
              <a:rPr lang="en-US" dirty="0"/>
              <a:t> </a:t>
            </a:r>
            <a:r>
              <a:rPr lang="en-US" dirty="0" err="1"/>
              <a:t>xsd:positiveInteger</a:t>
            </a:r>
            <a:r>
              <a:rPr lang="en-US" dirty="0"/>
              <a:t> ]</a:t>
            </a:r>
          </a:p>
          <a:p>
            <a:r>
              <a:rPr lang="en-US" dirty="0"/>
              <a:t>    ];</a:t>
            </a:r>
          </a:p>
        </p:txBody>
      </p:sp>
    </p:spTree>
    <p:extLst>
      <p:ext uri="{BB962C8B-B14F-4D97-AF65-F5344CB8AC3E}">
        <p14:creationId xmlns:p14="http://schemas.microsoft.com/office/powerpoint/2010/main" val="3066898757"/>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Inverse Expressions (</a:t>
            </a:r>
            <a:r>
              <a:rPr lang="en-US" dirty="0" err="1"/>
              <a:t>rr:inverseExpression</a:t>
            </a:r>
            <a:r>
              <a:rPr lang="en-US" dirty="0"/>
              <a:t>)</a:t>
            </a:r>
          </a:p>
        </p:txBody>
      </p:sp>
      <p:sp>
        <p:nvSpPr>
          <p:cNvPr id="3" name="Content Placeholder 2"/>
          <p:cNvSpPr>
            <a:spLocks noGrp="1"/>
          </p:cNvSpPr>
          <p:nvPr>
            <p:ph idx="1"/>
          </p:nvPr>
        </p:nvSpPr>
        <p:spPr/>
        <p:txBody>
          <a:bodyPr>
            <a:normAutofit fontScale="92500" lnSpcReduction="10000"/>
          </a:bodyPr>
          <a:lstStyle/>
          <a:p>
            <a:r>
              <a:rPr lang="en-US" dirty="0"/>
              <a:t>An </a:t>
            </a:r>
            <a:r>
              <a:rPr lang="en-US" b="1" dirty="0"/>
              <a:t>inverse expression </a:t>
            </a:r>
            <a:r>
              <a:rPr lang="en-US" dirty="0"/>
              <a:t>is a string template associated with a column-valued term map or template-value term map. It is represented by the value of the </a:t>
            </a:r>
            <a:r>
              <a:rPr lang="en-US" dirty="0" err="1"/>
              <a:t>rr:inverseExpression</a:t>
            </a:r>
            <a:r>
              <a:rPr lang="en-US" dirty="0"/>
              <a:t> property. This property is optional and there must not be more than one for a term map.</a:t>
            </a:r>
          </a:p>
          <a:p>
            <a:r>
              <a:rPr lang="en-US" dirty="0" smtClean="0"/>
              <a:t>Inverse </a:t>
            </a:r>
            <a:r>
              <a:rPr lang="en-US" dirty="0"/>
              <a:t>expressions are useful for optimizing term maps that reference derived columns in R2RML views. An inverse expression </a:t>
            </a:r>
            <a:r>
              <a:rPr lang="en-US" b="1" dirty="0"/>
              <a:t>specifies an expression that allows “reversing” of a generated RDF term and the construction of a SQL query that efficiently retrieves the logical table row from which the term was generated</a:t>
            </a:r>
            <a:r>
              <a:rPr lang="en-US" dirty="0"/>
              <a:t>. In particular, it allows the use of indexes on the underlying relational tables</a:t>
            </a:r>
            <a:r>
              <a:rPr lang="en-US" dirty="0" smtClean="0"/>
              <a:t>.</a:t>
            </a:r>
          </a:p>
          <a:p>
            <a:r>
              <a:rPr lang="en-US" dirty="0"/>
              <a:t>Every pair of </a:t>
            </a:r>
            <a:r>
              <a:rPr lang="en-US" dirty="0" err="1"/>
              <a:t>unescaped</a:t>
            </a:r>
            <a:r>
              <a:rPr lang="en-US" dirty="0"/>
              <a:t> curly braces in the inverse expression is a column reference in an inverse expression. The string between the braces must be a valid column name.</a:t>
            </a:r>
          </a:p>
          <a:p>
            <a:endParaRPr lang="en-US" dirty="0"/>
          </a:p>
          <a:p>
            <a:endParaRPr lang="en-US" dirty="0"/>
          </a:p>
        </p:txBody>
      </p:sp>
    </p:spTree>
    <p:extLst>
      <p:ext uri="{BB962C8B-B14F-4D97-AF65-F5344CB8AC3E}">
        <p14:creationId xmlns:p14="http://schemas.microsoft.com/office/powerpoint/2010/main" val="241243324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Material/Sources</a:t>
            </a:r>
            <a:endParaRPr lang="en-US" dirty="0"/>
          </a:p>
        </p:txBody>
      </p:sp>
      <p:sp>
        <p:nvSpPr>
          <p:cNvPr id="3" name="Content Placeholder 2"/>
          <p:cNvSpPr>
            <a:spLocks noGrp="1"/>
          </p:cNvSpPr>
          <p:nvPr>
            <p:ph idx="1"/>
          </p:nvPr>
        </p:nvSpPr>
        <p:spPr/>
        <p:txBody>
          <a:bodyPr/>
          <a:lstStyle/>
          <a:p>
            <a:endParaRPr lang="en-US" dirty="0" smtClean="0"/>
          </a:p>
          <a:p>
            <a:r>
              <a:rPr lang="en-US" dirty="0" smtClean="0"/>
              <a:t>R2RML specification</a:t>
            </a:r>
            <a:r>
              <a:rPr lang="en-US" dirty="0"/>
              <a:t> </a:t>
            </a:r>
            <a:r>
              <a:rPr lang="en-US" dirty="0" smtClean="0"/>
              <a:t>by W3C</a:t>
            </a:r>
            <a:r>
              <a:rPr lang="en-US" dirty="0"/>
              <a:t/>
            </a:r>
            <a:br>
              <a:rPr lang="en-US" dirty="0"/>
            </a:br>
            <a:r>
              <a:rPr lang="en-US" dirty="0">
                <a:hlinkClick r:id="rId2"/>
              </a:rPr>
              <a:t>http://www.w3.org/TR/r2rml</a:t>
            </a:r>
            <a:r>
              <a:rPr lang="en-US" dirty="0" smtClean="0">
                <a:hlinkClick r:id="rId2"/>
              </a:rPr>
              <a:t>/</a:t>
            </a:r>
            <a:endParaRPr lang="en-US" dirty="0" smtClean="0"/>
          </a:p>
          <a:p>
            <a:endParaRPr lang="en-US" dirty="0" smtClean="0"/>
          </a:p>
          <a:p>
            <a:r>
              <a:rPr lang="en-US" dirty="0" smtClean="0"/>
              <a:t>R2RML specification byW3C</a:t>
            </a:r>
            <a:r>
              <a:rPr lang="en-US" dirty="0"/>
              <a:t/>
            </a:r>
            <a:br>
              <a:rPr lang="en-US" dirty="0"/>
            </a:br>
            <a:r>
              <a:rPr lang="en-US" dirty="0">
                <a:hlinkClick r:id="rId3"/>
              </a:rPr>
              <a:t>http://www.w3.org/2001/sw/rdb2rdf/test-cases</a:t>
            </a:r>
            <a:r>
              <a:rPr lang="en-US" dirty="0" smtClean="0">
                <a:hlinkClick r:id="rId3"/>
              </a:rPr>
              <a:t>/</a:t>
            </a:r>
            <a:endParaRPr lang="en-US" dirty="0" smtClean="0"/>
          </a:p>
          <a:p>
            <a:pPr marL="0" indent="0">
              <a:buNone/>
            </a:pPr>
            <a:r>
              <a:rPr lang="en-US" dirty="0"/>
              <a:t/>
            </a:r>
            <a:br>
              <a:rPr lang="en-US" dirty="0"/>
            </a:br>
            <a:endParaRPr lang="en-US" sz="1200" dirty="0" smtClean="0"/>
          </a:p>
          <a:p>
            <a:endParaRPr lang="en-US" dirty="0" smtClean="0"/>
          </a:p>
        </p:txBody>
      </p:sp>
    </p:spTree>
    <p:extLst>
      <p:ext uri="{BB962C8B-B14F-4D97-AF65-F5344CB8AC3E}">
        <p14:creationId xmlns:p14="http://schemas.microsoft.com/office/powerpoint/2010/main" val="361360052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4" name="Rectangle 3"/>
          <p:cNvSpPr/>
          <p:nvPr/>
        </p:nvSpPr>
        <p:spPr>
          <a:xfrm>
            <a:off x="498474" y="1071118"/>
            <a:ext cx="8335082" cy="5909311"/>
          </a:xfrm>
          <a:prstGeom prst="rect">
            <a:avLst/>
          </a:prstGeom>
        </p:spPr>
        <p:txBody>
          <a:bodyPr wrap="square">
            <a:spAutoFit/>
          </a:bodyPr>
          <a:lstStyle/>
          <a:p>
            <a:endParaRPr lang="en-US" dirty="0"/>
          </a:p>
          <a:p>
            <a:r>
              <a:rPr lang="en-US" dirty="0"/>
              <a:t>&lt;TriplesMap1&gt;</a:t>
            </a:r>
          </a:p>
          <a:p>
            <a:r>
              <a:rPr lang="en-US" dirty="0"/>
              <a:t>    a </a:t>
            </a:r>
            <a:r>
              <a:rPr lang="en-US" dirty="0" err="1"/>
              <a:t>rr:TriplesMap</a:t>
            </a:r>
            <a:r>
              <a:rPr lang="en-US" dirty="0"/>
              <a:t>;</a:t>
            </a:r>
          </a:p>
          <a:p>
            <a:r>
              <a:rPr lang="en-US" dirty="0"/>
              <a:t>    </a:t>
            </a:r>
            <a:r>
              <a:rPr lang="en-US" dirty="0" err="1"/>
              <a:t>rr:logicalTable</a:t>
            </a:r>
            <a:r>
              <a:rPr lang="en-US" dirty="0"/>
              <a:t> [ </a:t>
            </a:r>
            <a:r>
              <a:rPr lang="en-US" dirty="0" err="1"/>
              <a:t>rr:sqlQuery</a:t>
            </a:r>
            <a:r>
              <a:rPr lang="en-US" dirty="0"/>
              <a:t> """</a:t>
            </a:r>
          </a:p>
          <a:p>
            <a:r>
              <a:rPr lang="en-US" dirty="0"/>
              <a:t>       SELECT ('Department' || "</a:t>
            </a:r>
            <a:r>
              <a:rPr lang="en-US" dirty="0" err="1"/>
              <a:t>deptno</a:t>
            </a:r>
            <a:r>
              <a:rPr lang="en-US" dirty="0"/>
              <a:t>") AS "</a:t>
            </a:r>
            <a:r>
              <a:rPr lang="en-US" dirty="0" err="1"/>
              <a:t>deptId</a:t>
            </a:r>
            <a:r>
              <a:rPr lang="en-US" dirty="0"/>
              <a:t>"</a:t>
            </a:r>
          </a:p>
          <a:p>
            <a:r>
              <a:rPr lang="en-US" dirty="0"/>
              <a:t>            , "</a:t>
            </a:r>
            <a:r>
              <a:rPr lang="en-US" dirty="0" err="1" smtClean="0"/>
              <a:t>deptno</a:t>
            </a:r>
            <a:r>
              <a:rPr lang="en-US" dirty="0" smtClean="0"/>
              <a:t>”   </a:t>
            </a:r>
            <a:r>
              <a:rPr lang="en-US" dirty="0"/>
              <a:t>, "</a:t>
            </a:r>
            <a:r>
              <a:rPr lang="en-US" dirty="0" err="1"/>
              <a:t>dname</a:t>
            </a:r>
            <a:r>
              <a:rPr lang="en-US" dirty="0"/>
              <a:t>"</a:t>
            </a:r>
          </a:p>
          <a:p>
            <a:r>
              <a:rPr lang="en-US" dirty="0"/>
              <a:t>            , "</a:t>
            </a:r>
            <a:r>
              <a:rPr lang="en-US" dirty="0" err="1"/>
              <a:t>loc</a:t>
            </a:r>
            <a:r>
              <a:rPr lang="en-US" dirty="0"/>
              <a:t>"</a:t>
            </a:r>
          </a:p>
          <a:p>
            <a:r>
              <a:rPr lang="en-US" dirty="0"/>
              <a:t>       FROM "DEPT"</a:t>
            </a:r>
          </a:p>
          <a:p>
            <a:r>
              <a:rPr lang="en-US" dirty="0"/>
              <a:t>       """ ];</a:t>
            </a:r>
          </a:p>
          <a:p>
            <a:endParaRPr lang="en-US" dirty="0"/>
          </a:p>
          <a:p>
            <a:r>
              <a:rPr lang="en-US" dirty="0"/>
              <a:t>    </a:t>
            </a:r>
            <a:r>
              <a:rPr lang="en-US" dirty="0" err="1"/>
              <a:t>rr:subjectMap</a:t>
            </a:r>
            <a:r>
              <a:rPr lang="en-US" dirty="0"/>
              <a:t> [ </a:t>
            </a:r>
            <a:r>
              <a:rPr lang="en-US" dirty="0" err="1"/>
              <a:t>rr:column</a:t>
            </a:r>
            <a:r>
              <a:rPr lang="en-US" dirty="0"/>
              <a:t> "\"</a:t>
            </a:r>
            <a:r>
              <a:rPr lang="en-US" dirty="0" err="1"/>
              <a:t>deptId</a:t>
            </a:r>
            <a:r>
              <a:rPr lang="en-US" dirty="0"/>
              <a:t>\""; </a:t>
            </a:r>
            <a:r>
              <a:rPr lang="en-US" dirty="0" err="1"/>
              <a:t>rr:termType</a:t>
            </a:r>
            <a:r>
              <a:rPr lang="en-US" dirty="0"/>
              <a:t> </a:t>
            </a:r>
            <a:r>
              <a:rPr lang="en-US" dirty="0" err="1"/>
              <a:t>rr:BlankNode</a:t>
            </a:r>
            <a:r>
              <a:rPr lang="en-US" dirty="0"/>
              <a:t>;</a:t>
            </a:r>
          </a:p>
          <a:p>
            <a:r>
              <a:rPr lang="en-US" dirty="0"/>
              <a:t>                    </a:t>
            </a:r>
            <a:r>
              <a:rPr lang="en-US" dirty="0" err="1"/>
              <a:t>rr:inverseExpression</a:t>
            </a:r>
            <a:r>
              <a:rPr lang="en-US" dirty="0"/>
              <a:t> "{\"</a:t>
            </a:r>
            <a:r>
              <a:rPr lang="en-US" dirty="0" err="1"/>
              <a:t>deptno</a:t>
            </a:r>
            <a:r>
              <a:rPr lang="en-US" dirty="0"/>
              <a:t>\"} </a:t>
            </a:r>
            <a:r>
              <a:rPr lang="en-US"/>
              <a:t>= </a:t>
            </a:r>
            <a:r>
              <a:rPr lang="en-US" smtClean="0"/>
              <a:t/>
            </a:r>
            <a:br>
              <a:rPr lang="en-US" smtClean="0"/>
            </a:br>
            <a:r>
              <a:rPr lang="en-US" smtClean="0"/>
              <a:t>                                             substr</a:t>
            </a:r>
            <a:r>
              <a:rPr lang="en-US" dirty="0"/>
              <a:t>({\"</a:t>
            </a:r>
            <a:r>
              <a:rPr lang="en-US" dirty="0" err="1"/>
              <a:t>deptId</a:t>
            </a:r>
            <a:r>
              <a:rPr lang="en-US" dirty="0"/>
              <a:t>\"},length('Department')+1)"];</a:t>
            </a:r>
          </a:p>
          <a:p>
            <a:endParaRPr lang="en-US" dirty="0"/>
          </a:p>
          <a:p>
            <a:r>
              <a:rPr lang="en-US" dirty="0"/>
              <a:t>    </a:t>
            </a:r>
            <a:r>
              <a:rPr lang="en-US" dirty="0" err="1"/>
              <a:t>rr:predicateObjectMap</a:t>
            </a:r>
            <a:r>
              <a:rPr lang="en-US" dirty="0"/>
              <a:t> </a:t>
            </a:r>
          </a:p>
          <a:p>
            <a:r>
              <a:rPr lang="en-US" dirty="0"/>
              <a:t>    [ </a:t>
            </a:r>
          </a:p>
          <a:p>
            <a:r>
              <a:rPr lang="en-US" dirty="0"/>
              <a:t>      </a:t>
            </a:r>
            <a:r>
              <a:rPr lang="en-US" dirty="0" err="1"/>
              <a:t>rr:predicate</a:t>
            </a:r>
            <a:r>
              <a:rPr lang="en-US" dirty="0"/>
              <a:t>	</a:t>
            </a:r>
            <a:r>
              <a:rPr lang="en-US" dirty="0" err="1"/>
              <a:t>dept:location</a:t>
            </a:r>
            <a:r>
              <a:rPr lang="en-US" dirty="0"/>
              <a:t> ; </a:t>
            </a:r>
          </a:p>
          <a:p>
            <a:r>
              <a:rPr lang="en-US" dirty="0"/>
              <a:t>      </a:t>
            </a:r>
            <a:r>
              <a:rPr lang="en-US" dirty="0" err="1"/>
              <a:t>rr:objectMap</a:t>
            </a:r>
            <a:r>
              <a:rPr lang="en-US" dirty="0"/>
              <a:t>	[ </a:t>
            </a:r>
            <a:r>
              <a:rPr lang="en-US" dirty="0" err="1"/>
              <a:t>rr:column</a:t>
            </a:r>
            <a:r>
              <a:rPr lang="en-US" dirty="0"/>
              <a:t> "\"</a:t>
            </a:r>
            <a:r>
              <a:rPr lang="en-US" dirty="0" err="1"/>
              <a:t>loc</a:t>
            </a:r>
            <a:r>
              <a:rPr lang="en-US" dirty="0"/>
              <a:t>\"" ]</a:t>
            </a:r>
          </a:p>
          <a:p>
            <a:r>
              <a:rPr lang="en-US" dirty="0"/>
              <a:t>    ];</a:t>
            </a:r>
          </a:p>
          <a:p>
            <a:r>
              <a:rPr lang="en-US" dirty="0"/>
              <a:t> </a:t>
            </a:r>
          </a:p>
          <a:p>
            <a:r>
              <a:rPr lang="en-US" dirty="0"/>
              <a:t>.</a:t>
            </a:r>
          </a:p>
        </p:txBody>
      </p:sp>
    </p:spTree>
    <p:extLst>
      <p:ext uri="{BB962C8B-B14F-4D97-AF65-F5344CB8AC3E}">
        <p14:creationId xmlns:p14="http://schemas.microsoft.com/office/powerpoint/2010/main" val="288726667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The following table states distances in kilometers, generate RDF that presents this data in miles, add an inverse map that allows to reverse (1km = 0,62 mi).</a:t>
            </a:r>
          </a:p>
          <a:p>
            <a:endParaRPr lang="en-US" dirty="0"/>
          </a:p>
          <a:p>
            <a:endParaRPr lang="en-US" dirty="0" smtClean="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336950469"/>
              </p:ext>
            </p:extLst>
          </p:nvPr>
        </p:nvGraphicFramePr>
        <p:xfrm>
          <a:off x="1213556" y="3414888"/>
          <a:ext cx="6096000" cy="7416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en-US" dirty="0" smtClean="0"/>
                        <a:t>city1</a:t>
                      </a:r>
                      <a:endParaRPr lang="en-US" dirty="0"/>
                    </a:p>
                  </a:txBody>
                  <a:tcPr/>
                </a:tc>
                <a:tc>
                  <a:txBody>
                    <a:bodyPr/>
                    <a:lstStyle/>
                    <a:p>
                      <a:r>
                        <a:rPr lang="en-US" dirty="0" smtClean="0"/>
                        <a:t>city2</a:t>
                      </a:r>
                      <a:endParaRPr lang="en-US" dirty="0"/>
                    </a:p>
                  </a:txBody>
                  <a:tcPr/>
                </a:tc>
                <a:tc>
                  <a:txBody>
                    <a:bodyPr/>
                    <a:lstStyle/>
                    <a:p>
                      <a:r>
                        <a:rPr lang="en-US" dirty="0" smtClean="0"/>
                        <a:t>distance</a:t>
                      </a:r>
                      <a:endParaRPr lang="en-US" dirty="0"/>
                    </a:p>
                  </a:txBody>
                  <a:tcPr/>
                </a:tc>
              </a:tr>
              <a:tr h="370840">
                <a:tc>
                  <a:txBody>
                    <a:bodyPr/>
                    <a:lstStyle/>
                    <a:p>
                      <a:r>
                        <a:rPr lang="en-US" dirty="0" err="1" smtClean="0"/>
                        <a:t>bolzano</a:t>
                      </a:r>
                      <a:endParaRPr lang="en-US" dirty="0"/>
                    </a:p>
                  </a:txBody>
                  <a:tcPr/>
                </a:tc>
                <a:tc>
                  <a:txBody>
                    <a:bodyPr/>
                    <a:lstStyle/>
                    <a:p>
                      <a:r>
                        <a:rPr lang="en-US" dirty="0" err="1" smtClean="0"/>
                        <a:t>munich</a:t>
                      </a:r>
                      <a:endParaRPr lang="en-US" dirty="0"/>
                    </a:p>
                  </a:txBody>
                  <a:tcPr/>
                </a:tc>
                <a:tc>
                  <a:txBody>
                    <a:bodyPr/>
                    <a:lstStyle/>
                    <a:p>
                      <a:r>
                        <a:rPr lang="en-US" dirty="0" smtClean="0"/>
                        <a:t>278,4</a:t>
                      </a:r>
                      <a:endParaRPr lang="en-US" dirty="0"/>
                    </a:p>
                  </a:txBody>
                  <a:tcPr/>
                </a:tc>
              </a:tr>
            </a:tbl>
          </a:graphicData>
        </a:graphic>
      </p:graphicFrame>
    </p:spTree>
    <p:extLst>
      <p:ext uri="{BB962C8B-B14F-4D97-AF65-F5344CB8AC3E}">
        <p14:creationId xmlns:p14="http://schemas.microsoft.com/office/powerpoint/2010/main" val="20477189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Foreign Key Relationships among Logical Tables </a:t>
            </a:r>
          </a:p>
        </p:txBody>
      </p:sp>
      <p:sp>
        <p:nvSpPr>
          <p:cNvPr id="3" name="Content Placeholder 2"/>
          <p:cNvSpPr>
            <a:spLocks noGrp="1"/>
          </p:cNvSpPr>
          <p:nvPr>
            <p:ph idx="1"/>
          </p:nvPr>
        </p:nvSpPr>
        <p:spPr/>
        <p:txBody>
          <a:bodyPr/>
          <a:lstStyle/>
          <a:p>
            <a:r>
              <a:rPr lang="en-US" sz="2200" dirty="0"/>
              <a:t>A referencing object map </a:t>
            </a:r>
            <a:r>
              <a:rPr lang="en-US" sz="2200" b="1" dirty="0"/>
              <a:t>allows using the subjects of another triples map as the objects generated by a predicate-object map</a:t>
            </a:r>
            <a:r>
              <a:rPr lang="en-US" sz="2200" dirty="0"/>
              <a:t>. Since both triples maps may be based on different logical tables, this may require a join between the logical tables. This is not restricted to 1:1 joins.</a:t>
            </a:r>
          </a:p>
          <a:p>
            <a:r>
              <a:rPr lang="en-US" sz="2200" dirty="0"/>
              <a:t>A referencing object map is represented by a resource that:</a:t>
            </a:r>
          </a:p>
          <a:p>
            <a:pPr lvl="1"/>
            <a:r>
              <a:rPr lang="en-US" sz="2200" dirty="0"/>
              <a:t>has exactly </a:t>
            </a:r>
            <a:r>
              <a:rPr lang="en-US" sz="2200" b="1" dirty="0"/>
              <a:t>one </a:t>
            </a:r>
            <a:r>
              <a:rPr lang="en-US" sz="2200" b="1" dirty="0" err="1"/>
              <a:t>rr:parentTriplesMap</a:t>
            </a:r>
            <a:r>
              <a:rPr lang="en-US" sz="2200" b="1" dirty="0"/>
              <a:t> </a:t>
            </a:r>
            <a:r>
              <a:rPr lang="en-US" sz="2200" dirty="0"/>
              <a:t>property, whose value must be a triples map, known as the referencing object map's parent triples map.</a:t>
            </a:r>
          </a:p>
          <a:p>
            <a:pPr lvl="1"/>
            <a:r>
              <a:rPr lang="en-US" sz="2200" dirty="0"/>
              <a:t>may have </a:t>
            </a:r>
            <a:r>
              <a:rPr lang="en-US" sz="2200" b="1" dirty="0"/>
              <a:t>one or more </a:t>
            </a:r>
            <a:r>
              <a:rPr lang="en-US" sz="2200" b="1" dirty="0" err="1"/>
              <a:t>rr:joinCondition</a:t>
            </a:r>
            <a:r>
              <a:rPr lang="en-US" sz="2200" b="1" dirty="0"/>
              <a:t> </a:t>
            </a:r>
            <a:r>
              <a:rPr lang="en-US" sz="2200" dirty="0"/>
              <a:t>properties, whose values must be join conditions.</a:t>
            </a:r>
          </a:p>
          <a:p>
            <a:pPr marL="0" indent="0">
              <a:buNone/>
            </a:pPr>
            <a:endParaRPr lang="en-US" sz="2200" dirty="0"/>
          </a:p>
        </p:txBody>
      </p:sp>
    </p:spTree>
    <p:extLst>
      <p:ext uri="{BB962C8B-B14F-4D97-AF65-F5344CB8AC3E}">
        <p14:creationId xmlns:p14="http://schemas.microsoft.com/office/powerpoint/2010/main" val="34154289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Foreign Key Relationships among Logical Tables </a:t>
            </a:r>
          </a:p>
        </p:txBody>
      </p:sp>
      <p:sp>
        <p:nvSpPr>
          <p:cNvPr id="3" name="Content Placeholder 2"/>
          <p:cNvSpPr>
            <a:spLocks noGrp="1"/>
          </p:cNvSpPr>
          <p:nvPr>
            <p:ph idx="1"/>
          </p:nvPr>
        </p:nvSpPr>
        <p:spPr/>
        <p:txBody>
          <a:bodyPr/>
          <a:lstStyle/>
          <a:p>
            <a:r>
              <a:rPr lang="en-US" sz="2000" dirty="0"/>
              <a:t>A </a:t>
            </a:r>
            <a:r>
              <a:rPr lang="en-US" sz="2000" b="1" dirty="0"/>
              <a:t>join condition </a:t>
            </a:r>
            <a:r>
              <a:rPr lang="en-US" sz="2000" dirty="0"/>
              <a:t>is represented by a resource that has exactly one value for each of the following two properties:</a:t>
            </a:r>
          </a:p>
          <a:p>
            <a:pPr lvl="1"/>
            <a:r>
              <a:rPr lang="en-US" sz="2000" dirty="0" err="1"/>
              <a:t>rr:child</a:t>
            </a:r>
            <a:r>
              <a:rPr lang="en-US" sz="2000" dirty="0"/>
              <a:t>, whose value is known as the join condition's child column and must be a column name that exists in the logical table of the triples map that contains the referencing object map</a:t>
            </a:r>
          </a:p>
          <a:p>
            <a:pPr lvl="1"/>
            <a:r>
              <a:rPr lang="en-US" sz="2000" dirty="0" err="1"/>
              <a:t>rr:parent</a:t>
            </a:r>
            <a:r>
              <a:rPr lang="en-US" sz="2000" dirty="0"/>
              <a:t>, whose value is known as the join condition's parent column and must be a column name that exists in the logical table of the referencing object map's parent triples map.</a:t>
            </a:r>
          </a:p>
          <a:p>
            <a:r>
              <a:rPr lang="en-US" sz="2000" b="1" dirty="0"/>
              <a:t>The child query </a:t>
            </a:r>
            <a:r>
              <a:rPr lang="en-US" sz="2000" dirty="0"/>
              <a:t>of a referencing object map is the effective SQL query of the logical table of the term map containing the referencing object map.</a:t>
            </a:r>
          </a:p>
          <a:p>
            <a:r>
              <a:rPr lang="en-US" sz="2000" dirty="0"/>
              <a:t>The </a:t>
            </a:r>
            <a:r>
              <a:rPr lang="en-US" sz="2000" b="1" dirty="0"/>
              <a:t>parent query </a:t>
            </a:r>
            <a:r>
              <a:rPr lang="en-US" sz="2000" dirty="0"/>
              <a:t>of a referencing object map is the effective SQL query of the logical table of its parent triples map.</a:t>
            </a:r>
          </a:p>
          <a:p>
            <a:pPr marL="0" indent="0">
              <a:buNone/>
            </a:pPr>
            <a:endParaRPr lang="en-US" sz="2000" dirty="0"/>
          </a:p>
        </p:txBody>
      </p:sp>
    </p:spTree>
    <p:extLst>
      <p:ext uri="{BB962C8B-B14F-4D97-AF65-F5344CB8AC3E}">
        <p14:creationId xmlns:p14="http://schemas.microsoft.com/office/powerpoint/2010/main" val="5863125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Foreign Key Relationships among Logical Tables </a:t>
            </a:r>
          </a:p>
        </p:txBody>
      </p:sp>
      <p:sp>
        <p:nvSpPr>
          <p:cNvPr id="3" name="Content Placeholder 2"/>
          <p:cNvSpPr>
            <a:spLocks noGrp="1"/>
          </p:cNvSpPr>
          <p:nvPr>
            <p:ph idx="1"/>
          </p:nvPr>
        </p:nvSpPr>
        <p:spPr/>
        <p:txBody>
          <a:bodyPr/>
          <a:lstStyle/>
          <a:p>
            <a:r>
              <a:rPr lang="en-US" sz="2000" b="1" dirty="0"/>
              <a:t>The joint SQL query </a:t>
            </a:r>
            <a:r>
              <a:rPr lang="en-US" sz="2000" dirty="0"/>
              <a:t>of a referencing object map is:</a:t>
            </a:r>
          </a:p>
          <a:p>
            <a:pPr lvl="1"/>
            <a:r>
              <a:rPr lang="en-US" sz="2000" dirty="0"/>
              <a:t>If the referencing object map has no join condition:</a:t>
            </a:r>
            <a:br>
              <a:rPr lang="en-US" sz="2000" dirty="0"/>
            </a:br>
            <a:r>
              <a:rPr lang="en-US" sz="2000" dirty="0"/>
              <a:t>	SELECT * FROM ({child-query}) AS </a:t>
            </a:r>
            <a:r>
              <a:rPr lang="en-US" sz="2000" dirty="0" err="1"/>
              <a:t>tmp</a:t>
            </a:r>
            <a:endParaRPr lang="en-US" sz="2000" dirty="0"/>
          </a:p>
          <a:p>
            <a:pPr lvl="1"/>
            <a:r>
              <a:rPr lang="en-US" sz="2000" dirty="0"/>
              <a:t>If the referencing object map has at least one join condition:</a:t>
            </a:r>
            <a:br>
              <a:rPr lang="en-US" sz="2000" dirty="0"/>
            </a:br>
            <a:r>
              <a:rPr lang="en-US" sz="2000" dirty="0"/>
              <a:t>	SELECT * FROM ({child-query}) AS child,</a:t>
            </a:r>
            <a:br>
              <a:rPr lang="en-US" sz="2000" dirty="0"/>
            </a:br>
            <a:r>
              <a:rPr lang="en-US" sz="2000" dirty="0"/>
              <a:t>	     ({parent-query}) AS parent</a:t>
            </a:r>
            <a:br>
              <a:rPr lang="en-US" sz="2000" dirty="0"/>
            </a:br>
            <a:r>
              <a:rPr lang="en-US" sz="2000" dirty="0"/>
              <a:t>	WHERE child.{child-column1}=parent.{parent-column1}</a:t>
            </a:r>
            <a:br>
              <a:rPr lang="en-US" sz="2000" dirty="0"/>
            </a:br>
            <a:r>
              <a:rPr lang="en-US" sz="2000" dirty="0"/>
              <a:t>	AND child.{child-column2}=parent.{parent-column2}</a:t>
            </a:r>
            <a:br>
              <a:rPr lang="en-US" sz="2000" dirty="0"/>
            </a:br>
            <a:r>
              <a:rPr lang="en-US" sz="2000" dirty="0"/>
              <a:t>	AND ...</a:t>
            </a:r>
          </a:p>
          <a:p>
            <a:pPr marL="228600" lvl="1" indent="0">
              <a:buNone/>
            </a:pPr>
            <a:r>
              <a:rPr lang="en-US" sz="2000" dirty="0"/>
              <a:t>where {child-query} is the referencing object map's child query, {parent-query} is its parent query, {child-column1} and {parent-column1} are the child column and parent column of its first join condition, and so on. The order of the join conditions is chosen arbitrarily.</a:t>
            </a:r>
          </a:p>
          <a:p>
            <a:pPr lvl="1"/>
            <a:r>
              <a:rPr lang="en-US" sz="2000" b="1" dirty="0"/>
              <a:t>The joint SQL query is used when generating RDF triples </a:t>
            </a:r>
            <a:r>
              <a:rPr lang="en-US" sz="2000" dirty="0"/>
              <a:t>from referencing object maps.</a:t>
            </a:r>
          </a:p>
          <a:p>
            <a:pPr marL="0" indent="0">
              <a:buNone/>
            </a:pPr>
            <a:endParaRPr lang="en-US" sz="2000" dirty="0"/>
          </a:p>
        </p:txBody>
      </p:sp>
    </p:spTree>
    <p:extLst>
      <p:ext uri="{BB962C8B-B14F-4D97-AF65-F5344CB8AC3E}">
        <p14:creationId xmlns:p14="http://schemas.microsoft.com/office/powerpoint/2010/main" val="246601203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Assigning Triples to Named Graphs</a:t>
            </a:r>
          </a:p>
        </p:txBody>
      </p:sp>
      <p:sp>
        <p:nvSpPr>
          <p:cNvPr id="6" name="Content Placeholder 5"/>
          <p:cNvSpPr>
            <a:spLocks noGrp="1"/>
          </p:cNvSpPr>
          <p:nvPr>
            <p:ph idx="1"/>
          </p:nvPr>
        </p:nvSpPr>
        <p:spPr/>
        <p:txBody>
          <a:bodyPr>
            <a:normAutofit fontScale="92500" lnSpcReduction="20000"/>
          </a:bodyPr>
          <a:lstStyle/>
          <a:p>
            <a:r>
              <a:rPr lang="en-US" b="1" dirty="0"/>
              <a:t>Each triple generated from an R2RML mapping is placed into one or more graphs </a:t>
            </a:r>
            <a:r>
              <a:rPr lang="en-US" dirty="0"/>
              <a:t>of the output dataset. Possible target graphs are the unnamed default graph, and the IRI-named named graphs.</a:t>
            </a:r>
          </a:p>
          <a:p>
            <a:r>
              <a:rPr lang="en-US" b="1" dirty="0" smtClean="0"/>
              <a:t>Any </a:t>
            </a:r>
            <a:r>
              <a:rPr lang="en-US" b="1" dirty="0"/>
              <a:t>subject map or predicate-object map may have one or more associated graph maps</a:t>
            </a:r>
            <a:r>
              <a:rPr lang="en-US" dirty="0"/>
              <a:t>. They are specified in one of two ways:</a:t>
            </a:r>
          </a:p>
          <a:p>
            <a:pPr lvl="1"/>
            <a:r>
              <a:rPr lang="en-US" dirty="0" smtClean="0"/>
              <a:t>using </a:t>
            </a:r>
            <a:r>
              <a:rPr lang="en-US" dirty="0"/>
              <a:t>the </a:t>
            </a:r>
            <a:r>
              <a:rPr lang="en-US" dirty="0" err="1"/>
              <a:t>rr:graphMap</a:t>
            </a:r>
            <a:r>
              <a:rPr lang="en-US" dirty="0"/>
              <a:t> property, whose value must be a graph map,</a:t>
            </a:r>
          </a:p>
          <a:p>
            <a:pPr lvl="1"/>
            <a:r>
              <a:rPr lang="en-US" dirty="0"/>
              <a:t>using the constant shortcut property </a:t>
            </a:r>
            <a:r>
              <a:rPr lang="en-US" dirty="0" err="1"/>
              <a:t>rr:graph</a:t>
            </a:r>
            <a:r>
              <a:rPr lang="en-US" dirty="0"/>
              <a:t>.</a:t>
            </a:r>
          </a:p>
          <a:p>
            <a:r>
              <a:rPr lang="en-US" dirty="0"/>
              <a:t>Graph maps are themselves term maps. When RDF triples are generated, the set of target graphs is determined by taking into account any graph maps associated with the subject map or predicate-object map.</a:t>
            </a:r>
          </a:p>
          <a:p>
            <a:r>
              <a:rPr lang="en-US" dirty="0" smtClean="0"/>
              <a:t>If </a:t>
            </a:r>
            <a:r>
              <a:rPr lang="en-US" dirty="0"/>
              <a:t>a graph map generates the special IRI </a:t>
            </a:r>
            <a:r>
              <a:rPr lang="en-US" dirty="0" err="1"/>
              <a:t>rr:defaultGraph</a:t>
            </a:r>
            <a:r>
              <a:rPr lang="en-US" dirty="0"/>
              <a:t>, then the target graph is the default graph of the output dataset.</a:t>
            </a:r>
          </a:p>
        </p:txBody>
      </p:sp>
    </p:spTree>
    <p:extLst>
      <p:ext uri="{BB962C8B-B14F-4D97-AF65-F5344CB8AC3E}">
        <p14:creationId xmlns:p14="http://schemas.microsoft.com/office/powerpoint/2010/main" val="213717057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98474" y="508000"/>
            <a:ext cx="7556313" cy="5618163"/>
          </a:xfrm>
        </p:spPr>
        <p:txBody>
          <a:bodyPr>
            <a:normAutofit/>
          </a:bodyPr>
          <a:lstStyle/>
          <a:p>
            <a:r>
              <a:rPr lang="en-US" dirty="0"/>
              <a:t>In the following subject map example, all generated RDF triples will be stored in the named graph </a:t>
            </a:r>
            <a:r>
              <a:rPr lang="en-US" dirty="0" err="1"/>
              <a:t>ex:DepartmentGraph</a:t>
            </a:r>
            <a:r>
              <a:rPr lang="en-US" dirty="0" smtClean="0"/>
              <a:t>.</a:t>
            </a:r>
          </a:p>
          <a:p>
            <a:endParaRPr lang="en-US" dirty="0"/>
          </a:p>
          <a:p>
            <a:endParaRPr lang="en-US" dirty="0" smtClean="0"/>
          </a:p>
          <a:p>
            <a:endParaRPr lang="en-US" dirty="0"/>
          </a:p>
          <a:p>
            <a:r>
              <a:rPr lang="en-US" dirty="0" smtClean="0"/>
              <a:t> This </a:t>
            </a:r>
            <a:r>
              <a:rPr lang="en-US" dirty="0"/>
              <a:t>is equivalent to the following example, which uses a constant shortcut property:</a:t>
            </a:r>
          </a:p>
          <a:p>
            <a:pPr marL="0" indent="0">
              <a:buNone/>
            </a:pPr>
            <a:endParaRPr lang="en-US" dirty="0" smtClean="0"/>
          </a:p>
        </p:txBody>
      </p:sp>
      <p:sp>
        <p:nvSpPr>
          <p:cNvPr id="6" name="Rectangle 5"/>
          <p:cNvSpPr/>
          <p:nvPr/>
        </p:nvSpPr>
        <p:spPr>
          <a:xfrm>
            <a:off x="364231" y="1874504"/>
            <a:ext cx="7690556"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 </a:t>
            </a:r>
            <a:r>
              <a:rPr lang="en-US" dirty="0" err="1"/>
              <a:t>rr:subjectMap</a:t>
            </a:r>
            <a:r>
              <a:rPr lang="en-US" dirty="0"/>
              <a:t> [</a:t>
            </a:r>
          </a:p>
          <a:p>
            <a:r>
              <a:rPr lang="en-US" dirty="0"/>
              <a:t>    </a:t>
            </a:r>
            <a:r>
              <a:rPr lang="en-US" dirty="0" err="1"/>
              <a:t>rr:template</a:t>
            </a:r>
            <a:r>
              <a:rPr lang="en-US" dirty="0"/>
              <a:t> "http://</a:t>
            </a:r>
            <a:r>
              <a:rPr lang="en-US" dirty="0" err="1"/>
              <a:t>data.example.com</a:t>
            </a:r>
            <a:r>
              <a:rPr lang="en-US" dirty="0"/>
              <a:t>/department/{DEPTNO}";</a:t>
            </a:r>
          </a:p>
          <a:p>
            <a:r>
              <a:rPr lang="en-US" dirty="0"/>
              <a:t>    </a:t>
            </a:r>
            <a:r>
              <a:rPr lang="en-US" dirty="0" err="1"/>
              <a:t>rr:graphMap</a:t>
            </a:r>
            <a:r>
              <a:rPr lang="en-US" dirty="0"/>
              <a:t> [ </a:t>
            </a:r>
            <a:r>
              <a:rPr lang="en-US" dirty="0" err="1"/>
              <a:t>rr:constant</a:t>
            </a:r>
            <a:r>
              <a:rPr lang="en-US" dirty="0"/>
              <a:t> </a:t>
            </a:r>
            <a:r>
              <a:rPr lang="en-US" dirty="0" err="1"/>
              <a:t>ex:DepartmentGraph</a:t>
            </a:r>
            <a:r>
              <a:rPr lang="en-US" dirty="0"/>
              <a:t> ];</a:t>
            </a:r>
          </a:p>
          <a:p>
            <a:r>
              <a:rPr lang="en-US" dirty="0"/>
              <a:t>].</a:t>
            </a:r>
          </a:p>
        </p:txBody>
      </p:sp>
      <p:sp>
        <p:nvSpPr>
          <p:cNvPr id="7" name="Rectangle 6"/>
          <p:cNvSpPr/>
          <p:nvPr/>
        </p:nvSpPr>
        <p:spPr>
          <a:xfrm>
            <a:off x="364231" y="4369348"/>
            <a:ext cx="7690556"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 </a:t>
            </a:r>
            <a:r>
              <a:rPr lang="en-US" dirty="0" err="1"/>
              <a:t>rr:subjectMap</a:t>
            </a:r>
            <a:r>
              <a:rPr lang="en-US" dirty="0"/>
              <a:t> [</a:t>
            </a:r>
          </a:p>
          <a:p>
            <a:r>
              <a:rPr lang="en-US" dirty="0"/>
              <a:t>    </a:t>
            </a:r>
            <a:r>
              <a:rPr lang="en-US" dirty="0" err="1"/>
              <a:t>rr:template</a:t>
            </a:r>
            <a:r>
              <a:rPr lang="en-US" dirty="0"/>
              <a:t> "http://</a:t>
            </a:r>
            <a:r>
              <a:rPr lang="en-US" dirty="0" err="1"/>
              <a:t>data.example.com</a:t>
            </a:r>
            <a:r>
              <a:rPr lang="en-US" dirty="0"/>
              <a:t>/department/{DEPTNO}";</a:t>
            </a:r>
          </a:p>
          <a:p>
            <a:r>
              <a:rPr lang="en-US" dirty="0"/>
              <a:t>    </a:t>
            </a:r>
            <a:r>
              <a:rPr lang="en-US" dirty="0" err="1"/>
              <a:t>rr:graph</a:t>
            </a:r>
            <a:r>
              <a:rPr lang="en-US" dirty="0"/>
              <a:t> </a:t>
            </a:r>
            <a:r>
              <a:rPr lang="en-US" dirty="0" err="1"/>
              <a:t>ex:DepartmentGraph</a:t>
            </a:r>
            <a:r>
              <a:rPr lang="en-US" dirty="0"/>
              <a:t>;</a:t>
            </a:r>
          </a:p>
          <a:p>
            <a:r>
              <a:rPr lang="en-US" dirty="0"/>
              <a:t>].</a:t>
            </a:r>
          </a:p>
        </p:txBody>
      </p:sp>
    </p:spTree>
    <p:extLst>
      <p:ext uri="{BB962C8B-B14F-4D97-AF65-F5344CB8AC3E}">
        <p14:creationId xmlns:p14="http://schemas.microsoft.com/office/powerpoint/2010/main" val="269198787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98474" y="508000"/>
            <a:ext cx="7556313" cy="5618163"/>
          </a:xfrm>
        </p:spPr>
        <p:txBody>
          <a:bodyPr>
            <a:normAutofit/>
          </a:bodyPr>
          <a:lstStyle/>
          <a:p>
            <a:r>
              <a:rPr lang="en-US" dirty="0"/>
              <a:t>In the following example, RDF triples are placed into named graphs according to the job title of employees:</a:t>
            </a:r>
          </a:p>
          <a:p>
            <a:endParaRPr lang="en-US" dirty="0" smtClean="0"/>
          </a:p>
          <a:p>
            <a:endParaRPr lang="en-US" dirty="0"/>
          </a:p>
          <a:p>
            <a:endParaRPr lang="en-US" dirty="0" smtClean="0"/>
          </a:p>
          <a:p>
            <a:endParaRPr lang="en-US" dirty="0"/>
          </a:p>
          <a:p>
            <a:r>
              <a:rPr lang="en-US" dirty="0" smtClean="0"/>
              <a:t> This </a:t>
            </a:r>
            <a:r>
              <a:rPr lang="en-US" dirty="0"/>
              <a:t>is equivalent to the following example, which uses a constant shortcut property:</a:t>
            </a:r>
          </a:p>
          <a:p>
            <a:pPr marL="0" indent="0">
              <a:buNone/>
            </a:pPr>
            <a:endParaRPr lang="en-US" dirty="0" smtClean="0"/>
          </a:p>
        </p:txBody>
      </p:sp>
      <p:sp>
        <p:nvSpPr>
          <p:cNvPr id="6" name="Rectangle 5"/>
          <p:cNvSpPr/>
          <p:nvPr/>
        </p:nvSpPr>
        <p:spPr>
          <a:xfrm>
            <a:off x="364230" y="1874504"/>
            <a:ext cx="8243547"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 </a:t>
            </a:r>
            <a:r>
              <a:rPr lang="en-US" dirty="0" err="1"/>
              <a:t>rr:subjectMap</a:t>
            </a:r>
            <a:r>
              <a:rPr lang="en-US" dirty="0"/>
              <a:t> [</a:t>
            </a:r>
          </a:p>
          <a:p>
            <a:r>
              <a:rPr lang="en-US" dirty="0"/>
              <a:t>    </a:t>
            </a:r>
            <a:r>
              <a:rPr lang="en-US" dirty="0" err="1"/>
              <a:t>rr:template</a:t>
            </a:r>
            <a:r>
              <a:rPr lang="en-US" dirty="0"/>
              <a:t> "http://</a:t>
            </a:r>
            <a:r>
              <a:rPr lang="en-US" dirty="0" err="1"/>
              <a:t>data.example.com</a:t>
            </a:r>
            <a:r>
              <a:rPr lang="en-US" dirty="0"/>
              <a:t>/employee/{EMPNO}";</a:t>
            </a:r>
          </a:p>
          <a:p>
            <a:r>
              <a:rPr lang="en-US" dirty="0"/>
              <a:t>    </a:t>
            </a:r>
            <a:r>
              <a:rPr lang="en-US" dirty="0" err="1"/>
              <a:t>rr:graphMap</a:t>
            </a:r>
            <a:r>
              <a:rPr lang="en-US" dirty="0"/>
              <a:t> [ </a:t>
            </a:r>
            <a:r>
              <a:rPr lang="en-US" dirty="0" err="1"/>
              <a:t>rr:template</a:t>
            </a:r>
            <a:r>
              <a:rPr lang="en-US" dirty="0"/>
              <a:t> "http://</a:t>
            </a:r>
            <a:r>
              <a:rPr lang="en-US" dirty="0" err="1"/>
              <a:t>data.example.com</a:t>
            </a:r>
            <a:r>
              <a:rPr lang="en-US" dirty="0"/>
              <a:t>/</a:t>
            </a:r>
            <a:r>
              <a:rPr lang="en-US" dirty="0" err="1"/>
              <a:t>jobgraph</a:t>
            </a:r>
            <a:r>
              <a:rPr lang="en-US" dirty="0"/>
              <a:t>/{JOB}" ];</a:t>
            </a:r>
          </a:p>
          <a:p>
            <a:r>
              <a:rPr lang="en-US" dirty="0"/>
              <a:t>].</a:t>
            </a:r>
          </a:p>
        </p:txBody>
      </p:sp>
      <p:sp>
        <p:nvSpPr>
          <p:cNvPr id="7" name="Rectangle 6"/>
          <p:cNvSpPr/>
          <p:nvPr/>
        </p:nvSpPr>
        <p:spPr>
          <a:xfrm>
            <a:off x="364231" y="4665682"/>
            <a:ext cx="7690556"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a:t>&lt;http://</a:t>
            </a:r>
            <a:r>
              <a:rPr lang="en-US" dirty="0" err="1"/>
              <a:t>data.example.com</a:t>
            </a:r>
            <a:r>
              <a:rPr lang="en-US" dirty="0"/>
              <a:t>/</a:t>
            </a:r>
            <a:r>
              <a:rPr lang="en-US" dirty="0" err="1"/>
              <a:t>jobgraph</a:t>
            </a:r>
            <a:r>
              <a:rPr lang="en-US" dirty="0"/>
              <a:t>/CLERK&gt;</a:t>
            </a:r>
          </a:p>
        </p:txBody>
      </p:sp>
    </p:spTree>
    <p:extLst>
      <p:ext uri="{BB962C8B-B14F-4D97-AF65-F5344CB8AC3E}">
        <p14:creationId xmlns:p14="http://schemas.microsoft.com/office/powerpoint/2010/main" val="3505499643"/>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a:t>Detailed Specification</a:t>
            </a:r>
          </a:p>
          <a:p>
            <a:r>
              <a:rPr lang="en-US" dirty="0" smtClean="0">
                <a:solidFill>
                  <a:srgbClr val="0000FF"/>
                </a:solidFill>
              </a:rPr>
              <a:t>Books Example</a:t>
            </a:r>
          </a:p>
          <a:p>
            <a:r>
              <a:rPr lang="en-US" dirty="0" smtClean="0"/>
              <a:t>Tools</a:t>
            </a:r>
            <a:endParaRPr lang="en-US" dirty="0"/>
          </a:p>
        </p:txBody>
      </p:sp>
    </p:spTree>
    <p:extLst>
      <p:ext uri="{BB962C8B-B14F-4D97-AF65-F5344CB8AC3E}">
        <p14:creationId xmlns:p14="http://schemas.microsoft.com/office/powerpoint/2010/main" val="167638186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Books DB</a:t>
            </a:r>
            <a:endParaRPr lang="en-US" dirty="0"/>
          </a:p>
        </p:txBody>
      </p:sp>
      <p:pic>
        <p:nvPicPr>
          <p:cNvPr id="8" name="Picture 7"/>
          <p:cNvPicPr>
            <a:picLocks noChangeAspect="1"/>
          </p:cNvPicPr>
          <p:nvPr/>
        </p:nvPicPr>
        <p:blipFill>
          <a:blip r:embed="rId2"/>
          <a:stretch>
            <a:fillRect/>
          </a:stretch>
        </p:blipFill>
        <p:spPr>
          <a:xfrm>
            <a:off x="498474" y="2000284"/>
            <a:ext cx="6999111" cy="2292812"/>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779225407"/>
              </p:ext>
            </p:extLst>
          </p:nvPr>
        </p:nvGraphicFramePr>
        <p:xfrm>
          <a:off x="832556" y="4797777"/>
          <a:ext cx="2173111" cy="1828800"/>
        </p:xfrm>
        <a:graphic>
          <a:graphicData uri="http://schemas.openxmlformats.org/drawingml/2006/table">
            <a:tbl>
              <a:tblPr firstRow="1" bandRow="1">
                <a:tableStyleId>{2D5ABB26-0587-4C30-8999-92F81FD0307C}</a:tableStyleId>
              </a:tblPr>
              <a:tblGrid>
                <a:gridCol w="2173111"/>
              </a:tblGrid>
              <a:tr h="349956">
                <a:tc>
                  <a:txBody>
                    <a:bodyPr/>
                    <a:lstStyle/>
                    <a:p>
                      <a:r>
                        <a:rPr lang="en-US" b="1" dirty="0" smtClean="0"/>
                        <a:t>Book types</a:t>
                      </a:r>
                      <a:endParaRPr lang="en-US" b="1" dirty="0"/>
                    </a:p>
                  </a:txBody>
                  <a:tcPr/>
                </a:tc>
              </a:tr>
              <a:tr h="349956">
                <a:tc>
                  <a:txBody>
                    <a:bodyPr/>
                    <a:lstStyle/>
                    <a:p>
                      <a:r>
                        <a:rPr lang="en-US" dirty="0" smtClean="0"/>
                        <a:t>A = Audio Book</a:t>
                      </a:r>
                      <a:endParaRPr lang="en-US" dirty="0"/>
                    </a:p>
                  </a:txBody>
                  <a:tcPr/>
                </a:tc>
              </a:tr>
              <a:tr h="349956">
                <a:tc>
                  <a:txBody>
                    <a:bodyPr/>
                    <a:lstStyle/>
                    <a:p>
                      <a:r>
                        <a:rPr lang="en-US" dirty="0" smtClean="0"/>
                        <a:t>E = E-Book</a:t>
                      </a:r>
                      <a:endParaRPr lang="en-US" dirty="0"/>
                    </a:p>
                  </a:txBody>
                  <a:tcPr/>
                </a:tc>
              </a:tr>
              <a:tr h="349956">
                <a:tc>
                  <a:txBody>
                    <a:bodyPr/>
                    <a:lstStyle/>
                    <a:p>
                      <a:r>
                        <a:rPr lang="en-US" dirty="0" smtClean="0"/>
                        <a:t>P = Paper back</a:t>
                      </a:r>
                      <a:endParaRPr lang="en-US" dirty="0"/>
                    </a:p>
                  </a:txBody>
                  <a:tcPr/>
                </a:tc>
              </a:tr>
              <a:tr h="349956">
                <a:tc>
                  <a:txBody>
                    <a:bodyPr/>
                    <a:lstStyle/>
                    <a:p>
                      <a:endParaRPr lang="en-US" dirty="0"/>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196075208"/>
              </p:ext>
            </p:extLst>
          </p:nvPr>
        </p:nvGraphicFramePr>
        <p:xfrm>
          <a:off x="3270956" y="4797777"/>
          <a:ext cx="2173111" cy="1097280"/>
        </p:xfrm>
        <a:graphic>
          <a:graphicData uri="http://schemas.openxmlformats.org/drawingml/2006/table">
            <a:tbl>
              <a:tblPr firstRow="1" bandRow="1">
                <a:tableStyleId>{2D5ABB26-0587-4C30-8999-92F81FD0307C}</a:tableStyleId>
              </a:tblPr>
              <a:tblGrid>
                <a:gridCol w="2173111"/>
              </a:tblGrid>
              <a:tr h="349956">
                <a:tc>
                  <a:txBody>
                    <a:bodyPr/>
                    <a:lstStyle/>
                    <a:p>
                      <a:r>
                        <a:rPr lang="en-US" b="1" dirty="0" smtClean="0"/>
                        <a:t>Edition type</a:t>
                      </a:r>
                      <a:endParaRPr lang="en-US" b="1" dirty="0"/>
                    </a:p>
                  </a:txBody>
                  <a:tcPr/>
                </a:tc>
              </a:tr>
              <a:tr h="349956">
                <a:tc>
                  <a:txBody>
                    <a:bodyPr/>
                    <a:lstStyle/>
                    <a:p>
                      <a:r>
                        <a:rPr lang="en-US" dirty="0" smtClean="0"/>
                        <a:t>S = Special/Limited</a:t>
                      </a:r>
                      <a:endParaRPr lang="en-US" dirty="0"/>
                    </a:p>
                  </a:txBody>
                  <a:tcPr/>
                </a:tc>
              </a:tr>
              <a:tr h="349956">
                <a:tc>
                  <a:txBody>
                    <a:bodyPr/>
                    <a:lstStyle/>
                    <a:p>
                      <a:endParaRPr lang="en-US" dirty="0"/>
                    </a:p>
                  </a:txBody>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458881191"/>
              </p:ext>
            </p:extLst>
          </p:nvPr>
        </p:nvGraphicFramePr>
        <p:xfrm>
          <a:off x="6093342" y="3768954"/>
          <a:ext cx="2387435" cy="2926080"/>
        </p:xfrm>
        <a:graphic>
          <a:graphicData uri="http://schemas.openxmlformats.org/drawingml/2006/table">
            <a:tbl>
              <a:tblPr firstRow="1" bandRow="1">
                <a:tableStyleId>{2D5ABB26-0587-4C30-8999-92F81FD0307C}</a:tableStyleId>
              </a:tblPr>
              <a:tblGrid>
                <a:gridCol w="2387435"/>
              </a:tblGrid>
              <a:tr h="306681">
                <a:tc>
                  <a:txBody>
                    <a:bodyPr/>
                    <a:lstStyle/>
                    <a:p>
                      <a:r>
                        <a:rPr lang="en-US" b="1" dirty="0" smtClean="0"/>
                        <a:t>Genre</a:t>
                      </a:r>
                      <a:endParaRPr lang="en-US" b="1" dirty="0"/>
                    </a:p>
                  </a:txBody>
                  <a:tcPr/>
                </a:tc>
              </a:tr>
              <a:tr h="306681">
                <a:tc>
                  <a:txBody>
                    <a:bodyPr/>
                    <a:lstStyle/>
                    <a:p>
                      <a:r>
                        <a:rPr lang="en-US" dirty="0" smtClean="0"/>
                        <a:t>Fiction</a:t>
                      </a:r>
                      <a:endParaRPr lang="en-US" dirty="0"/>
                    </a:p>
                  </a:txBody>
                  <a:tcPr/>
                </a:tc>
              </a:tr>
              <a:tr h="306681">
                <a:tc>
                  <a:txBody>
                    <a:bodyPr/>
                    <a:lstStyle/>
                    <a:p>
                      <a:r>
                        <a:rPr lang="en-US" dirty="0" smtClean="0"/>
                        <a:t>Horror</a:t>
                      </a:r>
                      <a:endParaRPr lang="en-US" dirty="0"/>
                    </a:p>
                  </a:txBody>
                  <a:tcPr/>
                </a:tc>
              </a:tr>
              <a:tr h="306681">
                <a:tc>
                  <a:txBody>
                    <a:bodyPr/>
                    <a:lstStyle/>
                    <a:p>
                      <a:r>
                        <a:rPr lang="en-US" dirty="0" smtClean="0"/>
                        <a:t>Mystery</a:t>
                      </a:r>
                      <a:endParaRPr lang="en-US" dirty="0"/>
                    </a:p>
                  </a:txBody>
                  <a:tcPr/>
                </a:tc>
              </a:tr>
              <a:tr h="306681">
                <a:tc>
                  <a:txBody>
                    <a:bodyPr/>
                    <a:lstStyle/>
                    <a:p>
                      <a:r>
                        <a:rPr lang="en-US" dirty="0" smtClean="0"/>
                        <a:t>Fantasy</a:t>
                      </a:r>
                      <a:endParaRPr lang="en-US" dirty="0"/>
                    </a:p>
                  </a:txBody>
                  <a:tcPr/>
                </a:tc>
              </a:tr>
              <a:tr h="306681">
                <a:tc>
                  <a:txBody>
                    <a:bodyPr/>
                    <a:lstStyle/>
                    <a:p>
                      <a:r>
                        <a:rPr lang="en-US" dirty="0" smtClean="0"/>
                        <a:t>Romance</a:t>
                      </a:r>
                    </a:p>
                  </a:txBody>
                  <a:tcPr/>
                </a:tc>
              </a:tr>
              <a:tr h="306681">
                <a:tc>
                  <a:txBody>
                    <a:bodyPr/>
                    <a:lstStyle/>
                    <a:p>
                      <a:r>
                        <a:rPr lang="en-US" dirty="0" smtClean="0"/>
                        <a:t>Biography</a:t>
                      </a:r>
                    </a:p>
                  </a:txBody>
                  <a:tcPr/>
                </a:tc>
              </a:tr>
              <a:tr h="306681">
                <a:tc>
                  <a:txBody>
                    <a:bodyPr/>
                    <a:lstStyle/>
                    <a:p>
                      <a:r>
                        <a:rPr lang="en-US" dirty="0" smtClean="0"/>
                        <a:t>…</a:t>
                      </a:r>
                    </a:p>
                  </a:txBody>
                  <a:tcPr/>
                </a:tc>
              </a:tr>
            </a:tbl>
          </a:graphicData>
        </a:graphic>
      </p:graphicFrame>
      <p:sp>
        <p:nvSpPr>
          <p:cNvPr id="2" name="TextBox 1"/>
          <p:cNvSpPr txBox="1"/>
          <p:nvPr/>
        </p:nvSpPr>
        <p:spPr>
          <a:xfrm>
            <a:off x="3428032" y="188640"/>
            <a:ext cx="5715968" cy="1754327"/>
          </a:xfrm>
          <a:prstGeom prst="rect">
            <a:avLst/>
          </a:prstGeom>
          <a:noFill/>
        </p:spPr>
        <p:txBody>
          <a:bodyPr wrap="square" rtlCol="0">
            <a:spAutoFit/>
          </a:bodyPr>
          <a:lstStyle/>
          <a:p>
            <a:pPr marL="285750" indent="-285750">
              <a:buFont typeface="Arial"/>
              <a:buChar char="•"/>
            </a:pPr>
            <a:r>
              <a:rPr lang="en-US" dirty="0" smtClean="0"/>
              <a:t>Propose a Class/Property vocabulary</a:t>
            </a:r>
          </a:p>
          <a:p>
            <a:pPr marL="285750" indent="-285750">
              <a:buFont typeface="Arial"/>
              <a:buChar char="•"/>
            </a:pPr>
            <a:r>
              <a:rPr lang="en-US" dirty="0" smtClean="0"/>
              <a:t>Propose a URI scheme for each entity type</a:t>
            </a:r>
          </a:p>
          <a:p>
            <a:pPr marL="285750" indent="-285750">
              <a:buFont typeface="Arial"/>
              <a:buChar char="•"/>
            </a:pPr>
            <a:r>
              <a:rPr lang="en-US" dirty="0" smtClean="0"/>
              <a:t>Define an R2RML mapping and an OWL ontology</a:t>
            </a:r>
            <a:br>
              <a:rPr lang="en-US" dirty="0" smtClean="0"/>
            </a:br>
            <a:r>
              <a:rPr lang="en-US" dirty="0" smtClean="0"/>
              <a:t>such that a) the number of mappings is minimal, </a:t>
            </a:r>
            <a:br>
              <a:rPr lang="en-US" dirty="0" smtClean="0"/>
            </a:br>
            <a:r>
              <a:rPr lang="en-US" dirty="0" smtClean="0"/>
              <a:t>b) data is correctly typed c)</a:t>
            </a:r>
            <a:br>
              <a:rPr lang="en-US" dirty="0" smtClean="0"/>
            </a:br>
            <a:r>
              <a:rPr lang="en-US" dirty="0" smtClean="0"/>
              <a:t>language </a:t>
            </a:r>
            <a:r>
              <a:rPr lang="en-US" dirty="0" smtClean="0"/>
              <a:t>and type </a:t>
            </a:r>
            <a:r>
              <a:rPr lang="en-US" dirty="0" smtClean="0"/>
              <a:t>are specified when necessary</a:t>
            </a:r>
            <a:endParaRPr lang="en-US" dirty="0" smtClean="0"/>
          </a:p>
        </p:txBody>
      </p:sp>
    </p:spTree>
    <p:extLst>
      <p:ext uri="{BB962C8B-B14F-4D97-AF65-F5344CB8AC3E}">
        <p14:creationId xmlns:p14="http://schemas.microsoft.com/office/powerpoint/2010/main" val="373312740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and Tools</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Mapping languages</a:t>
            </a:r>
          </a:p>
          <a:p>
            <a:r>
              <a:rPr lang="en-US" dirty="0" smtClean="0"/>
              <a:t>Standards by RDB2RDF working group (W3C)</a:t>
            </a:r>
          </a:p>
          <a:p>
            <a:pPr lvl="1"/>
            <a:r>
              <a:rPr lang="en-US" dirty="0" smtClean="0"/>
              <a:t>Direct Mapping</a:t>
            </a:r>
          </a:p>
          <a:p>
            <a:pPr lvl="1"/>
            <a:r>
              <a:rPr lang="en-US" dirty="0" smtClean="0"/>
              <a:t>R2RML</a:t>
            </a:r>
          </a:p>
          <a:p>
            <a:r>
              <a:rPr lang="en-US" dirty="0" smtClean="0"/>
              <a:t>Proprietary</a:t>
            </a:r>
          </a:p>
          <a:p>
            <a:pPr marL="0" indent="0">
              <a:buNone/>
            </a:pPr>
            <a:r>
              <a:rPr lang="en-US" b="1" dirty="0" smtClean="0"/>
              <a:t>Tools</a:t>
            </a:r>
          </a:p>
          <a:p>
            <a:pPr marL="0" indent="0">
              <a:buNone/>
            </a:pPr>
            <a:r>
              <a:rPr lang="en-US" dirty="0" smtClean="0"/>
              <a:t>Free: D2R, Virtuoso, Morph, r2rml4net, db2triples, </a:t>
            </a:r>
            <a:r>
              <a:rPr lang="en-US" dirty="0" err="1" smtClean="0"/>
              <a:t>ultrawrap</a:t>
            </a:r>
            <a:r>
              <a:rPr lang="en-US" dirty="0" smtClean="0"/>
              <a:t>, Quest </a:t>
            </a:r>
          </a:p>
          <a:p>
            <a:pPr lvl="1"/>
            <a:r>
              <a:rPr lang="en-US" dirty="0" smtClean="0"/>
              <a:t>Commercial: Virtuoso, </a:t>
            </a:r>
            <a:r>
              <a:rPr lang="en-US" dirty="0" err="1" smtClean="0"/>
              <a:t>ultrawrap</a:t>
            </a:r>
            <a:r>
              <a:rPr lang="en-US" dirty="0" smtClean="0"/>
              <a:t>, Oracle SW</a:t>
            </a:r>
          </a:p>
          <a:p>
            <a:pPr lvl="1"/>
            <a:endParaRPr lang="en-US" dirty="0"/>
          </a:p>
          <a:p>
            <a:pPr lvl="1"/>
            <a:endParaRPr lang="en-US" dirty="0" smtClean="0"/>
          </a:p>
          <a:p>
            <a:pPr lvl="2"/>
            <a:endParaRPr lang="en-US" dirty="0"/>
          </a:p>
        </p:txBody>
      </p:sp>
    </p:spTree>
    <p:extLst>
      <p:ext uri="{BB962C8B-B14F-4D97-AF65-F5344CB8AC3E}">
        <p14:creationId xmlns:p14="http://schemas.microsoft.com/office/powerpoint/2010/main" val="1205166738"/>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SPARQL Target queries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ontology/mappings should allow for easy (preferably avoiding UNION) querying for the following data:</a:t>
            </a:r>
          </a:p>
          <a:p>
            <a:pPr lvl="1"/>
            <a:r>
              <a:rPr lang="en-US" dirty="0"/>
              <a:t>RE-001: Query for all the author names (22 tuples</a:t>
            </a:r>
            <a:r>
              <a:rPr lang="en-US" dirty="0" smtClean="0"/>
              <a:t>)</a:t>
            </a:r>
          </a:p>
          <a:p>
            <a:pPr lvl="1"/>
            <a:r>
              <a:rPr lang="en-US" dirty="0"/>
              <a:t>RE-002: Query for all the book titles (24 tuples)</a:t>
            </a:r>
            <a:r>
              <a:rPr lang="en-US" dirty="0" smtClean="0"/>
              <a:t>.</a:t>
            </a:r>
          </a:p>
          <a:p>
            <a:pPr lvl="1"/>
            <a:r>
              <a:rPr lang="en-US" dirty="0"/>
              <a:t>RE-003: Query for all the editor names (11 tuples)</a:t>
            </a:r>
            <a:r>
              <a:rPr lang="en-US" dirty="0" smtClean="0"/>
              <a:t>.</a:t>
            </a:r>
          </a:p>
          <a:p>
            <a:pPr lvl="1"/>
            <a:r>
              <a:rPr lang="en-US" dirty="0"/>
              <a:t>RE-004: Query for all the titles that all audio books.</a:t>
            </a:r>
          </a:p>
          <a:p>
            <a:pPr lvl="1"/>
            <a:r>
              <a:rPr lang="en-US" dirty="0"/>
              <a:t>RE-005: Query for all the names for all authors that are an emerging writer.</a:t>
            </a:r>
          </a:p>
          <a:p>
            <a:pPr lvl="1"/>
            <a:r>
              <a:rPr lang="en-US" dirty="0"/>
              <a:t>RE-006: Query for all the dates of publication and edition numbers of books that are special editions</a:t>
            </a:r>
            <a:r>
              <a:rPr lang="en-US" dirty="0" smtClean="0"/>
              <a:t>.</a:t>
            </a:r>
          </a:p>
          <a:p>
            <a:pPr lvl="1"/>
            <a:r>
              <a:rPr lang="en-US" dirty="0"/>
              <a:t>RE-007: Query for all the book titles written by a specific author.</a:t>
            </a:r>
          </a:p>
          <a:p>
            <a:pPr lvl="1"/>
            <a:r>
              <a:rPr lang="en-US" dirty="0"/>
              <a:t>RE-008: Query for the complete information about a book, including its author, genre, publication date and edition number.</a:t>
            </a:r>
          </a:p>
          <a:p>
            <a:pPr lvl="1"/>
            <a:endParaRPr lang="en-US" dirty="0"/>
          </a:p>
        </p:txBody>
      </p:sp>
    </p:spTree>
    <p:extLst>
      <p:ext uri="{BB962C8B-B14F-4D97-AF65-F5344CB8AC3E}">
        <p14:creationId xmlns:p14="http://schemas.microsoft.com/office/powerpoint/2010/main" val="211312960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a:t>Detailed Specification</a:t>
            </a:r>
          </a:p>
          <a:p>
            <a:r>
              <a:rPr lang="en-US" dirty="0" smtClean="0"/>
              <a:t>Books Example</a:t>
            </a:r>
          </a:p>
          <a:p>
            <a:r>
              <a:rPr lang="en-US" dirty="0" smtClean="0">
                <a:solidFill>
                  <a:srgbClr val="0000FF"/>
                </a:solidFill>
              </a:rPr>
              <a:t>Tools</a:t>
            </a:r>
            <a:endParaRPr lang="en-US" dirty="0">
              <a:solidFill>
                <a:srgbClr val="0000FF"/>
              </a:solidFill>
            </a:endParaRPr>
          </a:p>
        </p:txBody>
      </p:sp>
    </p:spTree>
    <p:extLst>
      <p:ext uri="{BB962C8B-B14F-4D97-AF65-F5344CB8AC3E}">
        <p14:creationId xmlns:p14="http://schemas.microsoft.com/office/powerpoint/2010/main" val="3411747967"/>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Implementations</a:t>
            </a:r>
            <a:endParaRPr lang="en-US" dirty="0"/>
          </a:p>
        </p:txBody>
      </p:sp>
      <p:pic>
        <p:nvPicPr>
          <p:cNvPr id="6" name="Picture 5" descr="Screen Shot 2013-01-22 at 7.51.47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6364" y="1600200"/>
            <a:ext cx="5893859" cy="4410371"/>
          </a:xfrm>
          <a:prstGeom prst="rect">
            <a:avLst/>
          </a:prstGeom>
        </p:spPr>
      </p:pic>
    </p:spTree>
    <p:extLst>
      <p:ext uri="{BB962C8B-B14F-4D97-AF65-F5344CB8AC3E}">
        <p14:creationId xmlns:p14="http://schemas.microsoft.com/office/powerpoint/2010/main" val="189592320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a:t>Detailed Specification</a:t>
            </a:r>
          </a:p>
          <a:p>
            <a:r>
              <a:rPr lang="en-US" dirty="0" smtClean="0"/>
              <a:t>Books Example</a:t>
            </a:r>
          </a:p>
          <a:p>
            <a:r>
              <a:rPr lang="en-US" dirty="0" smtClean="0"/>
              <a:t>Tools</a:t>
            </a:r>
            <a:endParaRPr lang="en-US" dirty="0"/>
          </a:p>
        </p:txBody>
      </p:sp>
    </p:spTree>
    <p:extLst>
      <p:ext uri="{BB962C8B-B14F-4D97-AF65-F5344CB8AC3E}">
        <p14:creationId xmlns:p14="http://schemas.microsoft.com/office/powerpoint/2010/main" val="84552026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a:solidFill>
                  <a:srgbClr val="0000FF"/>
                </a:solidFill>
              </a:rPr>
              <a:t>Detailed Specification</a:t>
            </a:r>
          </a:p>
          <a:p>
            <a:r>
              <a:rPr lang="en-US" dirty="0" smtClean="0"/>
              <a:t>Books Example</a:t>
            </a:r>
          </a:p>
          <a:p>
            <a:r>
              <a:rPr lang="en-US" dirty="0" smtClean="0"/>
              <a:t>Tools</a:t>
            </a:r>
            <a:endParaRPr lang="en-US" dirty="0"/>
          </a:p>
        </p:txBody>
      </p:sp>
    </p:spTree>
    <p:extLst>
      <p:ext uri="{BB962C8B-B14F-4D97-AF65-F5344CB8AC3E}">
        <p14:creationId xmlns:p14="http://schemas.microsoft.com/office/powerpoint/2010/main" val="223297408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RDF Terms with Term </a:t>
            </a:r>
            <a:r>
              <a:rPr lang="en-US" dirty="0" smtClean="0"/>
              <a:t>Maps</a:t>
            </a:r>
            <a:endParaRPr lang="en-US" dirty="0"/>
          </a:p>
        </p:txBody>
      </p:sp>
      <p:sp>
        <p:nvSpPr>
          <p:cNvPr id="3" name="Content Placeholder 2"/>
          <p:cNvSpPr>
            <a:spLocks noGrp="1"/>
          </p:cNvSpPr>
          <p:nvPr>
            <p:ph sz="half" idx="1"/>
          </p:nvPr>
        </p:nvSpPr>
        <p:spPr/>
        <p:txBody>
          <a:bodyPr>
            <a:normAutofit fontScale="62500" lnSpcReduction="20000"/>
          </a:bodyPr>
          <a:lstStyle/>
          <a:p>
            <a:endParaRPr lang="en-US" dirty="0" smtClean="0"/>
          </a:p>
          <a:p>
            <a:r>
              <a:rPr lang="en-US" dirty="0"/>
              <a:t>An </a:t>
            </a:r>
            <a:r>
              <a:rPr lang="en-US" b="1" dirty="0"/>
              <a:t>RDF term </a:t>
            </a:r>
            <a:r>
              <a:rPr lang="en-US" dirty="0"/>
              <a:t>is either an IRI, or a blank node, or a literal.</a:t>
            </a:r>
          </a:p>
          <a:p>
            <a:r>
              <a:rPr lang="en-US" dirty="0" smtClean="0"/>
              <a:t>A </a:t>
            </a:r>
            <a:r>
              <a:rPr lang="en-US" b="1" dirty="0"/>
              <a:t>term map </a:t>
            </a:r>
            <a:r>
              <a:rPr lang="en-US" dirty="0"/>
              <a:t>is a function that generates an RDF term from a logical table row. The result of that function is known as the term map's generated RDF term</a:t>
            </a:r>
            <a:r>
              <a:rPr lang="en-US" dirty="0" smtClean="0"/>
              <a:t>.</a:t>
            </a:r>
          </a:p>
          <a:p>
            <a:r>
              <a:rPr lang="en-US" dirty="0"/>
              <a:t>Term maps are used to generate the </a:t>
            </a:r>
            <a:r>
              <a:rPr lang="en-US" b="1" dirty="0"/>
              <a:t>subjects, predicates </a:t>
            </a:r>
            <a:r>
              <a:rPr lang="en-US" dirty="0"/>
              <a:t>and</a:t>
            </a:r>
            <a:r>
              <a:rPr lang="en-US" b="1" dirty="0"/>
              <a:t> objects </a:t>
            </a:r>
            <a:r>
              <a:rPr lang="en-US" dirty="0"/>
              <a:t>of the RDF triples that are generated by a triples map. </a:t>
            </a:r>
            <a:endParaRPr lang="en-US" dirty="0" smtClean="0"/>
          </a:p>
          <a:p>
            <a:r>
              <a:rPr lang="en-US" dirty="0" smtClean="0"/>
              <a:t>There </a:t>
            </a:r>
            <a:r>
              <a:rPr lang="en-US" dirty="0"/>
              <a:t>are several kinds of term maps, depending on where in the mapping they occur: subject maps, predicate maps, object maps and graph maps.</a:t>
            </a:r>
          </a:p>
          <a:p>
            <a:endParaRPr lang="en-US" dirty="0"/>
          </a:p>
          <a:p>
            <a:endParaRPr lang="en-US" dirty="0"/>
          </a:p>
          <a:p>
            <a:endParaRPr lang="en-US" dirty="0"/>
          </a:p>
          <a:p>
            <a:endParaRPr lang="en-US" dirty="0" smtClean="0"/>
          </a:p>
          <a:p>
            <a:endParaRPr lang="en-US" dirty="0"/>
          </a:p>
          <a:p>
            <a:endParaRPr lang="en-US" dirty="0" smtClean="0"/>
          </a:p>
          <a:p>
            <a:endParaRPr lang="en-US" dirty="0"/>
          </a:p>
          <a:p>
            <a:pPr marL="0" indent="0">
              <a:buNone/>
            </a:pPr>
            <a:endParaRPr lang="en-US" dirty="0"/>
          </a:p>
        </p:txBody>
      </p:sp>
      <p:sp>
        <p:nvSpPr>
          <p:cNvPr id="5" name="Content Placeholder 4"/>
          <p:cNvSpPr>
            <a:spLocks noGrp="1"/>
          </p:cNvSpPr>
          <p:nvPr>
            <p:ph sz="half" idx="2"/>
          </p:nvPr>
        </p:nvSpPr>
        <p:spPr/>
        <p:txBody>
          <a:bodyPr/>
          <a:lstStyle/>
          <a:p>
            <a:endParaRPr lang="en-US"/>
          </a:p>
        </p:txBody>
      </p:sp>
      <p:pic>
        <p:nvPicPr>
          <p:cNvPr id="4" name="Picture 3"/>
          <p:cNvPicPr>
            <a:picLocks noChangeAspect="1"/>
          </p:cNvPicPr>
          <p:nvPr/>
        </p:nvPicPr>
        <p:blipFill>
          <a:blip r:embed="rId2"/>
          <a:stretch>
            <a:fillRect/>
          </a:stretch>
        </p:blipFill>
        <p:spPr>
          <a:xfrm>
            <a:off x="4432685" y="1981200"/>
            <a:ext cx="4249497" cy="4001279"/>
          </a:xfrm>
          <a:prstGeom prst="rect">
            <a:avLst/>
          </a:prstGeom>
        </p:spPr>
      </p:pic>
    </p:spTree>
    <p:extLst>
      <p:ext uri="{BB962C8B-B14F-4D97-AF65-F5344CB8AC3E}">
        <p14:creationId xmlns:p14="http://schemas.microsoft.com/office/powerpoint/2010/main" val="22202162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Constant RDF terms (</a:t>
            </a:r>
            <a:r>
              <a:rPr lang="en-US" dirty="0" err="1" smtClean="0"/>
              <a:t>rr:constant</a:t>
            </a:r>
            <a:r>
              <a:rPr lang="en-US" dirty="0" smtClean="0"/>
              <a:t>)</a:t>
            </a:r>
            <a:endParaRPr lang="en-US" dirty="0"/>
          </a:p>
        </p:txBody>
      </p:sp>
      <p:sp>
        <p:nvSpPr>
          <p:cNvPr id="5" name="Content Placeholder 4"/>
          <p:cNvSpPr>
            <a:spLocks noGrp="1"/>
          </p:cNvSpPr>
          <p:nvPr>
            <p:ph idx="1"/>
          </p:nvPr>
        </p:nvSpPr>
        <p:spPr/>
        <p:txBody>
          <a:bodyPr>
            <a:normAutofit fontScale="92500"/>
          </a:bodyPr>
          <a:lstStyle/>
          <a:p>
            <a:r>
              <a:rPr lang="en-US" dirty="0"/>
              <a:t>A </a:t>
            </a:r>
            <a:r>
              <a:rPr lang="en-US" b="1" dirty="0"/>
              <a:t>constant-valued term map </a:t>
            </a:r>
            <a:r>
              <a:rPr lang="en-US" dirty="0"/>
              <a:t>is a term map that</a:t>
            </a:r>
            <a:r>
              <a:rPr lang="en-US" b="1" dirty="0"/>
              <a:t> ignores the logical table row and always generates the same RDF term</a:t>
            </a:r>
            <a:r>
              <a:rPr lang="en-US" dirty="0"/>
              <a:t>. A constant-valued term map is represented by a resource that has exactly one </a:t>
            </a:r>
            <a:r>
              <a:rPr lang="en-US" dirty="0" err="1"/>
              <a:t>rr:constant</a:t>
            </a:r>
            <a:r>
              <a:rPr lang="en-US" dirty="0"/>
              <a:t> property.</a:t>
            </a:r>
          </a:p>
          <a:p>
            <a:r>
              <a:rPr lang="en-US" dirty="0" smtClean="0"/>
              <a:t>The </a:t>
            </a:r>
            <a:r>
              <a:rPr lang="en-US" dirty="0"/>
              <a:t>constant value of a constant-valued term map is the RDF term that is the value of its </a:t>
            </a:r>
            <a:r>
              <a:rPr lang="en-US" dirty="0" err="1"/>
              <a:t>rr:constant</a:t>
            </a:r>
            <a:r>
              <a:rPr lang="en-US" dirty="0"/>
              <a:t> property.</a:t>
            </a:r>
          </a:p>
          <a:p>
            <a:r>
              <a:rPr lang="en-US" dirty="0" smtClean="0"/>
              <a:t>If </a:t>
            </a:r>
            <a:r>
              <a:rPr lang="en-US" dirty="0"/>
              <a:t>the constant-valued term map is a </a:t>
            </a:r>
            <a:r>
              <a:rPr lang="en-US" b="1" dirty="0"/>
              <a:t>subject map, predicate map or graph map</a:t>
            </a:r>
            <a:r>
              <a:rPr lang="en-US" dirty="0"/>
              <a:t>, then its constant value </a:t>
            </a:r>
            <a:r>
              <a:rPr lang="en-US" b="1" dirty="0"/>
              <a:t>must be an IRI</a:t>
            </a:r>
            <a:r>
              <a:rPr lang="en-US" dirty="0"/>
              <a:t>.</a:t>
            </a:r>
          </a:p>
          <a:p>
            <a:r>
              <a:rPr lang="en-US" b="1" dirty="0" smtClean="0"/>
              <a:t>If</a:t>
            </a:r>
            <a:r>
              <a:rPr lang="en-US" dirty="0" smtClean="0"/>
              <a:t> </a:t>
            </a:r>
            <a:r>
              <a:rPr lang="en-US" dirty="0"/>
              <a:t>the constant-valued term map is an </a:t>
            </a:r>
            <a:r>
              <a:rPr lang="en-US" b="1" dirty="0"/>
              <a:t>object map</a:t>
            </a:r>
            <a:r>
              <a:rPr lang="en-US" dirty="0"/>
              <a:t>, then its constant value </a:t>
            </a:r>
            <a:r>
              <a:rPr lang="en-US" b="1" dirty="0"/>
              <a:t>must be an IRI or literal</a:t>
            </a:r>
            <a:r>
              <a:rPr lang="en-US" dirty="0"/>
              <a:t>.</a:t>
            </a:r>
          </a:p>
          <a:p>
            <a:r>
              <a:rPr lang="en-US" dirty="0" smtClean="0"/>
              <a:t>The </a:t>
            </a:r>
            <a:r>
              <a:rPr lang="en-US" dirty="0"/>
              <a:t>referenced columns of a constant-valued term map is the empty set.</a:t>
            </a:r>
          </a:p>
        </p:txBody>
      </p:sp>
    </p:spTree>
    <p:extLst>
      <p:ext uri="{BB962C8B-B14F-4D97-AF65-F5344CB8AC3E}">
        <p14:creationId xmlns:p14="http://schemas.microsoft.com/office/powerpoint/2010/main" val="154924499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Constant RDF term </a:t>
            </a:r>
            <a:r>
              <a:rPr lang="en-US" dirty="0" err="1" smtClean="0"/>
              <a:t>shortcurs</a:t>
            </a:r>
            <a:endParaRPr lang="en-US" dirty="0"/>
          </a:p>
        </p:txBody>
      </p:sp>
      <p:sp>
        <p:nvSpPr>
          <p:cNvPr id="3" name="Content Placeholder 2"/>
          <p:cNvSpPr>
            <a:spLocks noGrp="1"/>
          </p:cNvSpPr>
          <p:nvPr>
            <p:ph idx="1"/>
          </p:nvPr>
        </p:nvSpPr>
        <p:spPr/>
        <p:txBody>
          <a:bodyPr/>
          <a:lstStyle/>
          <a:p>
            <a:r>
              <a:rPr lang="en-US" dirty="0"/>
              <a:t>Constant-valued term maps can be expressed more concisely using the constant shortcut properties </a:t>
            </a:r>
            <a:r>
              <a:rPr lang="en-US" dirty="0" err="1"/>
              <a:t>rr:subject</a:t>
            </a:r>
            <a:r>
              <a:rPr lang="en-US" dirty="0"/>
              <a:t>, </a:t>
            </a:r>
            <a:r>
              <a:rPr lang="en-US" dirty="0" err="1"/>
              <a:t>rr:predicate</a:t>
            </a:r>
            <a:r>
              <a:rPr lang="en-US" dirty="0"/>
              <a:t>, </a:t>
            </a:r>
            <a:r>
              <a:rPr lang="en-US" dirty="0" err="1"/>
              <a:t>rr:object</a:t>
            </a:r>
            <a:r>
              <a:rPr lang="en-US" dirty="0"/>
              <a:t> and </a:t>
            </a:r>
            <a:r>
              <a:rPr lang="en-US" dirty="0" err="1"/>
              <a:t>rr:graph</a:t>
            </a:r>
            <a:r>
              <a:rPr lang="en-US" dirty="0"/>
              <a:t>. Occurrences of these properties must be treated exactly as if the following triples were present in the mapping graph instead:</a:t>
            </a:r>
          </a:p>
        </p:txBody>
      </p:sp>
      <p:sp>
        <p:nvSpPr>
          <p:cNvPr id="4" name="Rectangle 3"/>
          <p:cNvSpPr/>
          <p:nvPr/>
        </p:nvSpPr>
        <p:spPr>
          <a:xfrm>
            <a:off x="414513" y="3897663"/>
            <a:ext cx="7950214" cy="2031325"/>
          </a:xfrm>
          <a:prstGeom prst="rect">
            <a:avLst/>
          </a:prstGeom>
        </p:spPr>
        <p:txBody>
          <a:bodyPr wrap="square">
            <a:spAutoFit/>
          </a:bodyPr>
          <a:lstStyle/>
          <a:p>
            <a:r>
              <a:rPr lang="en-US" dirty="0"/>
              <a:t>Triple involving constant </a:t>
            </a:r>
            <a:r>
              <a:rPr lang="en-US" dirty="0" smtClean="0"/>
              <a:t>		</a:t>
            </a:r>
            <a:r>
              <a:rPr lang="en-US" dirty="0"/>
              <a:t>Replacement triples:</a:t>
            </a:r>
          </a:p>
          <a:p>
            <a:r>
              <a:rPr lang="en-US" dirty="0" smtClean="0"/>
              <a:t>shortcut property:</a:t>
            </a:r>
            <a:r>
              <a:rPr lang="en-US" dirty="0"/>
              <a:t>	</a:t>
            </a:r>
          </a:p>
          <a:p>
            <a:endParaRPr lang="en-US" dirty="0" smtClean="0"/>
          </a:p>
          <a:p>
            <a:r>
              <a:rPr lang="en-US" dirty="0" smtClean="0"/>
              <a:t>?</a:t>
            </a:r>
            <a:r>
              <a:rPr lang="en-US" dirty="0"/>
              <a:t>x </a:t>
            </a:r>
            <a:r>
              <a:rPr lang="en-US" dirty="0" err="1"/>
              <a:t>rr:subject</a:t>
            </a:r>
            <a:r>
              <a:rPr lang="en-US" dirty="0"/>
              <a:t> ?y.	</a:t>
            </a:r>
            <a:r>
              <a:rPr lang="en-US" dirty="0" smtClean="0"/>
              <a:t>		?</a:t>
            </a:r>
            <a:r>
              <a:rPr lang="en-US" dirty="0"/>
              <a:t>x </a:t>
            </a:r>
            <a:r>
              <a:rPr lang="en-US" dirty="0" err="1"/>
              <a:t>rr:subjectMap</a:t>
            </a:r>
            <a:r>
              <a:rPr lang="en-US" dirty="0"/>
              <a:t> [ </a:t>
            </a:r>
            <a:r>
              <a:rPr lang="en-US" dirty="0" err="1"/>
              <a:t>rr:constant</a:t>
            </a:r>
            <a:r>
              <a:rPr lang="en-US" dirty="0"/>
              <a:t> ?y ].</a:t>
            </a:r>
          </a:p>
          <a:p>
            <a:r>
              <a:rPr lang="en-US" dirty="0"/>
              <a:t>?x </a:t>
            </a:r>
            <a:r>
              <a:rPr lang="en-US" dirty="0" err="1"/>
              <a:t>rr:predicate</a:t>
            </a:r>
            <a:r>
              <a:rPr lang="en-US" dirty="0"/>
              <a:t> ?y.	</a:t>
            </a:r>
            <a:r>
              <a:rPr lang="en-US" dirty="0" smtClean="0"/>
              <a:t>	?</a:t>
            </a:r>
            <a:r>
              <a:rPr lang="en-US" dirty="0"/>
              <a:t>x </a:t>
            </a:r>
            <a:r>
              <a:rPr lang="en-US" dirty="0" err="1"/>
              <a:t>rr:predicateMap</a:t>
            </a:r>
            <a:r>
              <a:rPr lang="en-US" dirty="0"/>
              <a:t> [ </a:t>
            </a:r>
            <a:r>
              <a:rPr lang="en-US" dirty="0" err="1"/>
              <a:t>rr:constant</a:t>
            </a:r>
            <a:r>
              <a:rPr lang="en-US" dirty="0"/>
              <a:t> ?y ].</a:t>
            </a:r>
          </a:p>
          <a:p>
            <a:r>
              <a:rPr lang="en-US" dirty="0"/>
              <a:t>?x </a:t>
            </a:r>
            <a:r>
              <a:rPr lang="en-US" dirty="0" err="1"/>
              <a:t>rr:object</a:t>
            </a:r>
            <a:r>
              <a:rPr lang="en-US" dirty="0"/>
              <a:t> ?y.	</a:t>
            </a:r>
            <a:r>
              <a:rPr lang="en-US" dirty="0" smtClean="0"/>
              <a:t>		?</a:t>
            </a:r>
            <a:r>
              <a:rPr lang="en-US" dirty="0"/>
              <a:t>x </a:t>
            </a:r>
            <a:r>
              <a:rPr lang="en-US" dirty="0" err="1"/>
              <a:t>rr:objectMap</a:t>
            </a:r>
            <a:r>
              <a:rPr lang="en-US" dirty="0"/>
              <a:t> [ </a:t>
            </a:r>
            <a:r>
              <a:rPr lang="en-US" dirty="0" err="1"/>
              <a:t>rr:constant</a:t>
            </a:r>
            <a:r>
              <a:rPr lang="en-US" dirty="0"/>
              <a:t> ?y ].</a:t>
            </a:r>
          </a:p>
          <a:p>
            <a:r>
              <a:rPr lang="en-US" dirty="0"/>
              <a:t>?x </a:t>
            </a:r>
            <a:r>
              <a:rPr lang="en-US" dirty="0" err="1"/>
              <a:t>rr:graph</a:t>
            </a:r>
            <a:r>
              <a:rPr lang="en-US" dirty="0"/>
              <a:t> ?y.	</a:t>
            </a:r>
            <a:r>
              <a:rPr lang="en-US" dirty="0" smtClean="0"/>
              <a:t>		?</a:t>
            </a:r>
            <a:r>
              <a:rPr lang="en-US" dirty="0"/>
              <a:t>x </a:t>
            </a:r>
            <a:r>
              <a:rPr lang="en-US" dirty="0" err="1"/>
              <a:t>rr:graphMap</a:t>
            </a:r>
            <a:r>
              <a:rPr lang="en-US" dirty="0"/>
              <a:t> [ </a:t>
            </a:r>
            <a:r>
              <a:rPr lang="en-US" dirty="0" err="1"/>
              <a:t>rr:constant</a:t>
            </a:r>
            <a:r>
              <a:rPr lang="en-US" dirty="0"/>
              <a:t> ?y ].</a:t>
            </a:r>
          </a:p>
        </p:txBody>
      </p:sp>
    </p:spTree>
    <p:extLst>
      <p:ext uri="{BB962C8B-B14F-4D97-AF65-F5344CB8AC3E}">
        <p14:creationId xmlns:p14="http://schemas.microsoft.com/office/powerpoint/2010/main" val="3476369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Thème Offic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1_Thèm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1-XML</Template>
  <TotalTime>35662</TotalTime>
  <Words>3310</Words>
  <Application>Microsoft Macintosh PowerPoint</Application>
  <PresentationFormat>On-screen Show (4:3)</PresentationFormat>
  <Paragraphs>385</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1_Thème Office</vt:lpstr>
      <vt:lpstr>R2RML:  RDB to RDF Mapping Language</vt:lpstr>
      <vt:lpstr>Acknowledgment</vt:lpstr>
      <vt:lpstr>Reading Material/Sources</vt:lpstr>
      <vt:lpstr>Standards and Tools</vt:lpstr>
      <vt:lpstr>PowerPoint Presentation</vt:lpstr>
      <vt:lpstr>PowerPoint Presentation</vt:lpstr>
      <vt:lpstr>Creating RDF Terms with Term Maps</vt:lpstr>
      <vt:lpstr>Constant RDF terms (rr:constant)</vt:lpstr>
      <vt:lpstr>Constant RDF term shortcurs</vt:lpstr>
      <vt:lpstr>Example</vt:lpstr>
      <vt:lpstr>Example with constants</vt:lpstr>
      <vt:lpstr>Terms from a Column </vt:lpstr>
      <vt:lpstr>From template</vt:lpstr>
      <vt:lpstr>PowerPoint Presentation</vt:lpstr>
      <vt:lpstr>From template</vt:lpstr>
      <vt:lpstr>Notes</vt:lpstr>
      <vt:lpstr>IRIs, Literal, Blank Nodes (rr:termType)</vt:lpstr>
      <vt:lpstr>IRIs, Literal, Blank Nodes (rr:termType)</vt:lpstr>
      <vt:lpstr>Example: </vt:lpstr>
      <vt:lpstr>IRIs, Literal, Blank Nodes (rr:termType)</vt:lpstr>
      <vt:lpstr>Exercise: model as values</vt:lpstr>
      <vt:lpstr>Exercise: model as objects</vt:lpstr>
      <vt:lpstr>Modeling as values vs. objects</vt:lpstr>
      <vt:lpstr>Language Tags (rr:language)</vt:lpstr>
      <vt:lpstr>Example</vt:lpstr>
      <vt:lpstr>Typed Literals (rr:datatype)</vt:lpstr>
      <vt:lpstr>Typed Literals (rr:datatype)</vt:lpstr>
      <vt:lpstr>Example</vt:lpstr>
      <vt:lpstr>Inverse Expressions (rr:inverseExpression)</vt:lpstr>
      <vt:lpstr>Example</vt:lpstr>
      <vt:lpstr>Example</vt:lpstr>
      <vt:lpstr>Foreign Key Relationships among Logical Tables </vt:lpstr>
      <vt:lpstr>Foreign Key Relationships among Logical Tables </vt:lpstr>
      <vt:lpstr>Foreign Key Relationships among Logical Tables </vt:lpstr>
      <vt:lpstr>Assigning Triples to Named Graphs</vt:lpstr>
      <vt:lpstr>PowerPoint Presentation</vt:lpstr>
      <vt:lpstr>PowerPoint Presentation</vt:lpstr>
      <vt:lpstr>PowerPoint Presentation</vt:lpstr>
      <vt:lpstr>Books DB</vt:lpstr>
      <vt:lpstr>SPARQL Target queries</vt:lpstr>
      <vt:lpstr>PowerPoint Presentation</vt:lpstr>
      <vt:lpstr>Implementations</vt:lpstr>
    </vt:vector>
  </TitlesOfParts>
  <Company>Univ. of Pennsylvania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XML and Beyond</dc:title>
  <dc:creator>Preferred Customer</dc:creator>
  <cp:lastModifiedBy>Werner Nutt</cp:lastModifiedBy>
  <cp:revision>1441</cp:revision>
  <cp:lastPrinted>2013-02-25T08:52:36Z</cp:lastPrinted>
  <dcterms:created xsi:type="dcterms:W3CDTF">1999-04-22T00:48:06Z</dcterms:created>
  <dcterms:modified xsi:type="dcterms:W3CDTF">2014-12-21T18:33:27Z</dcterms:modified>
</cp:coreProperties>
</file>