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Lst>
  <p:notesMasterIdLst>
    <p:notesMasterId r:id="rId59"/>
  </p:notesMasterIdLst>
  <p:handoutMasterIdLst>
    <p:handoutMasterId r:id="rId60"/>
  </p:handoutMasterIdLst>
  <p:sldIdLst>
    <p:sldId id="577" r:id="rId2"/>
    <p:sldId id="720" r:id="rId3"/>
    <p:sldId id="767" r:id="rId4"/>
    <p:sldId id="771" r:id="rId5"/>
    <p:sldId id="869" r:id="rId6"/>
    <p:sldId id="879" r:id="rId7"/>
    <p:sldId id="870" r:id="rId8"/>
    <p:sldId id="871" r:id="rId9"/>
    <p:sldId id="872" r:id="rId10"/>
    <p:sldId id="874" r:id="rId11"/>
    <p:sldId id="775" r:id="rId12"/>
    <p:sldId id="876" r:id="rId13"/>
    <p:sldId id="777" r:id="rId14"/>
    <p:sldId id="778" r:id="rId15"/>
    <p:sldId id="779" r:id="rId16"/>
    <p:sldId id="780" r:id="rId17"/>
    <p:sldId id="877" r:id="rId18"/>
    <p:sldId id="781" r:id="rId19"/>
    <p:sldId id="782" r:id="rId20"/>
    <p:sldId id="878" r:id="rId21"/>
    <p:sldId id="784" r:id="rId22"/>
    <p:sldId id="785" r:id="rId23"/>
    <p:sldId id="786" r:id="rId24"/>
    <p:sldId id="787" r:id="rId25"/>
    <p:sldId id="788" r:id="rId26"/>
    <p:sldId id="880" r:id="rId27"/>
    <p:sldId id="883" r:id="rId28"/>
    <p:sldId id="790" r:id="rId29"/>
    <p:sldId id="881" r:id="rId30"/>
    <p:sldId id="792" r:id="rId31"/>
    <p:sldId id="882" r:id="rId32"/>
    <p:sldId id="794" r:id="rId33"/>
    <p:sldId id="795" r:id="rId34"/>
    <p:sldId id="796" r:id="rId35"/>
    <p:sldId id="797" r:id="rId36"/>
    <p:sldId id="798" r:id="rId37"/>
    <p:sldId id="799" r:id="rId38"/>
    <p:sldId id="800" r:id="rId39"/>
    <p:sldId id="801" r:id="rId40"/>
    <p:sldId id="802" r:id="rId41"/>
    <p:sldId id="803" r:id="rId42"/>
    <p:sldId id="804" r:id="rId43"/>
    <p:sldId id="805" r:id="rId44"/>
    <p:sldId id="806" r:id="rId45"/>
    <p:sldId id="807" r:id="rId46"/>
    <p:sldId id="884" r:id="rId47"/>
    <p:sldId id="809" r:id="rId48"/>
    <p:sldId id="810" r:id="rId49"/>
    <p:sldId id="811" r:id="rId50"/>
    <p:sldId id="812" r:id="rId51"/>
    <p:sldId id="813" r:id="rId52"/>
    <p:sldId id="814" r:id="rId53"/>
    <p:sldId id="816" r:id="rId54"/>
    <p:sldId id="815" r:id="rId55"/>
    <p:sldId id="817" r:id="rId56"/>
    <p:sldId id="818" r:id="rId57"/>
    <p:sldId id="808" r:id="rId58"/>
  </p:sldIdLst>
  <p:sldSz cx="9144000" cy="6858000" type="screen4x3"/>
  <p:notesSz cx="6642100" cy="9653588"/>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993300"/>
    <a:srgbClr val="9900CC"/>
    <a:srgbClr val="CC00CC"/>
    <a:srgbClr val="FF5050"/>
    <a:srgbClr val="B2B2B2"/>
    <a:srgbClr val="969696"/>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668" autoAdjust="0"/>
  </p:normalViewPr>
  <p:slideViewPr>
    <p:cSldViewPr>
      <p:cViewPr>
        <p:scale>
          <a:sx n="110" d="100"/>
          <a:sy n="110" d="100"/>
        </p:scale>
        <p:origin x="-1456" y="-120"/>
      </p:cViewPr>
      <p:guideLst>
        <p:guide orient="horz" pos="7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1" d="100"/>
        <a:sy n="111" d="100"/>
      </p:scale>
      <p:origin x="0" y="10368"/>
    </p:cViewPr>
  </p:sorterViewPr>
  <p:notesViewPr>
    <p:cSldViewPr>
      <p:cViewPr varScale="1">
        <p:scale>
          <a:sx n="50" d="100"/>
          <a:sy n="50" d="100"/>
        </p:scale>
        <p:origin x="-1320" y="-84"/>
      </p:cViewPr>
      <p:guideLst>
        <p:guide orient="horz" pos="3041"/>
        <p:guide pos="209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notesMaster" Target="notesMasters/notes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handoutMaster" Target="handoutMasters/handoutMaster1.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7763" name="Rectangle 3"/>
          <p:cNvSpPr>
            <a:spLocks noGrp="1" noChangeArrowheads="1"/>
          </p:cNvSpPr>
          <p:nvPr>
            <p:ph type="dt" sz="quarter" idx="1"/>
          </p:nvPr>
        </p:nvSpPr>
        <p:spPr bwMode="auto">
          <a:xfrm>
            <a:off x="3763963" y="0"/>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algn="r" defTabSz="906463" eaLnBrk="0" hangingPunct="0">
              <a:defRPr sz="1200">
                <a:latin typeface="Times New Roman" charset="0"/>
                <a:cs typeface="Arial" charset="0"/>
              </a:defRPr>
            </a:lvl1pPr>
          </a:lstStyle>
          <a:p>
            <a:pPr>
              <a:defRPr/>
            </a:pPr>
            <a:endParaRPr lang="en-US"/>
          </a:p>
        </p:txBody>
      </p:sp>
      <p:sp>
        <p:nvSpPr>
          <p:cNvPr id="117764" name="Rectangle 4"/>
          <p:cNvSpPr>
            <a:spLocks noGrp="1" noChangeArrowheads="1"/>
          </p:cNvSpPr>
          <p:nvPr>
            <p:ph type="ftr" sz="quarter" idx="2"/>
          </p:nvPr>
        </p:nvSpPr>
        <p:spPr bwMode="auto">
          <a:xfrm>
            <a:off x="0" y="9170988"/>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7765" name="Rectangle 5"/>
          <p:cNvSpPr>
            <a:spLocks noGrp="1" noChangeArrowheads="1"/>
          </p:cNvSpPr>
          <p:nvPr>
            <p:ph type="sldNum" sz="quarter" idx="3"/>
          </p:nvPr>
        </p:nvSpPr>
        <p:spPr bwMode="auto">
          <a:xfrm>
            <a:off x="3763963" y="9170988"/>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algn="r" defTabSz="906463" eaLnBrk="0" hangingPunct="0">
              <a:defRPr sz="1200">
                <a:latin typeface="Times New Roman" charset="0"/>
                <a:cs typeface="Times New Roman" charset="0"/>
              </a:defRPr>
            </a:lvl1pPr>
          </a:lstStyle>
          <a:p>
            <a:pPr>
              <a:defRPr/>
            </a:pPr>
            <a:fld id="{46A966D6-FFA2-DC48-BBC8-61E9F0A5F364}" type="slidenum">
              <a:rPr lang="en-US"/>
              <a:pPr>
                <a:defRPr/>
              </a:pPr>
              <a:t>‹#›</a:t>
            </a:fld>
            <a:endParaRPr lang="en-US">
              <a:cs typeface="Arial" charset="0"/>
            </a:endParaRPr>
          </a:p>
        </p:txBody>
      </p:sp>
    </p:spTree>
    <p:extLst>
      <p:ext uri="{BB962C8B-B14F-4D97-AF65-F5344CB8AC3E}">
        <p14:creationId xmlns:p14="http://schemas.microsoft.com/office/powerpoint/2010/main" val="34610921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6739" name="Rectangle 3"/>
          <p:cNvSpPr>
            <a:spLocks noGrp="1" noChangeArrowheads="1"/>
          </p:cNvSpPr>
          <p:nvPr>
            <p:ph type="dt" idx="1"/>
          </p:nvPr>
        </p:nvSpPr>
        <p:spPr bwMode="auto">
          <a:xfrm>
            <a:off x="3763963" y="0"/>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algn="r" defTabSz="906463" eaLnBrk="0" hangingPunct="0">
              <a:defRPr sz="1200">
                <a:latin typeface="Times New Roman" charset="0"/>
                <a:cs typeface="Arial" charset="0"/>
              </a:defRPr>
            </a:lvl1pPr>
          </a:lstStyle>
          <a:p>
            <a:pPr>
              <a:defRPr/>
            </a:pPr>
            <a:endParaRPr lang="en-US"/>
          </a:p>
        </p:txBody>
      </p:sp>
      <p:sp>
        <p:nvSpPr>
          <p:cNvPr id="116740" name="Rectangle 4"/>
          <p:cNvSpPr>
            <a:spLocks noGrp="1" noRot="1" noChangeAspect="1" noChangeArrowheads="1" noTextEdit="1"/>
          </p:cNvSpPr>
          <p:nvPr>
            <p:ph type="sldImg" idx="2"/>
          </p:nvPr>
        </p:nvSpPr>
        <p:spPr bwMode="auto">
          <a:xfrm>
            <a:off x="908050" y="723900"/>
            <a:ext cx="4827588" cy="36210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16741" name="Rectangle 5"/>
          <p:cNvSpPr>
            <a:spLocks noGrp="1" noChangeArrowheads="1"/>
          </p:cNvSpPr>
          <p:nvPr>
            <p:ph type="body" sz="quarter" idx="3"/>
          </p:nvPr>
        </p:nvSpPr>
        <p:spPr bwMode="auto">
          <a:xfrm>
            <a:off x="885825" y="4584700"/>
            <a:ext cx="4870450" cy="434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6742" name="Rectangle 6"/>
          <p:cNvSpPr>
            <a:spLocks noGrp="1" noChangeArrowheads="1"/>
          </p:cNvSpPr>
          <p:nvPr>
            <p:ph type="ftr" sz="quarter" idx="4"/>
          </p:nvPr>
        </p:nvSpPr>
        <p:spPr bwMode="auto">
          <a:xfrm>
            <a:off x="0" y="9170988"/>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6743" name="Rectangle 7"/>
          <p:cNvSpPr>
            <a:spLocks noGrp="1" noChangeArrowheads="1"/>
          </p:cNvSpPr>
          <p:nvPr>
            <p:ph type="sldNum" sz="quarter" idx="5"/>
          </p:nvPr>
        </p:nvSpPr>
        <p:spPr bwMode="auto">
          <a:xfrm>
            <a:off x="3763963" y="9170988"/>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algn="r" defTabSz="906463" eaLnBrk="0" hangingPunct="0">
              <a:defRPr sz="1200">
                <a:latin typeface="Times New Roman" charset="0"/>
                <a:cs typeface="Times New Roman" charset="0"/>
              </a:defRPr>
            </a:lvl1pPr>
          </a:lstStyle>
          <a:p>
            <a:pPr>
              <a:defRPr/>
            </a:pPr>
            <a:fld id="{6FD8CD8B-7545-2B41-ADDA-65D9E438BEEE}" type="slidenum">
              <a:rPr lang="en-US"/>
              <a:pPr>
                <a:defRPr/>
              </a:pPr>
              <a:t>‹#›</a:t>
            </a:fld>
            <a:endParaRPr lang="en-US">
              <a:cs typeface="Arial" charset="0"/>
            </a:endParaRPr>
          </a:p>
        </p:txBody>
      </p:sp>
    </p:spTree>
    <p:extLst>
      <p:ext uri="{BB962C8B-B14F-4D97-AF65-F5344CB8AC3E}">
        <p14:creationId xmlns:p14="http://schemas.microsoft.com/office/powerpoint/2010/main" val="7450707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996952"/>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03648" y="4581128"/>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53136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927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2502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8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90680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1762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0155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43110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40383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41586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313784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3143250" y="6643688"/>
            <a:ext cx="3143250" cy="214312"/>
          </a:xfrm>
          <a:prstGeom prst="rect">
            <a:avLst/>
          </a:prstGeom>
          <a:solidFill>
            <a:srgbClr val="B889D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bg1"/>
              </a:solidFill>
            </a:endParaRPr>
          </a:p>
        </p:txBody>
      </p:sp>
      <p:sp>
        <p:nvSpPr>
          <p:cNvPr id="7" name="Rectangle 6"/>
          <p:cNvSpPr/>
          <p:nvPr/>
        </p:nvSpPr>
        <p:spPr>
          <a:xfrm>
            <a:off x="6286500" y="6643688"/>
            <a:ext cx="2857500" cy="214312"/>
          </a:xfrm>
          <a:prstGeom prst="rect">
            <a:avLst/>
          </a:prstGeom>
          <a:solidFill>
            <a:srgbClr val="D5B8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6643688"/>
            <a:ext cx="3143250" cy="21431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0" y="0"/>
            <a:ext cx="4572000" cy="21431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4572000" y="0"/>
            <a:ext cx="4572000" cy="214313"/>
          </a:xfrm>
          <a:prstGeom prst="rect">
            <a:avLst/>
          </a:prstGeom>
          <a:solidFill>
            <a:srgbClr val="D5B8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Espace réservé de la date 3"/>
          <p:cNvSpPr txBox="1">
            <a:spLocks/>
          </p:cNvSpPr>
          <p:nvPr/>
        </p:nvSpPr>
        <p:spPr>
          <a:xfrm>
            <a:off x="428625" y="6643688"/>
            <a:ext cx="2143125" cy="214312"/>
          </a:xfrm>
          <a:prstGeom prst="rect">
            <a:avLst/>
          </a:prstGeom>
        </p:spPr>
        <p:txBody>
          <a:bodyPr/>
          <a:lstStyle>
            <a:lvl1pPr>
              <a:defRPr sz="1600" b="1" u="none">
                <a:solidFill>
                  <a:schemeClr val="bg1"/>
                </a:solidFill>
              </a:defRPr>
            </a:lvl1pPr>
          </a:lstStyle>
          <a:p>
            <a:pPr>
              <a:defRPr/>
            </a:pPr>
            <a:r>
              <a:rPr lang="fr-FR" sz="1100" dirty="0" smtClean="0">
                <a:latin typeface="Arial" pitchFamily="34" charset="0"/>
                <a:ea typeface="+mn-ea"/>
                <a:cs typeface="Arial" pitchFamily="34" charset="0"/>
              </a:rPr>
              <a:t>Master Informatique</a:t>
            </a:r>
            <a:endParaRPr lang="en-US" sz="1100" dirty="0">
              <a:latin typeface="Arial" pitchFamily="34" charset="0"/>
              <a:ea typeface="+mn-ea"/>
              <a:cs typeface="Arial" pitchFamily="34" charset="0"/>
            </a:endParaRPr>
          </a:p>
        </p:txBody>
      </p:sp>
      <p:sp>
        <p:nvSpPr>
          <p:cNvPr id="1032" name="Rectangle 13"/>
          <p:cNvSpPr>
            <a:spLocks noChangeArrowheads="1"/>
          </p:cNvSpPr>
          <p:nvPr/>
        </p:nvSpPr>
        <p:spPr bwMode="auto">
          <a:xfrm>
            <a:off x="6286500" y="6643688"/>
            <a:ext cx="2857500" cy="214312"/>
          </a:xfrm>
          <a:prstGeom prst="rect">
            <a:avLst/>
          </a:prstGeom>
          <a:solidFill>
            <a:srgbClr val="99CC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sz="1400">
                <a:solidFill>
                  <a:srgbClr val="0033CC"/>
                </a:solidFill>
                <a:latin typeface="Calibri" charset="0"/>
              </a:rPr>
              <a:t>                                  </a:t>
            </a:r>
            <a:fld id="{F3F06385-7BD5-EF40-8FCC-C466B6D11F70}" type="slidenum">
              <a:rPr lang="en-US" altLang="zh-CN" sz="1400">
                <a:solidFill>
                  <a:srgbClr val="0033CC"/>
                </a:solidFill>
                <a:latin typeface="Calibri" charset="0"/>
              </a:rPr>
              <a:pPr algn="ctr"/>
              <a:t>‹#›</a:t>
            </a:fld>
            <a:endParaRPr lang="zh-CN" altLang="en-US" sz="1400">
              <a:solidFill>
                <a:srgbClr val="0033CC"/>
              </a:solidFill>
              <a:latin typeface="Calibri" charset="0"/>
            </a:endParaRPr>
          </a:p>
        </p:txBody>
      </p:sp>
      <p:sp>
        <p:nvSpPr>
          <p:cNvPr id="1033" name="Rectangle 14"/>
          <p:cNvSpPr>
            <a:spLocks noChangeArrowheads="1"/>
          </p:cNvSpPr>
          <p:nvPr/>
        </p:nvSpPr>
        <p:spPr bwMode="auto">
          <a:xfrm>
            <a:off x="0" y="6643688"/>
            <a:ext cx="3143250" cy="214312"/>
          </a:xfrm>
          <a:prstGeom prst="rect">
            <a:avLst/>
          </a:prstGeom>
          <a:solidFill>
            <a:srgbClr val="0099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endParaRPr lang="en-US" altLang="zh-CN" sz="1400">
              <a:solidFill>
                <a:srgbClr val="FFFFFF"/>
              </a:solidFill>
            </a:endParaRPr>
          </a:p>
        </p:txBody>
      </p:sp>
      <p:sp>
        <p:nvSpPr>
          <p:cNvPr id="1034" name="Rectangle 15"/>
          <p:cNvSpPr>
            <a:spLocks noChangeArrowheads="1"/>
          </p:cNvSpPr>
          <p:nvPr/>
        </p:nvSpPr>
        <p:spPr bwMode="auto">
          <a:xfrm>
            <a:off x="3143250" y="6643688"/>
            <a:ext cx="3143250" cy="214312"/>
          </a:xfrm>
          <a:prstGeom prst="rect">
            <a:avLst/>
          </a:prstGeom>
          <a:solidFill>
            <a:srgbClr val="33CC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sz="1400">
                <a:solidFill>
                  <a:srgbClr val="FFFFFF"/>
                </a:solidFill>
              </a:rPr>
              <a:t>Semantic Technologies</a:t>
            </a:r>
          </a:p>
        </p:txBody>
      </p:sp>
      <p:sp>
        <p:nvSpPr>
          <p:cNvPr id="1035" name="Rectangle 16"/>
          <p:cNvSpPr>
            <a:spLocks noChangeArrowheads="1"/>
          </p:cNvSpPr>
          <p:nvPr/>
        </p:nvSpPr>
        <p:spPr bwMode="auto">
          <a:xfrm>
            <a:off x="0" y="0"/>
            <a:ext cx="4572000" cy="214313"/>
          </a:xfrm>
          <a:prstGeom prst="rect">
            <a:avLst/>
          </a:prstGeom>
          <a:solidFill>
            <a:srgbClr val="0099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dirty="0">
                <a:solidFill>
                  <a:srgbClr val="FFFFFF"/>
                </a:solidFill>
                <a:latin typeface="Calibri" charset="0"/>
              </a:rPr>
              <a:t>Part </a:t>
            </a:r>
            <a:r>
              <a:rPr lang="en-US" altLang="zh-CN" dirty="0" smtClean="0">
                <a:solidFill>
                  <a:srgbClr val="FFFFFF"/>
                </a:solidFill>
                <a:latin typeface="Calibri" charset="0"/>
              </a:rPr>
              <a:t>12</a:t>
            </a:r>
            <a:endParaRPr lang="en-US" altLang="zh-CN" dirty="0">
              <a:solidFill>
                <a:srgbClr val="FFFFFF"/>
              </a:solidFill>
              <a:latin typeface="Calibri" charset="0"/>
            </a:endParaRPr>
          </a:p>
        </p:txBody>
      </p:sp>
      <p:sp>
        <p:nvSpPr>
          <p:cNvPr id="1036" name="Rectangle 17"/>
          <p:cNvSpPr>
            <a:spLocks noChangeArrowheads="1"/>
          </p:cNvSpPr>
          <p:nvPr/>
        </p:nvSpPr>
        <p:spPr bwMode="auto">
          <a:xfrm>
            <a:off x="4572000" y="0"/>
            <a:ext cx="4572000" cy="214313"/>
          </a:xfrm>
          <a:prstGeom prst="rect">
            <a:avLst/>
          </a:prstGeom>
          <a:solidFill>
            <a:srgbClr val="33CC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dirty="0" smtClean="0">
                <a:solidFill>
                  <a:srgbClr val="FFFFFF"/>
                </a:solidFill>
                <a:latin typeface="Calibri" charset="0"/>
              </a:rPr>
              <a:t>R2RML</a:t>
            </a:r>
          </a:p>
        </p:txBody>
      </p:sp>
      <p:sp>
        <p:nvSpPr>
          <p:cNvPr id="1037" name="Espace réservé du titre 1"/>
          <p:cNvSpPr>
            <a:spLocks noGrp="1"/>
          </p:cNvSpPr>
          <p:nvPr>
            <p:ph type="title"/>
          </p:nvPr>
        </p:nvSpPr>
        <p:spPr bwMode="auto">
          <a:xfrm>
            <a:off x="457200" y="274638"/>
            <a:ext cx="82296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altLang="zh-CN"/>
          </a:p>
        </p:txBody>
      </p:sp>
      <p:sp>
        <p:nvSpPr>
          <p:cNvPr id="1038" name="Espace réservé du texte 2"/>
          <p:cNvSpPr>
            <a:spLocks noGrp="1"/>
          </p:cNvSpPr>
          <p:nvPr>
            <p:ph type="body" idx="1"/>
          </p:nvPr>
        </p:nvSpPr>
        <p:spPr bwMode="auto">
          <a:xfrm>
            <a:off x="457200" y="1341438"/>
            <a:ext cx="8229600" cy="478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sldNum="0" hdr="0" dt="0"/>
  <p:txStyles>
    <p:titleStyle>
      <a:lvl1pPr algn="l" rtl="0" eaLnBrk="0" fontAlgn="base" hangingPunct="0">
        <a:spcBef>
          <a:spcPct val="0"/>
        </a:spcBef>
        <a:spcAft>
          <a:spcPct val="0"/>
        </a:spcAft>
        <a:defRPr sz="3600" b="1">
          <a:solidFill>
            <a:srgbClr val="0033CC"/>
          </a:solidFill>
          <a:latin typeface="+mj-lt"/>
          <a:ea typeface="+mj-ea"/>
          <a:cs typeface="ＭＳ Ｐゴシック" charset="0"/>
        </a:defRPr>
      </a:lvl1pPr>
      <a:lvl2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2pPr>
      <a:lvl3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3pPr>
      <a:lvl4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4pPr>
      <a:lvl5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5pPr>
      <a:lvl6pPr marL="4572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6pPr>
      <a:lvl7pPr marL="9144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7pPr>
      <a:lvl8pPr marL="13716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8pPr>
      <a:lvl9pPr marL="18288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Font typeface="Arial" charset="0"/>
        <a:buChar char="•"/>
        <a:defRPr sz="24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5pPr>
      <a:lvl6pPr marL="25146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6pPr>
      <a:lvl7pPr marL="29718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7pPr>
      <a:lvl8pPr marL="34290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8pPr>
      <a:lvl9pPr marL="38862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3.org/TR/r2rml/" TargetMode="External"/><Relationship Id="rId3" Type="http://schemas.openxmlformats.org/officeDocument/2006/relationships/hyperlink" Target="http://www.w3.org/2001/sw/rdb2rdf/test-cases/"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3.org/ns/r2rml%23SQL2008" TargetMode="External"/><Relationship Id="rId3" Type="http://schemas.openxmlformats.org/officeDocument/2006/relationships/hyperlink" Target="http://www.w3.org/2001/sw/wiki/RDB2RDF/SQL_Version_IRIs"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tif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2.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4.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5.png"/><Relationship Id="rId3" Type="http://schemas.openxmlformats.org/officeDocument/2006/relationships/image" Target="../media/image16.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p:cNvSpPr>
          <p:nvPr>
            <p:ph type="ctrTitle"/>
          </p:nvPr>
        </p:nvSpPr>
        <p:spPr>
          <a:xfrm>
            <a:off x="827088" y="3573463"/>
            <a:ext cx="7993384" cy="2087562"/>
          </a:xfrm>
        </p:spPr>
        <p:txBody>
          <a:bodyPr/>
          <a:lstStyle/>
          <a:p>
            <a:r>
              <a:rPr lang="en-US" dirty="0"/>
              <a:t>R2RML: </a:t>
            </a:r>
            <a:r>
              <a:rPr lang="en-US" dirty="0" smtClean="0"/>
              <a:t/>
            </a:r>
            <a:br>
              <a:rPr lang="en-US" dirty="0" smtClean="0"/>
            </a:br>
            <a:r>
              <a:rPr lang="en-US" dirty="0" smtClean="0"/>
              <a:t>RDB </a:t>
            </a:r>
            <a:r>
              <a:rPr lang="en-US" dirty="0"/>
              <a:t>to RDF Mapping Language</a:t>
            </a:r>
            <a:endParaRPr lang="en-US" altLang="zh-CN" dirty="0">
              <a:latin typeface="Arial" charset="0"/>
              <a:ea typeface="ＭＳ Ｐゴシック" charset="0"/>
            </a:endParaRPr>
          </a:p>
        </p:txBody>
      </p:sp>
      <p:sp>
        <p:nvSpPr>
          <p:cNvPr id="4098" name="Rectangle 3"/>
          <p:cNvSpPr>
            <a:spLocks noGrp="1"/>
          </p:cNvSpPr>
          <p:nvPr>
            <p:ph type="subTitle" idx="1"/>
          </p:nvPr>
        </p:nvSpPr>
        <p:spPr>
          <a:xfrm>
            <a:off x="908050" y="4652963"/>
            <a:ext cx="6400800" cy="1752600"/>
          </a:xfrm>
        </p:spPr>
        <p:txBody>
          <a:bodyPr/>
          <a:lstStyle/>
          <a:p>
            <a:endParaRPr lang="en-US" altLang="zh-CN" dirty="0">
              <a:latin typeface="Arial" charset="0"/>
              <a:ea typeface="ＭＳ Ｐゴシック" charset="0"/>
            </a:endParaRPr>
          </a:p>
          <a:p>
            <a:endParaRPr lang="en-US" altLang="zh-CN" dirty="0">
              <a:latin typeface="Arial" charset="0"/>
              <a:ea typeface="ＭＳ Ｐゴシック" charset="0"/>
            </a:endParaRPr>
          </a:p>
          <a:p>
            <a:pPr algn="l"/>
            <a:r>
              <a:rPr lang="en-US" altLang="zh-CN" dirty="0">
                <a:latin typeface="Arial" charset="0"/>
                <a:ea typeface="ＭＳ Ｐゴシック" charset="0"/>
              </a:rPr>
              <a:t>Werner Nutt</a:t>
            </a:r>
          </a:p>
          <a:p>
            <a:endParaRPr lang="en-US" altLang="zh-CN" dirty="0">
              <a:latin typeface="Arial" charset="0"/>
              <a:ea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 Graph</a:t>
            </a:r>
            <a:endParaRPr lang="en-US" dirty="0"/>
          </a:p>
        </p:txBody>
      </p:sp>
      <p:sp>
        <p:nvSpPr>
          <p:cNvPr id="3" name="Content Placeholder 2"/>
          <p:cNvSpPr>
            <a:spLocks noGrp="1"/>
          </p:cNvSpPr>
          <p:nvPr>
            <p:ph idx="1"/>
          </p:nvPr>
        </p:nvSpPr>
        <p:spPr/>
        <p:txBody>
          <a:bodyPr/>
          <a:lstStyle/>
          <a:p>
            <a:pPr marL="342900" lvl="1" indent="-342900">
              <a:buFont typeface="Arial"/>
              <a:buChar char="•"/>
            </a:pPr>
            <a:endParaRPr lang="en-US" dirty="0" smtClean="0"/>
          </a:p>
          <a:p>
            <a:pPr marL="342900" lvl="1" indent="-342900">
              <a:buFont typeface="Arial"/>
              <a:buChar char="•"/>
            </a:pPr>
            <a:r>
              <a:rPr lang="en-US" dirty="0" smtClean="0"/>
              <a:t>By </a:t>
            </a:r>
            <a:r>
              <a:rPr lang="en-US" dirty="0"/>
              <a:t>default, all RDF triples are in the </a:t>
            </a:r>
            <a:r>
              <a:rPr lang="en-US" dirty="0">
                <a:solidFill>
                  <a:srgbClr val="0000FF"/>
                </a:solidFill>
              </a:rPr>
              <a:t>default graph </a:t>
            </a:r>
            <a:r>
              <a:rPr lang="en-US" dirty="0"/>
              <a:t>of the </a:t>
            </a:r>
            <a:r>
              <a:rPr lang="en-US" dirty="0">
                <a:solidFill>
                  <a:srgbClr val="0000FF"/>
                </a:solidFill>
              </a:rPr>
              <a:t>output dataset</a:t>
            </a:r>
            <a:r>
              <a:rPr lang="en-US" dirty="0"/>
              <a:t>. </a:t>
            </a:r>
            <a:endParaRPr lang="en-US" dirty="0" smtClean="0"/>
          </a:p>
          <a:p>
            <a:pPr marL="342900" lvl="1" indent="-342900">
              <a:buFont typeface="Arial"/>
              <a:buChar char="•"/>
            </a:pPr>
            <a:endParaRPr lang="en-US" dirty="0" smtClean="0"/>
          </a:p>
          <a:p>
            <a:pPr marL="342900" lvl="1" indent="-342900">
              <a:buFont typeface="Arial"/>
              <a:buChar char="•"/>
            </a:pPr>
            <a:r>
              <a:rPr lang="en-US" dirty="0" smtClean="0"/>
              <a:t>A </a:t>
            </a:r>
            <a:r>
              <a:rPr lang="en-US" dirty="0"/>
              <a:t>triples map can contain </a:t>
            </a:r>
            <a:r>
              <a:rPr lang="en-US" dirty="0">
                <a:solidFill>
                  <a:srgbClr val="0000FF"/>
                </a:solidFill>
              </a:rPr>
              <a:t>graph maps </a:t>
            </a:r>
            <a:r>
              <a:rPr lang="en-US" dirty="0"/>
              <a:t>that place some or all of the triples into </a:t>
            </a:r>
            <a:r>
              <a:rPr lang="en-US" dirty="0">
                <a:solidFill>
                  <a:srgbClr val="0000FF"/>
                </a:solidFill>
              </a:rPr>
              <a:t>named graphs </a:t>
            </a:r>
            <a:r>
              <a:rPr lang="en-US" dirty="0"/>
              <a:t>instead.</a:t>
            </a:r>
          </a:p>
          <a:p>
            <a:pPr marL="0" indent="0">
              <a:buNone/>
            </a:pPr>
            <a:endParaRPr lang="en-US" sz="2000" dirty="0"/>
          </a:p>
          <a:p>
            <a:pPr marL="0" indent="0">
              <a:buNone/>
            </a:pPr>
            <a:endParaRPr lang="en-US" dirty="0"/>
          </a:p>
        </p:txBody>
      </p:sp>
    </p:spTree>
    <p:extLst>
      <p:ext uri="{BB962C8B-B14F-4D97-AF65-F5344CB8AC3E}">
        <p14:creationId xmlns:p14="http://schemas.microsoft.com/office/powerpoint/2010/main" val="212877996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pic>
        <p:nvPicPr>
          <p:cNvPr id="4" name="Picture 3" descr="Screen Shot 2013-01-16 at 11.45.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727" y="1196752"/>
            <a:ext cx="6096000" cy="2402987"/>
          </a:xfrm>
          <a:prstGeom prst="rect">
            <a:avLst/>
          </a:prstGeom>
        </p:spPr>
      </p:pic>
      <p:sp>
        <p:nvSpPr>
          <p:cNvPr id="5" name="Rectangle 4"/>
          <p:cNvSpPr/>
          <p:nvPr/>
        </p:nvSpPr>
        <p:spPr>
          <a:xfrm>
            <a:off x="111605" y="4493438"/>
            <a:ext cx="8832273" cy="181588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sz="1400" dirty="0"/>
              <a:t>&lt;http://</a:t>
            </a:r>
            <a:r>
              <a:rPr lang="en-US" sz="1400" dirty="0" err="1"/>
              <a:t>data.example.com</a:t>
            </a:r>
            <a:r>
              <a:rPr lang="en-US" sz="1400" dirty="0"/>
              <a:t>/employee/7369&gt; </a:t>
            </a:r>
            <a:r>
              <a:rPr lang="en-US" sz="1400" dirty="0" err="1"/>
              <a:t>rdf:type</a:t>
            </a:r>
            <a:r>
              <a:rPr lang="en-US" sz="1400" dirty="0"/>
              <a:t> </a:t>
            </a:r>
            <a:r>
              <a:rPr lang="en-US" sz="1400" dirty="0" err="1"/>
              <a:t>ex:Employee</a:t>
            </a:r>
            <a:r>
              <a:rPr lang="en-US" sz="1400" dirty="0"/>
              <a:t>.</a:t>
            </a:r>
          </a:p>
          <a:p>
            <a:r>
              <a:rPr lang="en-US" sz="1400" dirty="0"/>
              <a:t>&lt;http://</a:t>
            </a:r>
            <a:r>
              <a:rPr lang="en-US" sz="1400" dirty="0" err="1"/>
              <a:t>data.example.com</a:t>
            </a:r>
            <a:r>
              <a:rPr lang="en-US" sz="1400" dirty="0"/>
              <a:t>/employee/7369&gt; </a:t>
            </a:r>
            <a:r>
              <a:rPr lang="en-US" sz="1400" dirty="0" err="1"/>
              <a:t>ex:name</a:t>
            </a:r>
            <a:r>
              <a:rPr lang="en-US" sz="1400" dirty="0"/>
              <a:t> "SMITH".</a:t>
            </a:r>
          </a:p>
          <a:p>
            <a:r>
              <a:rPr lang="en-US" sz="1400" dirty="0"/>
              <a:t>&lt;http://</a:t>
            </a:r>
            <a:r>
              <a:rPr lang="en-US" sz="1400" dirty="0" err="1"/>
              <a:t>data.example.com</a:t>
            </a:r>
            <a:r>
              <a:rPr lang="en-US" sz="1400" dirty="0"/>
              <a:t>/employee/7369&gt; </a:t>
            </a:r>
            <a:r>
              <a:rPr lang="en-US" sz="1400" dirty="0" err="1"/>
              <a:t>ex:department</a:t>
            </a:r>
            <a:r>
              <a:rPr lang="en-US" sz="1400" dirty="0"/>
              <a:t> &lt;http://</a:t>
            </a:r>
            <a:r>
              <a:rPr lang="en-US" sz="1400" dirty="0" err="1"/>
              <a:t>data.example.com</a:t>
            </a:r>
            <a:r>
              <a:rPr lang="en-US" sz="1400" dirty="0"/>
              <a:t>/department/10&gt;.</a:t>
            </a:r>
          </a:p>
          <a:p>
            <a:endParaRPr lang="en-US" sz="1400" dirty="0"/>
          </a:p>
          <a:p>
            <a:r>
              <a:rPr lang="en-US" sz="1400" dirty="0"/>
              <a:t>&lt;http://</a:t>
            </a:r>
            <a:r>
              <a:rPr lang="en-US" sz="1400" dirty="0" err="1"/>
              <a:t>data.example.com</a:t>
            </a:r>
            <a:r>
              <a:rPr lang="en-US" sz="1400" dirty="0"/>
              <a:t>/department/10&gt; </a:t>
            </a:r>
            <a:r>
              <a:rPr lang="en-US" sz="1400" dirty="0" err="1"/>
              <a:t>rdf:type</a:t>
            </a:r>
            <a:r>
              <a:rPr lang="en-US" sz="1400" dirty="0"/>
              <a:t> </a:t>
            </a:r>
            <a:r>
              <a:rPr lang="en-US" sz="1400" dirty="0" err="1"/>
              <a:t>ex:Department</a:t>
            </a:r>
            <a:r>
              <a:rPr lang="en-US" sz="1400" dirty="0"/>
              <a:t>.</a:t>
            </a:r>
          </a:p>
          <a:p>
            <a:r>
              <a:rPr lang="en-US" sz="1400" dirty="0"/>
              <a:t>&lt;http://</a:t>
            </a:r>
            <a:r>
              <a:rPr lang="en-US" sz="1400" dirty="0" err="1"/>
              <a:t>data.example.com</a:t>
            </a:r>
            <a:r>
              <a:rPr lang="en-US" sz="1400" dirty="0"/>
              <a:t>/department/10&gt; </a:t>
            </a:r>
            <a:r>
              <a:rPr lang="en-US" sz="1400" dirty="0" err="1"/>
              <a:t>ex:name</a:t>
            </a:r>
            <a:r>
              <a:rPr lang="en-US" sz="1400" dirty="0"/>
              <a:t> "APPSERVER".</a:t>
            </a:r>
          </a:p>
          <a:p>
            <a:r>
              <a:rPr lang="en-US" sz="1400" dirty="0"/>
              <a:t>&lt;http://</a:t>
            </a:r>
            <a:r>
              <a:rPr lang="en-US" sz="1400" dirty="0" err="1"/>
              <a:t>data.example.com</a:t>
            </a:r>
            <a:r>
              <a:rPr lang="en-US" sz="1400" dirty="0"/>
              <a:t>/department/10&gt; </a:t>
            </a:r>
            <a:r>
              <a:rPr lang="en-US" sz="1400" dirty="0" err="1"/>
              <a:t>ex:location</a:t>
            </a:r>
            <a:r>
              <a:rPr lang="en-US" sz="1400" dirty="0"/>
              <a:t> "NEW YORK".</a:t>
            </a:r>
          </a:p>
          <a:p>
            <a:r>
              <a:rPr lang="en-US" sz="1400" dirty="0"/>
              <a:t>&lt;http://</a:t>
            </a:r>
            <a:r>
              <a:rPr lang="en-US" sz="1400" dirty="0" err="1"/>
              <a:t>data.example.com</a:t>
            </a:r>
            <a:r>
              <a:rPr lang="en-US" sz="1400" dirty="0"/>
              <a:t>/department/10&gt; </a:t>
            </a:r>
            <a:r>
              <a:rPr lang="en-US" sz="1400" dirty="0" err="1"/>
              <a:t>ex:staff</a:t>
            </a:r>
            <a:r>
              <a:rPr lang="en-US" sz="1400" dirty="0"/>
              <a:t> 1.</a:t>
            </a:r>
          </a:p>
        </p:txBody>
      </p:sp>
      <p:sp>
        <p:nvSpPr>
          <p:cNvPr id="3" name="TextBox 2"/>
          <p:cNvSpPr txBox="1"/>
          <p:nvPr/>
        </p:nvSpPr>
        <p:spPr>
          <a:xfrm>
            <a:off x="6588224" y="1628800"/>
            <a:ext cx="1891338" cy="369332"/>
          </a:xfrm>
          <a:prstGeom prst="rect">
            <a:avLst/>
          </a:prstGeom>
          <a:noFill/>
        </p:spPr>
        <p:txBody>
          <a:bodyPr wrap="none" rtlCol="0">
            <a:spAutoFit/>
          </a:bodyPr>
          <a:lstStyle/>
          <a:p>
            <a:r>
              <a:rPr lang="en-US" dirty="0" smtClean="0"/>
              <a:t>Relational tables</a:t>
            </a:r>
            <a:endParaRPr lang="en-US" dirty="0"/>
          </a:p>
        </p:txBody>
      </p:sp>
      <p:sp>
        <p:nvSpPr>
          <p:cNvPr id="6" name="TextBox 5"/>
          <p:cNvSpPr txBox="1"/>
          <p:nvPr/>
        </p:nvSpPr>
        <p:spPr>
          <a:xfrm>
            <a:off x="107504" y="3861048"/>
            <a:ext cx="2006191" cy="369332"/>
          </a:xfrm>
          <a:prstGeom prst="rect">
            <a:avLst/>
          </a:prstGeom>
          <a:noFill/>
        </p:spPr>
        <p:txBody>
          <a:bodyPr wrap="none" rtlCol="0">
            <a:spAutoFit/>
          </a:bodyPr>
          <a:lstStyle/>
          <a:p>
            <a:r>
              <a:rPr lang="en-US" dirty="0" smtClean="0"/>
              <a:t>Set of RDF triples</a:t>
            </a:r>
            <a:endParaRPr lang="en-US" dirty="0"/>
          </a:p>
        </p:txBody>
      </p:sp>
    </p:spTree>
    <p:extLst>
      <p:ext uri="{BB962C8B-B14F-4D97-AF65-F5344CB8AC3E}">
        <p14:creationId xmlns:p14="http://schemas.microsoft.com/office/powerpoint/2010/main" val="29806137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the Example</a:t>
            </a:r>
            <a:endParaRPr lang="en-US" dirty="0"/>
          </a:p>
        </p:txBody>
      </p:sp>
      <p:sp>
        <p:nvSpPr>
          <p:cNvPr id="3" name="Content Placeholder 2"/>
          <p:cNvSpPr>
            <a:spLocks noGrp="1"/>
          </p:cNvSpPr>
          <p:nvPr>
            <p:ph idx="1"/>
          </p:nvPr>
        </p:nvSpPr>
        <p:spPr>
          <a:xfrm>
            <a:off x="179512" y="4005064"/>
            <a:ext cx="8856984" cy="2520280"/>
          </a:xfrm>
        </p:spPr>
        <p:txBody>
          <a:bodyPr/>
          <a:lstStyle/>
          <a:p>
            <a:r>
              <a:rPr lang="en-US" sz="2000" dirty="0" smtClean="0"/>
              <a:t>Subjects are instances of classes from a general vocabulary</a:t>
            </a:r>
          </a:p>
          <a:p>
            <a:r>
              <a:rPr lang="en-US" sz="2000" dirty="0" smtClean="0"/>
              <a:t>Properties are from the same general vocabulary</a:t>
            </a:r>
          </a:p>
          <a:p>
            <a:r>
              <a:rPr lang="en-US" sz="2000" dirty="0" smtClean="0"/>
              <a:t>IRIs contain neither table nor column names</a:t>
            </a:r>
          </a:p>
          <a:p>
            <a:r>
              <a:rPr lang="en-US" sz="2000" dirty="0" smtClean="0"/>
              <a:t>The foreign key from EMP to DEPT is translated into a single property</a:t>
            </a:r>
            <a:br>
              <a:rPr lang="en-US" sz="2000" dirty="0" smtClean="0"/>
            </a:br>
            <a:r>
              <a:rPr lang="en-US" sz="2000" dirty="0" smtClean="0"/>
              <a:t>(no duplication into value and reference)</a:t>
            </a:r>
          </a:p>
          <a:p>
            <a:r>
              <a:rPr lang="en-US" sz="2000" dirty="0" smtClean="0"/>
              <a:t>The department resource has an additional property </a:t>
            </a:r>
            <a:r>
              <a:rPr lang="en-US" sz="2000" dirty="0" err="1" smtClean="0"/>
              <a:t>ex:staff</a:t>
            </a:r>
            <a:r>
              <a:rPr lang="en-US" sz="2000" dirty="0" smtClean="0"/>
              <a:t>,</a:t>
            </a:r>
            <a:br>
              <a:rPr lang="en-US" sz="2000" dirty="0" smtClean="0"/>
            </a:br>
            <a:r>
              <a:rPr lang="en-US" sz="2000" dirty="0" smtClean="0"/>
              <a:t>which contains the number of employees of the department</a:t>
            </a:r>
            <a:endParaRPr lang="en-US" sz="2000" dirty="0"/>
          </a:p>
        </p:txBody>
      </p:sp>
      <p:pic>
        <p:nvPicPr>
          <p:cNvPr id="5" name="Picture 4" descr="Screen Shot 2013-01-16 at 11.45.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727" y="1340768"/>
            <a:ext cx="4511475" cy="1778382"/>
          </a:xfrm>
          <a:prstGeom prst="rect">
            <a:avLst/>
          </a:prstGeom>
        </p:spPr>
      </p:pic>
      <p:sp>
        <p:nvSpPr>
          <p:cNvPr id="6" name="Rectangle 5"/>
          <p:cNvSpPr/>
          <p:nvPr/>
        </p:nvSpPr>
        <p:spPr>
          <a:xfrm>
            <a:off x="3078786" y="2255614"/>
            <a:ext cx="5669677" cy="175432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sz="1200" dirty="0"/>
              <a:t>&lt;http://</a:t>
            </a:r>
            <a:r>
              <a:rPr lang="en-US" sz="1200" dirty="0" err="1"/>
              <a:t>data.example.com</a:t>
            </a:r>
            <a:r>
              <a:rPr lang="en-US" sz="1200" dirty="0"/>
              <a:t>/employee/7369&gt; </a:t>
            </a:r>
            <a:r>
              <a:rPr lang="en-US" sz="1200" dirty="0" err="1"/>
              <a:t>rdf:type</a:t>
            </a:r>
            <a:r>
              <a:rPr lang="en-US" sz="1200" dirty="0"/>
              <a:t> </a:t>
            </a:r>
            <a:r>
              <a:rPr lang="en-US" sz="1200" dirty="0" err="1"/>
              <a:t>ex:Employee</a:t>
            </a:r>
            <a:r>
              <a:rPr lang="en-US" sz="1200" dirty="0"/>
              <a:t>.</a:t>
            </a:r>
          </a:p>
          <a:p>
            <a:r>
              <a:rPr lang="en-US" sz="1200" dirty="0"/>
              <a:t>&lt;http://</a:t>
            </a:r>
            <a:r>
              <a:rPr lang="en-US" sz="1200" dirty="0" err="1"/>
              <a:t>data.example.com</a:t>
            </a:r>
            <a:r>
              <a:rPr lang="en-US" sz="1200" dirty="0"/>
              <a:t>/employee/7369&gt; </a:t>
            </a:r>
            <a:r>
              <a:rPr lang="en-US" sz="1200" dirty="0" err="1"/>
              <a:t>ex:name</a:t>
            </a:r>
            <a:r>
              <a:rPr lang="en-US" sz="1200" dirty="0"/>
              <a:t> "SMITH".</a:t>
            </a:r>
          </a:p>
          <a:p>
            <a:r>
              <a:rPr lang="en-US" sz="1200" dirty="0"/>
              <a:t>&lt;http://</a:t>
            </a:r>
            <a:r>
              <a:rPr lang="en-US" sz="1200" dirty="0" err="1"/>
              <a:t>data.example.com</a:t>
            </a:r>
            <a:r>
              <a:rPr lang="en-US" sz="1200" dirty="0"/>
              <a:t>/employee/7369&gt; </a:t>
            </a:r>
            <a:r>
              <a:rPr lang="en-US" sz="1200" dirty="0" err="1"/>
              <a:t>ex:department</a:t>
            </a:r>
            <a:r>
              <a:rPr lang="en-US" sz="1200" dirty="0"/>
              <a:t> &lt;http://</a:t>
            </a:r>
            <a:r>
              <a:rPr lang="en-US" sz="1200" dirty="0" err="1"/>
              <a:t>data.example.com</a:t>
            </a:r>
            <a:r>
              <a:rPr lang="en-US" sz="1200" dirty="0"/>
              <a:t>/department/10&gt;.</a:t>
            </a:r>
          </a:p>
          <a:p>
            <a:endParaRPr lang="en-US" sz="1200" dirty="0"/>
          </a:p>
          <a:p>
            <a:r>
              <a:rPr lang="en-US" sz="1200" dirty="0"/>
              <a:t>&lt;http://</a:t>
            </a:r>
            <a:r>
              <a:rPr lang="en-US" sz="1200" dirty="0" err="1"/>
              <a:t>data.example.com</a:t>
            </a:r>
            <a:r>
              <a:rPr lang="en-US" sz="1200" dirty="0"/>
              <a:t>/department/10&gt; </a:t>
            </a:r>
            <a:r>
              <a:rPr lang="en-US" sz="1200" dirty="0" err="1"/>
              <a:t>rdf:type</a:t>
            </a:r>
            <a:r>
              <a:rPr lang="en-US" sz="1200" dirty="0"/>
              <a:t> </a:t>
            </a:r>
            <a:r>
              <a:rPr lang="en-US" sz="1200" dirty="0" err="1"/>
              <a:t>ex:Department</a:t>
            </a:r>
            <a:r>
              <a:rPr lang="en-US" sz="1200" dirty="0"/>
              <a:t>.</a:t>
            </a:r>
          </a:p>
          <a:p>
            <a:r>
              <a:rPr lang="en-US" sz="1200" dirty="0"/>
              <a:t>&lt;http://</a:t>
            </a:r>
            <a:r>
              <a:rPr lang="en-US" sz="1200" dirty="0" err="1"/>
              <a:t>data.example.com</a:t>
            </a:r>
            <a:r>
              <a:rPr lang="en-US" sz="1200" dirty="0"/>
              <a:t>/department/10&gt; </a:t>
            </a:r>
            <a:r>
              <a:rPr lang="en-US" sz="1200" dirty="0" err="1"/>
              <a:t>ex:name</a:t>
            </a:r>
            <a:r>
              <a:rPr lang="en-US" sz="1200" dirty="0"/>
              <a:t> "APPSERVER".</a:t>
            </a:r>
          </a:p>
          <a:p>
            <a:r>
              <a:rPr lang="en-US" sz="1200" dirty="0"/>
              <a:t>&lt;http://</a:t>
            </a:r>
            <a:r>
              <a:rPr lang="en-US" sz="1200" dirty="0" err="1"/>
              <a:t>data.example.com</a:t>
            </a:r>
            <a:r>
              <a:rPr lang="en-US" sz="1200" dirty="0"/>
              <a:t>/department/10&gt; </a:t>
            </a:r>
            <a:r>
              <a:rPr lang="en-US" sz="1200" dirty="0" err="1"/>
              <a:t>ex:location</a:t>
            </a:r>
            <a:r>
              <a:rPr lang="en-US" sz="1200" dirty="0"/>
              <a:t> "NEW YORK".</a:t>
            </a:r>
          </a:p>
          <a:p>
            <a:r>
              <a:rPr lang="en-US" sz="1200" dirty="0"/>
              <a:t>&lt;http://</a:t>
            </a:r>
            <a:r>
              <a:rPr lang="en-US" sz="1200" dirty="0" err="1"/>
              <a:t>data.example.com</a:t>
            </a:r>
            <a:r>
              <a:rPr lang="en-US" sz="1200" dirty="0"/>
              <a:t>/department/10&gt; </a:t>
            </a:r>
            <a:r>
              <a:rPr lang="en-US" sz="1200" dirty="0" err="1"/>
              <a:t>ex:staff</a:t>
            </a:r>
            <a:r>
              <a:rPr lang="en-US" sz="1200" dirty="0"/>
              <a:t> 1.</a:t>
            </a:r>
          </a:p>
        </p:txBody>
      </p:sp>
    </p:spTree>
    <p:extLst>
      <p:ext uri="{BB962C8B-B14F-4D97-AF65-F5344CB8AC3E}">
        <p14:creationId xmlns:p14="http://schemas.microsoft.com/office/powerpoint/2010/main" val="7877736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a Table</a:t>
            </a:r>
            <a:endParaRPr lang="en-US" dirty="0"/>
          </a:p>
        </p:txBody>
      </p:sp>
      <p:pic>
        <p:nvPicPr>
          <p:cNvPr id="4" name="Picture 3" descr="Screen Shot 2013-01-16 at 11.45.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727" y="1092586"/>
            <a:ext cx="4511475" cy="1778382"/>
          </a:xfrm>
          <a:prstGeom prst="rect">
            <a:avLst/>
          </a:prstGeom>
        </p:spPr>
      </p:pic>
      <p:sp>
        <p:nvSpPr>
          <p:cNvPr id="3" name="Rectangle 2"/>
          <p:cNvSpPr/>
          <p:nvPr/>
        </p:nvSpPr>
        <p:spPr>
          <a:xfrm>
            <a:off x="257848" y="3429000"/>
            <a:ext cx="7970211" cy="3293209"/>
          </a:xfrm>
          <a:prstGeom prst="rect">
            <a:avLst/>
          </a:prstGeom>
        </p:spPr>
        <p:txBody>
          <a:bodyPr wrap="square">
            <a:spAutoFit/>
          </a:bodyPr>
          <a:lstStyle/>
          <a:p>
            <a:r>
              <a:rPr lang="en-US" sz="1600" dirty="0"/>
              <a:t>@prefix </a:t>
            </a:r>
            <a:r>
              <a:rPr lang="en-US" sz="1600" dirty="0" err="1"/>
              <a:t>rr</a:t>
            </a:r>
            <a:r>
              <a:rPr lang="en-US" sz="1600" dirty="0"/>
              <a:t>: &lt;http://www.w3.org/ns/r2rml#&gt;.</a:t>
            </a:r>
          </a:p>
          <a:p>
            <a:r>
              <a:rPr lang="en-US" sz="1600" dirty="0"/>
              <a:t>@prefix ex: &lt;http://</a:t>
            </a:r>
            <a:r>
              <a:rPr lang="en-US" sz="1600" dirty="0" err="1"/>
              <a:t>example.com</a:t>
            </a:r>
            <a:r>
              <a:rPr lang="en-US" sz="1600" dirty="0"/>
              <a:t>/ns#&gt;.</a:t>
            </a:r>
          </a:p>
          <a:p>
            <a:endParaRPr lang="en-US" sz="1600" dirty="0"/>
          </a:p>
          <a:p>
            <a:r>
              <a:rPr lang="en-US" sz="1600" dirty="0"/>
              <a:t>&lt;#TriplesMap1&gt;</a:t>
            </a:r>
          </a:p>
          <a:p>
            <a:r>
              <a:rPr lang="en-US" sz="1600" dirty="0"/>
              <a:t>    </a:t>
            </a:r>
            <a:r>
              <a:rPr lang="en-US" sz="1600" dirty="0" err="1"/>
              <a:t>rr:logicalTable</a:t>
            </a:r>
            <a:r>
              <a:rPr lang="en-US" sz="1600" dirty="0"/>
              <a:t> [ </a:t>
            </a:r>
            <a:r>
              <a:rPr lang="en-US" sz="1600" dirty="0" err="1"/>
              <a:t>rr:tableName</a:t>
            </a:r>
            <a:r>
              <a:rPr lang="en-US" sz="1600" dirty="0"/>
              <a:t> "EMP" ];</a:t>
            </a:r>
          </a:p>
          <a:p>
            <a:r>
              <a:rPr lang="en-US" sz="1600" dirty="0"/>
              <a:t>    </a:t>
            </a:r>
            <a:r>
              <a:rPr lang="en-US" sz="1600" dirty="0" err="1"/>
              <a:t>rr:subjectMap</a:t>
            </a:r>
            <a:r>
              <a:rPr lang="en-US" sz="1600" dirty="0"/>
              <a:t> [</a:t>
            </a:r>
          </a:p>
          <a:p>
            <a:r>
              <a:rPr lang="en-US" sz="1600" dirty="0"/>
              <a:t>        </a:t>
            </a:r>
            <a:r>
              <a:rPr lang="en-US" sz="1600" dirty="0" err="1"/>
              <a:t>rr:template</a:t>
            </a:r>
            <a:r>
              <a:rPr lang="en-US" sz="1600" dirty="0"/>
              <a:t> "http://</a:t>
            </a:r>
            <a:r>
              <a:rPr lang="en-US" sz="1600" dirty="0" err="1"/>
              <a:t>data.example.com</a:t>
            </a:r>
            <a:r>
              <a:rPr lang="en-US" sz="1600" dirty="0"/>
              <a:t>/employee/{EMPNO}";</a:t>
            </a:r>
          </a:p>
          <a:p>
            <a:r>
              <a:rPr lang="en-US" sz="1600" dirty="0"/>
              <a:t>        </a:t>
            </a:r>
            <a:r>
              <a:rPr lang="en-US" sz="1600" dirty="0" err="1"/>
              <a:t>rr:class</a:t>
            </a:r>
            <a:r>
              <a:rPr lang="en-US" sz="1600" dirty="0"/>
              <a:t> </a:t>
            </a:r>
            <a:r>
              <a:rPr lang="en-US" sz="1600" dirty="0" err="1"/>
              <a:t>ex:Employee</a:t>
            </a:r>
            <a:r>
              <a:rPr lang="en-US" sz="1600" dirty="0"/>
              <a:t>;</a:t>
            </a:r>
          </a:p>
          <a:p>
            <a:r>
              <a:rPr lang="en-US" sz="1600" dirty="0"/>
              <a:t>    ];</a:t>
            </a:r>
          </a:p>
          <a:p>
            <a:r>
              <a:rPr lang="en-US" sz="1600" dirty="0"/>
              <a:t>    </a:t>
            </a:r>
            <a:r>
              <a:rPr lang="en-US" sz="1600" dirty="0" err="1"/>
              <a:t>rr:predicateObjectMap</a:t>
            </a:r>
            <a:r>
              <a:rPr lang="en-US" sz="1600" dirty="0"/>
              <a:t> [</a:t>
            </a:r>
          </a:p>
          <a:p>
            <a:r>
              <a:rPr lang="en-US" sz="1600" dirty="0"/>
              <a:t>        </a:t>
            </a:r>
            <a:r>
              <a:rPr lang="en-US" sz="1600" dirty="0" err="1"/>
              <a:t>rr:predicate</a:t>
            </a:r>
            <a:r>
              <a:rPr lang="en-US" sz="1600" dirty="0"/>
              <a:t> </a:t>
            </a:r>
            <a:r>
              <a:rPr lang="en-US" sz="1600" dirty="0" err="1"/>
              <a:t>ex:name</a:t>
            </a:r>
            <a:r>
              <a:rPr lang="en-US" sz="1600" dirty="0"/>
              <a:t>;</a:t>
            </a:r>
          </a:p>
          <a:p>
            <a:r>
              <a:rPr lang="en-US" sz="1600" dirty="0"/>
              <a:t>        </a:t>
            </a:r>
            <a:r>
              <a:rPr lang="en-US" sz="1600" dirty="0" err="1"/>
              <a:t>rr:objectMap</a:t>
            </a:r>
            <a:r>
              <a:rPr lang="en-US" sz="1600" dirty="0"/>
              <a:t> [ </a:t>
            </a:r>
            <a:r>
              <a:rPr lang="en-US" sz="1600" dirty="0" err="1"/>
              <a:t>rr:column</a:t>
            </a:r>
            <a:r>
              <a:rPr lang="en-US" sz="1600" dirty="0"/>
              <a:t> "ENAME" ];</a:t>
            </a:r>
          </a:p>
          <a:p>
            <a:r>
              <a:rPr lang="en-US" sz="1600" dirty="0"/>
              <a:t>    ].</a:t>
            </a:r>
          </a:p>
        </p:txBody>
      </p:sp>
      <p:grpSp>
        <p:nvGrpSpPr>
          <p:cNvPr id="6" name="Group 5"/>
          <p:cNvGrpSpPr/>
          <p:nvPr/>
        </p:nvGrpSpPr>
        <p:grpSpPr>
          <a:xfrm>
            <a:off x="3139600" y="1092586"/>
            <a:ext cx="5464848" cy="2392174"/>
            <a:chOff x="3078787" y="1092586"/>
            <a:chExt cx="5464848" cy="2392174"/>
          </a:xfrm>
        </p:grpSpPr>
        <p:sp>
          <p:nvSpPr>
            <p:cNvPr id="5" name="Rectangle 4"/>
            <p:cNvSpPr/>
            <p:nvPr/>
          </p:nvSpPr>
          <p:spPr>
            <a:xfrm>
              <a:off x="3078787" y="2007432"/>
              <a:ext cx="5464848" cy="1477328"/>
            </a:xfrm>
            <a:prstGeom prst="rect">
              <a:avLst/>
            </a:prstGeom>
            <a:ln>
              <a:solidFill>
                <a:srgbClr val="663366"/>
              </a:solidFill>
            </a:ln>
          </p:spPr>
          <p:style>
            <a:lnRef idx="2">
              <a:schemeClr val="accent4"/>
            </a:lnRef>
            <a:fillRef idx="1">
              <a:schemeClr val="lt1"/>
            </a:fillRef>
            <a:effectRef idx="0">
              <a:schemeClr val="accent4"/>
            </a:effectRef>
            <a:fontRef idx="minor">
              <a:schemeClr val="dk1"/>
            </a:fontRef>
          </p:style>
          <p:txBody>
            <a:bodyPr wrap="square">
              <a:spAutoFit/>
            </a:bodyPr>
            <a:lstStyle/>
            <a:p>
              <a:r>
                <a:rPr lang="en-US" sz="1000" b="1" dirty="0">
                  <a:solidFill>
                    <a:schemeClr val="accent2">
                      <a:lumMod val="75000"/>
                      <a:lumOff val="25000"/>
                    </a:schemeClr>
                  </a:solidFill>
                </a:rPr>
                <a:t>&lt;http://</a:t>
              </a:r>
              <a:r>
                <a:rPr lang="en-US" sz="1000" b="1" dirty="0" err="1">
                  <a:solidFill>
                    <a:schemeClr val="accent2">
                      <a:lumMod val="75000"/>
                      <a:lumOff val="25000"/>
                    </a:schemeClr>
                  </a:solidFill>
                </a:rPr>
                <a:t>data.example.com</a:t>
              </a:r>
              <a:r>
                <a:rPr lang="en-US" sz="1000" b="1" dirty="0">
                  <a:solidFill>
                    <a:schemeClr val="accent2">
                      <a:lumMod val="75000"/>
                      <a:lumOff val="25000"/>
                    </a:schemeClr>
                  </a:solidFill>
                </a:rPr>
                <a:t>/employee/7369&gt; </a:t>
              </a:r>
              <a:r>
                <a:rPr lang="en-US" sz="1000" b="1" dirty="0" err="1">
                  <a:solidFill>
                    <a:schemeClr val="accent2">
                      <a:lumMod val="75000"/>
                      <a:lumOff val="25000"/>
                    </a:schemeClr>
                  </a:solidFill>
                </a:rPr>
                <a:t>rdf:type</a:t>
              </a:r>
              <a:r>
                <a:rPr lang="en-US" sz="1000" b="1" dirty="0">
                  <a:solidFill>
                    <a:schemeClr val="accent2">
                      <a:lumMod val="75000"/>
                      <a:lumOff val="25000"/>
                    </a:schemeClr>
                  </a:solidFill>
                </a:rPr>
                <a:t> </a:t>
              </a:r>
              <a:r>
                <a:rPr lang="en-US" sz="1000" b="1" dirty="0" err="1">
                  <a:solidFill>
                    <a:schemeClr val="accent2">
                      <a:lumMod val="75000"/>
                      <a:lumOff val="25000"/>
                    </a:schemeClr>
                  </a:solidFill>
                </a:rPr>
                <a:t>ex:Employee</a:t>
              </a:r>
              <a:r>
                <a:rPr lang="en-US" sz="1000" b="1" dirty="0">
                  <a:solidFill>
                    <a:schemeClr val="accent2">
                      <a:lumMod val="75000"/>
                      <a:lumOff val="25000"/>
                    </a:schemeClr>
                  </a:solidFill>
                </a:rPr>
                <a:t>.</a:t>
              </a:r>
            </a:p>
            <a:p>
              <a:r>
                <a:rPr lang="en-US" sz="1000" b="1" dirty="0">
                  <a:solidFill>
                    <a:schemeClr val="accent2">
                      <a:lumMod val="75000"/>
                      <a:lumOff val="25000"/>
                    </a:schemeClr>
                  </a:solidFill>
                </a:rPr>
                <a:t>&lt;http://</a:t>
              </a:r>
              <a:r>
                <a:rPr lang="en-US" sz="1000" b="1" dirty="0" err="1">
                  <a:solidFill>
                    <a:schemeClr val="accent2">
                      <a:lumMod val="75000"/>
                      <a:lumOff val="25000"/>
                    </a:schemeClr>
                  </a:solidFill>
                </a:rPr>
                <a:t>data.example.com</a:t>
              </a:r>
              <a:r>
                <a:rPr lang="en-US" sz="1000" b="1" dirty="0">
                  <a:solidFill>
                    <a:schemeClr val="accent2">
                      <a:lumMod val="75000"/>
                      <a:lumOff val="25000"/>
                    </a:schemeClr>
                  </a:solidFill>
                </a:rPr>
                <a:t>/employee/7369&gt; </a:t>
              </a:r>
              <a:r>
                <a:rPr lang="en-US" sz="1000" b="1" dirty="0" err="1">
                  <a:solidFill>
                    <a:schemeClr val="accent2">
                      <a:lumMod val="75000"/>
                      <a:lumOff val="25000"/>
                    </a:schemeClr>
                  </a:solidFill>
                </a:rPr>
                <a:t>ex:name</a:t>
              </a:r>
              <a:r>
                <a:rPr lang="en-US" sz="1000" b="1" dirty="0">
                  <a:solidFill>
                    <a:schemeClr val="accent2">
                      <a:lumMod val="75000"/>
                      <a:lumOff val="25000"/>
                    </a:schemeClr>
                  </a:solidFill>
                </a:rPr>
                <a:t> "SMITH".</a:t>
              </a:r>
            </a:p>
            <a:p>
              <a:r>
                <a:rPr lang="en-US" sz="1000" dirty="0"/>
                <a:t>&lt;http://</a:t>
              </a:r>
              <a:r>
                <a:rPr lang="en-US" sz="1000" dirty="0" err="1"/>
                <a:t>data.example.com</a:t>
              </a:r>
              <a:r>
                <a:rPr lang="en-US" sz="1000" dirty="0"/>
                <a:t>/employee/7369&gt; </a:t>
              </a:r>
              <a:r>
                <a:rPr lang="en-US" sz="1000" dirty="0" err="1"/>
                <a:t>ex:department</a:t>
              </a:r>
              <a:r>
                <a:rPr lang="en-US" sz="1000" dirty="0"/>
                <a:t> </a:t>
              </a:r>
              <a:r>
                <a:rPr lang="en-US" sz="1000" dirty="0" smtClean="0"/>
                <a:t/>
              </a:r>
              <a:br>
                <a:rPr lang="en-US" sz="1000" dirty="0" smtClean="0"/>
              </a:br>
              <a:r>
                <a:rPr lang="en-US" sz="1000" dirty="0" smtClean="0"/>
                <a:t>			&lt;</a:t>
              </a:r>
              <a:r>
                <a:rPr lang="en-US" sz="1000" dirty="0"/>
                <a:t>http://</a:t>
              </a:r>
              <a:r>
                <a:rPr lang="en-US" sz="1000" dirty="0" err="1"/>
                <a:t>data.example.com</a:t>
              </a:r>
              <a:r>
                <a:rPr lang="en-US" sz="1000" dirty="0"/>
                <a:t>/department/10&gt;.</a:t>
              </a:r>
            </a:p>
            <a:p>
              <a:endParaRPr lang="en-US" sz="1000" dirty="0"/>
            </a:p>
            <a:p>
              <a:r>
                <a:rPr lang="en-US" sz="1000" dirty="0"/>
                <a:t>&lt;http://</a:t>
              </a:r>
              <a:r>
                <a:rPr lang="en-US" sz="1000" dirty="0" err="1"/>
                <a:t>data.example.com</a:t>
              </a:r>
              <a:r>
                <a:rPr lang="en-US" sz="1000" dirty="0"/>
                <a:t>/department/10&gt; </a:t>
              </a:r>
              <a:r>
                <a:rPr lang="en-US" sz="1000" dirty="0" err="1"/>
                <a:t>rdf:type</a:t>
              </a:r>
              <a:r>
                <a:rPr lang="en-US" sz="1000" dirty="0"/>
                <a:t> </a:t>
              </a:r>
              <a:r>
                <a:rPr lang="en-US" sz="1000" dirty="0" err="1"/>
                <a:t>ex:Department</a:t>
              </a:r>
              <a:r>
                <a:rPr lang="en-US" sz="1000" dirty="0"/>
                <a:t>.</a:t>
              </a:r>
            </a:p>
            <a:p>
              <a:r>
                <a:rPr lang="en-US" sz="1000" dirty="0"/>
                <a:t>&lt;http://</a:t>
              </a:r>
              <a:r>
                <a:rPr lang="en-US" sz="1000" dirty="0" err="1"/>
                <a:t>data.example.com</a:t>
              </a:r>
              <a:r>
                <a:rPr lang="en-US" sz="1000" dirty="0"/>
                <a:t>/department/10&gt; </a:t>
              </a:r>
              <a:r>
                <a:rPr lang="en-US" sz="1000" dirty="0" err="1"/>
                <a:t>ex:name</a:t>
              </a:r>
              <a:r>
                <a:rPr lang="en-US" sz="1000" dirty="0"/>
                <a:t> "APPSERVER".</a:t>
              </a:r>
            </a:p>
            <a:p>
              <a:r>
                <a:rPr lang="en-US" sz="1000" dirty="0"/>
                <a:t>&lt;http://</a:t>
              </a:r>
              <a:r>
                <a:rPr lang="en-US" sz="1000" dirty="0" err="1"/>
                <a:t>data.example.com</a:t>
              </a:r>
              <a:r>
                <a:rPr lang="en-US" sz="1000" dirty="0"/>
                <a:t>/department/10&gt; </a:t>
              </a:r>
              <a:r>
                <a:rPr lang="en-US" sz="1000" dirty="0" err="1"/>
                <a:t>ex:location</a:t>
              </a:r>
              <a:r>
                <a:rPr lang="en-US" sz="1000" dirty="0"/>
                <a:t> "NEW YORK".</a:t>
              </a:r>
            </a:p>
            <a:p>
              <a:r>
                <a:rPr lang="en-US" sz="1000" dirty="0"/>
                <a:t>&lt;http://</a:t>
              </a:r>
              <a:r>
                <a:rPr lang="en-US" sz="1000" dirty="0" err="1"/>
                <a:t>data.example.com</a:t>
              </a:r>
              <a:r>
                <a:rPr lang="en-US" sz="1000" dirty="0"/>
                <a:t>/department/10&gt; </a:t>
              </a:r>
              <a:r>
                <a:rPr lang="en-US" sz="1000" dirty="0" err="1"/>
                <a:t>ex:staff</a:t>
              </a:r>
              <a:r>
                <a:rPr lang="en-US" sz="1000" dirty="0"/>
                <a:t> 1.</a:t>
              </a:r>
            </a:p>
          </p:txBody>
        </p:sp>
        <p:sp>
          <p:nvSpPr>
            <p:cNvPr id="7" name="Line Callout 1 6"/>
            <p:cNvSpPr/>
            <p:nvPr/>
          </p:nvSpPr>
          <p:spPr>
            <a:xfrm>
              <a:off x="5988242" y="1092586"/>
              <a:ext cx="1978121" cy="654243"/>
            </a:xfrm>
            <a:prstGeom prst="borderCallout1">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Result</a:t>
              </a:r>
              <a:endParaRPr lang="en-US" dirty="0"/>
            </a:p>
          </p:txBody>
        </p:sp>
      </p:grpSp>
    </p:spTree>
    <p:extLst>
      <p:ext uri="{BB962C8B-B14F-4D97-AF65-F5344CB8AC3E}">
        <p14:creationId xmlns:p14="http://schemas.microsoft.com/office/powerpoint/2010/main" val="7362683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R2RML Views</a:t>
            </a:r>
            <a:endParaRPr lang="en-US" dirty="0"/>
          </a:p>
        </p:txBody>
      </p:sp>
      <p:pic>
        <p:nvPicPr>
          <p:cNvPr id="4" name="Picture 3" descr="Screen Shot 2013-01-16 at 11.45.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727" y="1092586"/>
            <a:ext cx="4511475" cy="1778382"/>
          </a:xfrm>
          <a:prstGeom prst="rect">
            <a:avLst/>
          </a:prstGeom>
        </p:spPr>
      </p:pic>
      <p:grpSp>
        <p:nvGrpSpPr>
          <p:cNvPr id="8" name="Group 7"/>
          <p:cNvGrpSpPr/>
          <p:nvPr/>
        </p:nvGrpSpPr>
        <p:grpSpPr>
          <a:xfrm>
            <a:off x="257848" y="4103201"/>
            <a:ext cx="7970211" cy="2350135"/>
            <a:chOff x="257848" y="4103201"/>
            <a:chExt cx="7970211" cy="2350135"/>
          </a:xfrm>
        </p:grpSpPr>
        <p:sp>
          <p:nvSpPr>
            <p:cNvPr id="3" name="Rectangle 2"/>
            <p:cNvSpPr/>
            <p:nvPr/>
          </p:nvSpPr>
          <p:spPr>
            <a:xfrm>
              <a:off x="257848" y="4103201"/>
              <a:ext cx="7970211" cy="2062103"/>
            </a:xfrm>
            <a:prstGeom prst="rect">
              <a:avLst/>
            </a:prstGeom>
          </p:spPr>
          <p:txBody>
            <a:bodyPr wrap="square">
              <a:spAutoFit/>
            </a:bodyPr>
            <a:lstStyle/>
            <a:p>
              <a:r>
                <a:rPr lang="en-US" sz="1600" dirty="0"/>
                <a:t>&lt;#</a:t>
              </a:r>
              <a:r>
                <a:rPr lang="en-US" sz="1600" dirty="0" err="1"/>
                <a:t>DeptTableView</a:t>
              </a:r>
              <a:r>
                <a:rPr lang="en-US" sz="1600" dirty="0"/>
                <a:t>&gt; </a:t>
              </a:r>
              <a:r>
                <a:rPr lang="en-US" sz="1600" dirty="0" err="1"/>
                <a:t>rr:sqlQuery</a:t>
              </a:r>
              <a:r>
                <a:rPr lang="en-US" sz="1600" dirty="0"/>
                <a:t> """</a:t>
              </a:r>
            </a:p>
            <a:p>
              <a:r>
                <a:rPr lang="en-US" sz="1600" dirty="0"/>
                <a:t>SELECT DEPTNO,</a:t>
              </a:r>
            </a:p>
            <a:p>
              <a:r>
                <a:rPr lang="en-US" sz="1600" dirty="0"/>
                <a:t>       DNAME,</a:t>
              </a:r>
            </a:p>
            <a:p>
              <a:r>
                <a:rPr lang="en-US" sz="1600" dirty="0"/>
                <a:t>       LOC,</a:t>
              </a:r>
            </a:p>
            <a:p>
              <a:r>
                <a:rPr lang="en-US" sz="1600" dirty="0"/>
                <a:t>       (SELECT COUNT(*) FROM EMP WHERE EMP.DEPTNO=DEPT.DEPTNO) </a:t>
              </a:r>
              <a:r>
                <a:rPr lang="en-US" sz="1600" dirty="0" smtClean="0"/>
                <a:t/>
              </a:r>
              <a:br>
                <a:rPr lang="en-US" sz="1600" dirty="0" smtClean="0"/>
              </a:br>
              <a:r>
                <a:rPr lang="en-US" sz="1600" dirty="0" smtClean="0"/>
                <a:t>       AS </a:t>
              </a:r>
              <a:r>
                <a:rPr lang="en-US" sz="1600" dirty="0"/>
                <a:t>STAFF</a:t>
              </a:r>
            </a:p>
            <a:p>
              <a:r>
                <a:rPr lang="en-US" sz="1600" dirty="0"/>
                <a:t>FROM DEPT;</a:t>
              </a:r>
            </a:p>
            <a:p>
              <a:r>
                <a:rPr lang="en-US" sz="1600" dirty="0"/>
                <a:t>""".</a:t>
              </a:r>
            </a:p>
          </p:txBody>
        </p:sp>
        <p:sp>
          <p:nvSpPr>
            <p:cNvPr id="6" name="Rectangle 5"/>
            <p:cNvSpPr/>
            <p:nvPr/>
          </p:nvSpPr>
          <p:spPr>
            <a:xfrm>
              <a:off x="3386667" y="5804138"/>
              <a:ext cx="2347575" cy="64919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View definition</a:t>
              </a:r>
              <a:endParaRPr lang="en-US" dirty="0"/>
            </a:p>
          </p:txBody>
        </p:sp>
      </p:grpSp>
      <p:sp>
        <p:nvSpPr>
          <p:cNvPr id="7" name="Rectangle 6"/>
          <p:cNvSpPr/>
          <p:nvPr/>
        </p:nvSpPr>
        <p:spPr>
          <a:xfrm>
            <a:off x="3078786" y="2255614"/>
            <a:ext cx="5669677" cy="175432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sz="1200" dirty="0"/>
              <a:t>&lt;http://</a:t>
            </a:r>
            <a:r>
              <a:rPr lang="en-US" sz="1200" dirty="0" err="1"/>
              <a:t>data.example.com</a:t>
            </a:r>
            <a:r>
              <a:rPr lang="en-US" sz="1200" dirty="0"/>
              <a:t>/employee/7369&gt; </a:t>
            </a:r>
            <a:r>
              <a:rPr lang="en-US" sz="1200" dirty="0" err="1"/>
              <a:t>rdf:type</a:t>
            </a:r>
            <a:r>
              <a:rPr lang="en-US" sz="1200" dirty="0"/>
              <a:t> </a:t>
            </a:r>
            <a:r>
              <a:rPr lang="en-US" sz="1200" dirty="0" err="1"/>
              <a:t>ex:Employee</a:t>
            </a:r>
            <a:r>
              <a:rPr lang="en-US" sz="1200" dirty="0"/>
              <a:t>.</a:t>
            </a:r>
          </a:p>
          <a:p>
            <a:r>
              <a:rPr lang="en-US" sz="1200" dirty="0"/>
              <a:t>&lt;http://</a:t>
            </a:r>
            <a:r>
              <a:rPr lang="en-US" sz="1200" dirty="0" err="1"/>
              <a:t>data.example.com</a:t>
            </a:r>
            <a:r>
              <a:rPr lang="en-US" sz="1200" dirty="0"/>
              <a:t>/employee/7369&gt; </a:t>
            </a:r>
            <a:r>
              <a:rPr lang="en-US" sz="1200" dirty="0" err="1"/>
              <a:t>ex:name</a:t>
            </a:r>
            <a:r>
              <a:rPr lang="en-US" sz="1200" dirty="0"/>
              <a:t> "SMITH".</a:t>
            </a:r>
          </a:p>
          <a:p>
            <a:r>
              <a:rPr lang="en-US" sz="1200" dirty="0"/>
              <a:t>&lt;http://</a:t>
            </a:r>
            <a:r>
              <a:rPr lang="en-US" sz="1200" dirty="0" err="1"/>
              <a:t>data.example.com</a:t>
            </a:r>
            <a:r>
              <a:rPr lang="en-US" sz="1200" dirty="0"/>
              <a:t>/employee/7369&gt; </a:t>
            </a:r>
            <a:r>
              <a:rPr lang="en-US" sz="1200" dirty="0" err="1"/>
              <a:t>ex:department</a:t>
            </a:r>
            <a:r>
              <a:rPr lang="en-US" sz="1200" dirty="0"/>
              <a:t> &lt;http://</a:t>
            </a:r>
            <a:r>
              <a:rPr lang="en-US" sz="1200" dirty="0" err="1"/>
              <a:t>data.example.com</a:t>
            </a:r>
            <a:r>
              <a:rPr lang="en-US" sz="1200" dirty="0"/>
              <a:t>/department/10&gt;.</a:t>
            </a:r>
          </a:p>
          <a:p>
            <a:endParaRPr lang="en-US" sz="1200" dirty="0"/>
          </a:p>
          <a:p>
            <a:r>
              <a:rPr lang="en-US" sz="1200" dirty="0"/>
              <a:t>&lt;http://</a:t>
            </a:r>
            <a:r>
              <a:rPr lang="en-US" sz="1200" dirty="0" err="1"/>
              <a:t>data.example.com</a:t>
            </a:r>
            <a:r>
              <a:rPr lang="en-US" sz="1200" dirty="0"/>
              <a:t>/department/10&gt; </a:t>
            </a:r>
            <a:r>
              <a:rPr lang="en-US" sz="1200" dirty="0" err="1"/>
              <a:t>rdf:type</a:t>
            </a:r>
            <a:r>
              <a:rPr lang="en-US" sz="1200" dirty="0"/>
              <a:t> </a:t>
            </a:r>
            <a:r>
              <a:rPr lang="en-US" sz="1200" dirty="0" err="1"/>
              <a:t>ex:Department</a:t>
            </a:r>
            <a:r>
              <a:rPr lang="en-US" sz="1200" dirty="0"/>
              <a:t>.</a:t>
            </a:r>
          </a:p>
          <a:p>
            <a:r>
              <a:rPr lang="en-US" sz="1200" dirty="0"/>
              <a:t>&lt;http://</a:t>
            </a:r>
            <a:r>
              <a:rPr lang="en-US" sz="1200" dirty="0" err="1"/>
              <a:t>data.example.com</a:t>
            </a:r>
            <a:r>
              <a:rPr lang="en-US" sz="1200" dirty="0"/>
              <a:t>/department/10&gt; </a:t>
            </a:r>
            <a:r>
              <a:rPr lang="en-US" sz="1200" dirty="0" err="1"/>
              <a:t>ex:name</a:t>
            </a:r>
            <a:r>
              <a:rPr lang="en-US" sz="1200" dirty="0"/>
              <a:t> "APPSERVER".</a:t>
            </a:r>
          </a:p>
          <a:p>
            <a:r>
              <a:rPr lang="en-US" sz="1200" dirty="0"/>
              <a:t>&lt;http://</a:t>
            </a:r>
            <a:r>
              <a:rPr lang="en-US" sz="1200" dirty="0" err="1"/>
              <a:t>data.example.com</a:t>
            </a:r>
            <a:r>
              <a:rPr lang="en-US" sz="1200" dirty="0"/>
              <a:t>/department/10&gt; </a:t>
            </a:r>
            <a:r>
              <a:rPr lang="en-US" sz="1200" dirty="0" err="1"/>
              <a:t>ex:location</a:t>
            </a:r>
            <a:r>
              <a:rPr lang="en-US" sz="1200" dirty="0"/>
              <a:t> "NEW YORK".</a:t>
            </a:r>
          </a:p>
          <a:p>
            <a:r>
              <a:rPr lang="en-US" sz="1200" dirty="0"/>
              <a:t>&lt;http://</a:t>
            </a:r>
            <a:r>
              <a:rPr lang="en-US" sz="1200" dirty="0" err="1"/>
              <a:t>data.example.com</a:t>
            </a:r>
            <a:r>
              <a:rPr lang="en-US" sz="1200" dirty="0"/>
              <a:t>/department/10&gt; </a:t>
            </a:r>
            <a:r>
              <a:rPr lang="en-US" sz="1200" dirty="0" err="1"/>
              <a:t>ex:staff</a:t>
            </a:r>
            <a:r>
              <a:rPr lang="en-US" sz="1200" dirty="0"/>
              <a:t> 1.</a:t>
            </a:r>
          </a:p>
        </p:txBody>
      </p:sp>
      <p:sp>
        <p:nvSpPr>
          <p:cNvPr id="9" name="Rounded Rectangular Callout 8"/>
          <p:cNvSpPr/>
          <p:nvPr/>
        </p:nvSpPr>
        <p:spPr bwMode="auto">
          <a:xfrm>
            <a:off x="827584" y="2564904"/>
            <a:ext cx="3816424" cy="720080"/>
          </a:xfrm>
          <a:prstGeom prst="wedgeRoundRectCallout">
            <a:avLst>
              <a:gd name="adj1" fmla="val 14068"/>
              <a:gd name="adj2" fmla="val 164814"/>
              <a:gd name="adj3" fmla="val 16667"/>
            </a:avLst>
          </a:prstGeom>
          <a:solidFill>
            <a:schemeClr val="accent6">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0488" tIns="44450" rIns="90488" bIns="4445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ＭＳ Ｐゴシック" charset="0"/>
                <a:cs typeface="Arial" charset="0"/>
              </a:rPr>
              <a:t>Pay attention to the triple quotes:</a:t>
            </a:r>
          </a:p>
          <a:p>
            <a:pPr marL="285750" marR="0" indent="-285750" algn="l" defTabSz="914400" rtl="0" eaLnBrk="1" fontAlgn="base" latinLnBrk="0" hangingPunct="1">
              <a:lnSpc>
                <a:spcPct val="100000"/>
              </a:lnSpc>
              <a:spcBef>
                <a:spcPct val="0"/>
              </a:spcBef>
              <a:spcAft>
                <a:spcPct val="0"/>
              </a:spcAft>
              <a:buClrTx/>
              <a:buSzTx/>
              <a:buFont typeface="Arial"/>
              <a:buChar char="•"/>
              <a:tabLst/>
            </a:pPr>
            <a:r>
              <a:rPr kumimoji="0" lang="en-US" sz="1600" b="0" i="0" u="none" strike="noStrike" cap="none" normalizeH="0" baseline="0" dirty="0" smtClean="0">
                <a:ln>
                  <a:noFill/>
                </a:ln>
                <a:solidFill>
                  <a:schemeClr val="tx1"/>
                </a:solidFill>
                <a:effectLst/>
                <a:latin typeface="Arial" charset="0"/>
                <a:ea typeface="ＭＳ Ｐゴシック" charset="0"/>
                <a:cs typeface="Arial" charset="0"/>
              </a:rPr>
              <a:t>needed for literals with </a:t>
            </a:r>
            <a:r>
              <a:rPr kumimoji="0" lang="en-US" sz="1600" b="0" i="0" u="none" strike="noStrike" cap="none" normalizeH="0" baseline="0" dirty="0" err="1" smtClean="0">
                <a:ln>
                  <a:noFill/>
                </a:ln>
                <a:solidFill>
                  <a:schemeClr val="tx1"/>
                </a:solidFill>
                <a:effectLst/>
                <a:latin typeface="Arial" charset="0"/>
                <a:ea typeface="ＭＳ Ｐゴシック" charset="0"/>
                <a:cs typeface="Arial" charset="0"/>
              </a:rPr>
              <a:t>linebreaks</a:t>
            </a:r>
            <a:endParaRPr kumimoji="0" lang="en-US" sz="1600" b="0" i="0" u="none" strike="noStrike" cap="none" normalizeH="0" baseline="0" dirty="0">
              <a:ln>
                <a:noFill/>
              </a:ln>
              <a:solidFill>
                <a:schemeClr val="tx1"/>
              </a:solidFill>
              <a:effectLst/>
              <a:latin typeface="Arial" charset="0"/>
              <a:ea typeface="ＭＳ Ｐゴシック" charset="0"/>
              <a:cs typeface="Arial" charset="0"/>
            </a:endParaRPr>
          </a:p>
        </p:txBody>
      </p:sp>
    </p:spTree>
    <p:extLst>
      <p:ext uri="{BB962C8B-B14F-4D97-AF65-F5344CB8AC3E}">
        <p14:creationId xmlns:p14="http://schemas.microsoft.com/office/powerpoint/2010/main" val="1476692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a:t>
            </a:r>
            <a:endParaRPr lang="en-US" dirty="0"/>
          </a:p>
        </p:txBody>
      </p:sp>
      <p:pic>
        <p:nvPicPr>
          <p:cNvPr id="4" name="Picture 3" descr="Screen Shot 2013-01-16 at 11.45.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727" y="1092586"/>
            <a:ext cx="4511475" cy="1778382"/>
          </a:xfrm>
          <a:prstGeom prst="rect">
            <a:avLst/>
          </a:prstGeom>
        </p:spPr>
      </p:pic>
      <p:sp>
        <p:nvSpPr>
          <p:cNvPr id="5" name="Rectangle 4"/>
          <p:cNvSpPr/>
          <p:nvPr/>
        </p:nvSpPr>
        <p:spPr>
          <a:xfrm>
            <a:off x="3255818" y="2007432"/>
            <a:ext cx="5464848" cy="1477328"/>
          </a:xfrm>
          <a:prstGeom prst="rect">
            <a:avLst/>
          </a:prstGeom>
          <a:ln>
            <a:solidFill>
              <a:srgbClr val="663366"/>
            </a:solidFill>
          </a:ln>
        </p:spPr>
        <p:style>
          <a:lnRef idx="2">
            <a:schemeClr val="accent4"/>
          </a:lnRef>
          <a:fillRef idx="1">
            <a:schemeClr val="lt1"/>
          </a:fillRef>
          <a:effectRef idx="0">
            <a:schemeClr val="accent4"/>
          </a:effectRef>
          <a:fontRef idx="minor">
            <a:schemeClr val="dk1"/>
          </a:fontRef>
        </p:style>
        <p:txBody>
          <a:bodyPr wrap="square">
            <a:spAutoFit/>
          </a:bodyPr>
          <a:lstStyle/>
          <a:p>
            <a:r>
              <a:rPr lang="en-US" sz="1000" dirty="0">
                <a:solidFill>
                  <a:srgbClr val="000000"/>
                </a:solidFill>
              </a:rPr>
              <a:t>&lt;http://</a:t>
            </a:r>
            <a:r>
              <a:rPr lang="en-US" sz="1000" dirty="0" err="1">
                <a:solidFill>
                  <a:srgbClr val="000000"/>
                </a:solidFill>
              </a:rPr>
              <a:t>data.example.com</a:t>
            </a:r>
            <a:r>
              <a:rPr lang="en-US" sz="1000" dirty="0">
                <a:solidFill>
                  <a:srgbClr val="000000"/>
                </a:solidFill>
              </a:rPr>
              <a:t>/employee/7369&gt; </a:t>
            </a:r>
            <a:r>
              <a:rPr lang="en-US" sz="1000" dirty="0" err="1">
                <a:solidFill>
                  <a:srgbClr val="000000"/>
                </a:solidFill>
              </a:rPr>
              <a:t>rdf:type</a:t>
            </a:r>
            <a:r>
              <a:rPr lang="en-US" sz="1000" dirty="0">
                <a:solidFill>
                  <a:srgbClr val="000000"/>
                </a:solidFill>
              </a:rPr>
              <a:t> </a:t>
            </a:r>
            <a:r>
              <a:rPr lang="en-US" sz="1000" dirty="0" err="1">
                <a:solidFill>
                  <a:srgbClr val="000000"/>
                </a:solidFill>
              </a:rPr>
              <a:t>ex:Employee</a:t>
            </a:r>
            <a:r>
              <a:rPr lang="en-US" sz="1000" dirty="0">
                <a:solidFill>
                  <a:srgbClr val="000000"/>
                </a:solidFill>
              </a:rPr>
              <a:t>.</a:t>
            </a:r>
          </a:p>
          <a:p>
            <a:r>
              <a:rPr lang="en-US" sz="1000" dirty="0">
                <a:solidFill>
                  <a:srgbClr val="000000"/>
                </a:solidFill>
              </a:rPr>
              <a:t>&lt;http://</a:t>
            </a:r>
            <a:r>
              <a:rPr lang="en-US" sz="1000" dirty="0" err="1">
                <a:solidFill>
                  <a:srgbClr val="000000"/>
                </a:solidFill>
              </a:rPr>
              <a:t>data.example.com</a:t>
            </a:r>
            <a:r>
              <a:rPr lang="en-US" sz="1000" dirty="0">
                <a:solidFill>
                  <a:srgbClr val="000000"/>
                </a:solidFill>
              </a:rPr>
              <a:t>/employee/7369&gt; </a:t>
            </a:r>
            <a:r>
              <a:rPr lang="en-US" sz="1000" dirty="0" err="1">
                <a:solidFill>
                  <a:srgbClr val="000000"/>
                </a:solidFill>
              </a:rPr>
              <a:t>ex:name</a:t>
            </a:r>
            <a:r>
              <a:rPr lang="en-US" sz="1000" dirty="0">
                <a:solidFill>
                  <a:srgbClr val="000000"/>
                </a:solidFill>
              </a:rPr>
              <a:t> "SMITH".</a:t>
            </a:r>
          </a:p>
          <a:p>
            <a:r>
              <a:rPr lang="en-US" sz="1000" dirty="0"/>
              <a:t>&lt;http://</a:t>
            </a:r>
            <a:r>
              <a:rPr lang="en-US" sz="1000" dirty="0" err="1"/>
              <a:t>data.example.com</a:t>
            </a:r>
            <a:r>
              <a:rPr lang="en-US" sz="1000" dirty="0"/>
              <a:t>/employee/7369&gt; </a:t>
            </a:r>
            <a:r>
              <a:rPr lang="en-US" sz="1000" dirty="0" err="1"/>
              <a:t>ex:department</a:t>
            </a:r>
            <a:r>
              <a:rPr lang="en-US" sz="1000" dirty="0"/>
              <a:t> &lt;http://</a:t>
            </a:r>
            <a:r>
              <a:rPr lang="en-US" sz="1000" dirty="0" err="1"/>
              <a:t>data.example.com</a:t>
            </a:r>
            <a:r>
              <a:rPr lang="en-US" sz="1000" dirty="0"/>
              <a:t>/department/10&gt;.</a:t>
            </a:r>
          </a:p>
          <a:p>
            <a:endParaRPr lang="en-US" sz="1000" dirty="0"/>
          </a:p>
          <a:p>
            <a:r>
              <a:rPr lang="en-US" sz="1000" b="1" dirty="0">
                <a:solidFill>
                  <a:schemeClr val="accent2">
                    <a:lumMod val="90000"/>
                    <a:lumOff val="10000"/>
                  </a:schemeClr>
                </a:solidFill>
              </a:rPr>
              <a:t>&lt;http://</a:t>
            </a:r>
            <a:r>
              <a:rPr lang="en-US" sz="1000" b="1" dirty="0" err="1">
                <a:solidFill>
                  <a:schemeClr val="accent2">
                    <a:lumMod val="90000"/>
                    <a:lumOff val="10000"/>
                  </a:schemeClr>
                </a:solidFill>
              </a:rPr>
              <a:t>data.example.com</a:t>
            </a:r>
            <a:r>
              <a:rPr lang="en-US" sz="1000" b="1" dirty="0">
                <a:solidFill>
                  <a:schemeClr val="accent2">
                    <a:lumMod val="90000"/>
                    <a:lumOff val="10000"/>
                  </a:schemeClr>
                </a:solidFill>
              </a:rPr>
              <a:t>/department/10&gt; </a:t>
            </a:r>
            <a:r>
              <a:rPr lang="en-US" sz="1000" b="1" dirty="0" err="1">
                <a:solidFill>
                  <a:schemeClr val="accent2">
                    <a:lumMod val="90000"/>
                    <a:lumOff val="10000"/>
                  </a:schemeClr>
                </a:solidFill>
              </a:rPr>
              <a:t>rdf:type</a:t>
            </a:r>
            <a:r>
              <a:rPr lang="en-US" sz="1000" b="1" dirty="0">
                <a:solidFill>
                  <a:schemeClr val="accent2">
                    <a:lumMod val="90000"/>
                    <a:lumOff val="10000"/>
                  </a:schemeClr>
                </a:solidFill>
              </a:rPr>
              <a:t> </a:t>
            </a:r>
            <a:r>
              <a:rPr lang="en-US" sz="1000" b="1" dirty="0" err="1">
                <a:solidFill>
                  <a:schemeClr val="accent2">
                    <a:lumMod val="90000"/>
                    <a:lumOff val="10000"/>
                  </a:schemeClr>
                </a:solidFill>
              </a:rPr>
              <a:t>ex:Department</a:t>
            </a:r>
            <a:r>
              <a:rPr lang="en-US" sz="1000" b="1" dirty="0">
                <a:solidFill>
                  <a:schemeClr val="accent2">
                    <a:lumMod val="90000"/>
                    <a:lumOff val="10000"/>
                  </a:schemeClr>
                </a:solidFill>
              </a:rPr>
              <a:t>.</a:t>
            </a:r>
          </a:p>
          <a:p>
            <a:r>
              <a:rPr lang="en-US" sz="1000" b="1" dirty="0">
                <a:solidFill>
                  <a:schemeClr val="accent2">
                    <a:lumMod val="90000"/>
                    <a:lumOff val="10000"/>
                  </a:schemeClr>
                </a:solidFill>
              </a:rPr>
              <a:t>&lt;http://</a:t>
            </a:r>
            <a:r>
              <a:rPr lang="en-US" sz="1000" b="1" dirty="0" err="1">
                <a:solidFill>
                  <a:schemeClr val="accent2">
                    <a:lumMod val="90000"/>
                    <a:lumOff val="10000"/>
                  </a:schemeClr>
                </a:solidFill>
              </a:rPr>
              <a:t>data.example.com</a:t>
            </a:r>
            <a:r>
              <a:rPr lang="en-US" sz="1000" b="1" dirty="0">
                <a:solidFill>
                  <a:schemeClr val="accent2">
                    <a:lumMod val="90000"/>
                    <a:lumOff val="10000"/>
                  </a:schemeClr>
                </a:solidFill>
              </a:rPr>
              <a:t>/department/10&gt; </a:t>
            </a:r>
            <a:r>
              <a:rPr lang="en-US" sz="1000" b="1" dirty="0" err="1">
                <a:solidFill>
                  <a:schemeClr val="accent2">
                    <a:lumMod val="90000"/>
                    <a:lumOff val="10000"/>
                  </a:schemeClr>
                </a:solidFill>
              </a:rPr>
              <a:t>ex:name</a:t>
            </a:r>
            <a:r>
              <a:rPr lang="en-US" sz="1000" b="1" dirty="0">
                <a:solidFill>
                  <a:schemeClr val="accent2">
                    <a:lumMod val="90000"/>
                    <a:lumOff val="10000"/>
                  </a:schemeClr>
                </a:solidFill>
              </a:rPr>
              <a:t> "APPSERVER".</a:t>
            </a:r>
          </a:p>
          <a:p>
            <a:r>
              <a:rPr lang="en-US" sz="1000" b="1" dirty="0">
                <a:solidFill>
                  <a:schemeClr val="accent2">
                    <a:lumMod val="90000"/>
                    <a:lumOff val="10000"/>
                  </a:schemeClr>
                </a:solidFill>
              </a:rPr>
              <a:t>&lt;http://</a:t>
            </a:r>
            <a:r>
              <a:rPr lang="en-US" sz="1000" b="1" dirty="0" err="1">
                <a:solidFill>
                  <a:schemeClr val="accent2">
                    <a:lumMod val="90000"/>
                    <a:lumOff val="10000"/>
                  </a:schemeClr>
                </a:solidFill>
              </a:rPr>
              <a:t>data.example.com</a:t>
            </a:r>
            <a:r>
              <a:rPr lang="en-US" sz="1000" b="1" dirty="0">
                <a:solidFill>
                  <a:schemeClr val="accent2">
                    <a:lumMod val="90000"/>
                    <a:lumOff val="10000"/>
                  </a:schemeClr>
                </a:solidFill>
              </a:rPr>
              <a:t>/department/10&gt; </a:t>
            </a:r>
            <a:r>
              <a:rPr lang="en-US" sz="1000" b="1" dirty="0" err="1">
                <a:solidFill>
                  <a:schemeClr val="accent2">
                    <a:lumMod val="90000"/>
                    <a:lumOff val="10000"/>
                  </a:schemeClr>
                </a:solidFill>
              </a:rPr>
              <a:t>ex:location</a:t>
            </a:r>
            <a:r>
              <a:rPr lang="en-US" sz="1000" b="1" dirty="0">
                <a:solidFill>
                  <a:schemeClr val="accent2">
                    <a:lumMod val="90000"/>
                    <a:lumOff val="10000"/>
                  </a:schemeClr>
                </a:solidFill>
              </a:rPr>
              <a:t> "NEW YORK".</a:t>
            </a:r>
          </a:p>
          <a:p>
            <a:r>
              <a:rPr lang="en-US" sz="1000" b="1" dirty="0">
                <a:solidFill>
                  <a:schemeClr val="accent2">
                    <a:lumMod val="90000"/>
                    <a:lumOff val="10000"/>
                  </a:schemeClr>
                </a:solidFill>
              </a:rPr>
              <a:t>&lt;http://</a:t>
            </a:r>
            <a:r>
              <a:rPr lang="en-US" sz="1000" b="1" dirty="0" err="1">
                <a:solidFill>
                  <a:schemeClr val="accent2">
                    <a:lumMod val="90000"/>
                    <a:lumOff val="10000"/>
                  </a:schemeClr>
                </a:solidFill>
              </a:rPr>
              <a:t>data.example.com</a:t>
            </a:r>
            <a:r>
              <a:rPr lang="en-US" sz="1000" b="1" dirty="0">
                <a:solidFill>
                  <a:schemeClr val="accent2">
                    <a:lumMod val="90000"/>
                    <a:lumOff val="10000"/>
                  </a:schemeClr>
                </a:solidFill>
              </a:rPr>
              <a:t>/department/10&gt; </a:t>
            </a:r>
            <a:r>
              <a:rPr lang="en-US" sz="1000" b="1" dirty="0" err="1">
                <a:solidFill>
                  <a:schemeClr val="accent2">
                    <a:lumMod val="90000"/>
                    <a:lumOff val="10000"/>
                  </a:schemeClr>
                </a:solidFill>
              </a:rPr>
              <a:t>ex:staff</a:t>
            </a:r>
            <a:r>
              <a:rPr lang="en-US" sz="1000" b="1" dirty="0">
                <a:solidFill>
                  <a:schemeClr val="accent2">
                    <a:lumMod val="90000"/>
                    <a:lumOff val="10000"/>
                  </a:schemeClr>
                </a:solidFill>
              </a:rPr>
              <a:t> 1.</a:t>
            </a:r>
          </a:p>
        </p:txBody>
      </p:sp>
      <p:sp>
        <p:nvSpPr>
          <p:cNvPr id="3" name="Rectangle 2"/>
          <p:cNvSpPr/>
          <p:nvPr/>
        </p:nvSpPr>
        <p:spPr>
          <a:xfrm>
            <a:off x="0" y="2862624"/>
            <a:ext cx="7970211" cy="3970318"/>
          </a:xfrm>
          <a:prstGeom prst="rect">
            <a:avLst/>
          </a:prstGeom>
        </p:spPr>
        <p:txBody>
          <a:bodyPr wrap="square">
            <a:spAutoFit/>
          </a:bodyPr>
          <a:lstStyle/>
          <a:p>
            <a:r>
              <a:rPr lang="en-US" sz="1400" dirty="0"/>
              <a:t>&lt;#TriplesMap2&gt;</a:t>
            </a:r>
          </a:p>
          <a:p>
            <a:r>
              <a:rPr lang="en-US" sz="1400" dirty="0"/>
              <a:t>    </a:t>
            </a:r>
            <a:r>
              <a:rPr lang="en-US" sz="1400" dirty="0" err="1"/>
              <a:t>rr:logicalTable</a:t>
            </a:r>
            <a:r>
              <a:rPr lang="en-US" sz="1400" dirty="0"/>
              <a:t> &lt;#</a:t>
            </a:r>
            <a:r>
              <a:rPr lang="en-US" sz="1400" dirty="0" err="1"/>
              <a:t>DeptTableView</a:t>
            </a:r>
            <a:r>
              <a:rPr lang="en-US" sz="1400" dirty="0"/>
              <a:t>&gt;;</a:t>
            </a:r>
          </a:p>
          <a:p>
            <a:r>
              <a:rPr lang="en-US" sz="1400" dirty="0"/>
              <a:t>    </a:t>
            </a:r>
            <a:r>
              <a:rPr lang="en-US" sz="1400" dirty="0" err="1"/>
              <a:t>rr:subjectMap</a:t>
            </a:r>
            <a:r>
              <a:rPr lang="en-US" sz="1400" dirty="0"/>
              <a:t> [</a:t>
            </a:r>
          </a:p>
          <a:p>
            <a:r>
              <a:rPr lang="en-US" sz="1400" dirty="0"/>
              <a:t>        </a:t>
            </a:r>
            <a:r>
              <a:rPr lang="en-US" sz="1400" dirty="0" err="1"/>
              <a:t>rr:template</a:t>
            </a:r>
            <a:r>
              <a:rPr lang="en-US" sz="1400" dirty="0"/>
              <a:t> "http://</a:t>
            </a:r>
            <a:r>
              <a:rPr lang="en-US" sz="1400" dirty="0" err="1"/>
              <a:t>data.example.com</a:t>
            </a:r>
            <a:r>
              <a:rPr lang="en-US" sz="1400" dirty="0"/>
              <a:t>/department/{DEPTNO}";</a:t>
            </a:r>
          </a:p>
          <a:p>
            <a:r>
              <a:rPr lang="en-US" sz="1400" dirty="0"/>
              <a:t>        </a:t>
            </a:r>
            <a:r>
              <a:rPr lang="en-US" sz="1400" dirty="0" err="1"/>
              <a:t>rr:class</a:t>
            </a:r>
            <a:r>
              <a:rPr lang="en-US" sz="1400" dirty="0"/>
              <a:t> </a:t>
            </a:r>
            <a:r>
              <a:rPr lang="en-US" sz="1400" dirty="0" err="1"/>
              <a:t>ex:Department</a:t>
            </a:r>
            <a:r>
              <a:rPr lang="en-US" sz="1400" dirty="0"/>
              <a:t>;</a:t>
            </a:r>
          </a:p>
          <a:p>
            <a:r>
              <a:rPr lang="en-US" sz="1400" dirty="0"/>
              <a:t>    ];</a:t>
            </a:r>
          </a:p>
          <a:p>
            <a:r>
              <a:rPr lang="en-US" sz="1400" dirty="0"/>
              <a:t>    </a:t>
            </a:r>
            <a:r>
              <a:rPr lang="en-US" sz="1400" dirty="0" err="1"/>
              <a:t>rr:predicateObjectMap</a:t>
            </a:r>
            <a:r>
              <a:rPr lang="en-US" sz="1400" dirty="0"/>
              <a:t> [</a:t>
            </a:r>
          </a:p>
          <a:p>
            <a:r>
              <a:rPr lang="en-US" sz="1400" dirty="0"/>
              <a:t>        </a:t>
            </a:r>
            <a:r>
              <a:rPr lang="en-US" sz="1400" dirty="0" err="1"/>
              <a:t>rr:predicate</a:t>
            </a:r>
            <a:r>
              <a:rPr lang="en-US" sz="1400" dirty="0"/>
              <a:t> </a:t>
            </a:r>
            <a:r>
              <a:rPr lang="en-US" sz="1400" dirty="0" err="1"/>
              <a:t>ex:name</a:t>
            </a:r>
            <a:r>
              <a:rPr lang="en-US" sz="1400" dirty="0"/>
              <a:t>;</a:t>
            </a:r>
          </a:p>
          <a:p>
            <a:r>
              <a:rPr lang="en-US" sz="1400" dirty="0"/>
              <a:t>        </a:t>
            </a:r>
            <a:r>
              <a:rPr lang="en-US" sz="1400" dirty="0" err="1"/>
              <a:t>rr:objectMap</a:t>
            </a:r>
            <a:r>
              <a:rPr lang="en-US" sz="1400" dirty="0"/>
              <a:t> [ </a:t>
            </a:r>
            <a:r>
              <a:rPr lang="en-US" sz="1400" dirty="0" err="1"/>
              <a:t>rr:column</a:t>
            </a:r>
            <a:r>
              <a:rPr lang="en-US" sz="1400" dirty="0"/>
              <a:t> "DNAME" ];</a:t>
            </a:r>
          </a:p>
          <a:p>
            <a:r>
              <a:rPr lang="en-US" sz="1400" dirty="0"/>
              <a:t>    ];</a:t>
            </a:r>
          </a:p>
          <a:p>
            <a:r>
              <a:rPr lang="en-US" sz="1400" dirty="0"/>
              <a:t>    </a:t>
            </a:r>
            <a:r>
              <a:rPr lang="en-US" sz="1400" dirty="0" err="1"/>
              <a:t>rr:predicateObjectMap</a:t>
            </a:r>
            <a:r>
              <a:rPr lang="en-US" sz="1400" dirty="0"/>
              <a:t> [</a:t>
            </a:r>
          </a:p>
          <a:p>
            <a:r>
              <a:rPr lang="en-US" sz="1400" dirty="0"/>
              <a:t>        </a:t>
            </a:r>
            <a:r>
              <a:rPr lang="en-US" sz="1400" dirty="0" err="1"/>
              <a:t>rr:predicate</a:t>
            </a:r>
            <a:r>
              <a:rPr lang="en-US" sz="1400" dirty="0"/>
              <a:t> </a:t>
            </a:r>
            <a:r>
              <a:rPr lang="en-US" sz="1400" dirty="0" err="1"/>
              <a:t>ex:location</a:t>
            </a:r>
            <a:r>
              <a:rPr lang="en-US" sz="1400" dirty="0"/>
              <a:t>;</a:t>
            </a:r>
          </a:p>
          <a:p>
            <a:r>
              <a:rPr lang="en-US" sz="1400" dirty="0"/>
              <a:t>        </a:t>
            </a:r>
            <a:r>
              <a:rPr lang="en-US" sz="1400" dirty="0" err="1"/>
              <a:t>rr:objectMap</a:t>
            </a:r>
            <a:r>
              <a:rPr lang="en-US" sz="1400" dirty="0"/>
              <a:t> [ </a:t>
            </a:r>
            <a:r>
              <a:rPr lang="en-US" sz="1400" dirty="0" err="1"/>
              <a:t>rr:column</a:t>
            </a:r>
            <a:r>
              <a:rPr lang="en-US" sz="1400" dirty="0"/>
              <a:t> "LOC" ];</a:t>
            </a:r>
          </a:p>
          <a:p>
            <a:r>
              <a:rPr lang="en-US" sz="1400" dirty="0"/>
              <a:t>    ];</a:t>
            </a:r>
          </a:p>
          <a:p>
            <a:r>
              <a:rPr lang="en-US" sz="1400" dirty="0"/>
              <a:t>    </a:t>
            </a:r>
            <a:r>
              <a:rPr lang="en-US" sz="1400" dirty="0" err="1"/>
              <a:t>rr:predicateObjectMap</a:t>
            </a:r>
            <a:r>
              <a:rPr lang="en-US" sz="1400" dirty="0"/>
              <a:t> [</a:t>
            </a:r>
          </a:p>
          <a:p>
            <a:r>
              <a:rPr lang="en-US" sz="1400" dirty="0"/>
              <a:t>        </a:t>
            </a:r>
            <a:r>
              <a:rPr lang="en-US" sz="1400" dirty="0" err="1"/>
              <a:t>rr:predicate</a:t>
            </a:r>
            <a:r>
              <a:rPr lang="en-US" sz="1400" dirty="0"/>
              <a:t> </a:t>
            </a:r>
            <a:r>
              <a:rPr lang="en-US" sz="1400" dirty="0" err="1"/>
              <a:t>ex:staff</a:t>
            </a:r>
            <a:r>
              <a:rPr lang="en-US" sz="1400" dirty="0" smtClean="0"/>
              <a:t>;</a:t>
            </a:r>
            <a:endParaRPr lang="en-US" sz="1400" dirty="0"/>
          </a:p>
          <a:p>
            <a:r>
              <a:rPr lang="en-US" sz="1400" dirty="0"/>
              <a:t>        </a:t>
            </a:r>
            <a:r>
              <a:rPr lang="en-US" sz="1400" dirty="0" err="1"/>
              <a:t>rr:objectMap</a:t>
            </a:r>
            <a:r>
              <a:rPr lang="en-US" sz="1400" dirty="0"/>
              <a:t> [ </a:t>
            </a:r>
            <a:r>
              <a:rPr lang="en-US" sz="1400" dirty="0" err="1"/>
              <a:t>rr:column</a:t>
            </a:r>
            <a:r>
              <a:rPr lang="en-US" sz="1400" dirty="0"/>
              <a:t> "STAFF" ];</a:t>
            </a:r>
          </a:p>
          <a:p>
            <a:r>
              <a:rPr lang="en-US" sz="1400" dirty="0"/>
              <a:t>    ].</a:t>
            </a:r>
          </a:p>
        </p:txBody>
      </p:sp>
      <p:sp>
        <p:nvSpPr>
          <p:cNvPr id="7" name="Line Callout 1 6"/>
          <p:cNvSpPr/>
          <p:nvPr/>
        </p:nvSpPr>
        <p:spPr>
          <a:xfrm>
            <a:off x="5988242" y="1092586"/>
            <a:ext cx="1978121" cy="654243"/>
          </a:xfrm>
          <a:prstGeom prst="borderCallout1">
            <a:avLst>
              <a:gd name="adj1" fmla="val 18750"/>
              <a:gd name="adj2" fmla="val -8333"/>
              <a:gd name="adj3" fmla="val 261912"/>
              <a:gd name="adj4" fmla="val -28605"/>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Result</a:t>
            </a:r>
            <a:endParaRPr lang="en-US" dirty="0"/>
          </a:p>
        </p:txBody>
      </p:sp>
      <p:sp>
        <p:nvSpPr>
          <p:cNvPr id="6" name="Rectangle 5"/>
          <p:cNvSpPr/>
          <p:nvPr/>
        </p:nvSpPr>
        <p:spPr>
          <a:xfrm>
            <a:off x="4471939" y="4387273"/>
            <a:ext cx="2763213" cy="81587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Mapping to a View Definition</a:t>
            </a:r>
            <a:endParaRPr lang="en-US" dirty="0"/>
          </a:p>
        </p:txBody>
      </p:sp>
    </p:spTree>
    <p:extLst>
      <p:ext uri="{BB962C8B-B14F-4D97-AF65-F5344CB8AC3E}">
        <p14:creationId xmlns:p14="http://schemas.microsoft.com/office/powerpoint/2010/main" val="217074959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Linking Two Logical Tables</a:t>
            </a:r>
            <a:endParaRPr lang="en-US" dirty="0"/>
          </a:p>
        </p:txBody>
      </p:sp>
      <p:pic>
        <p:nvPicPr>
          <p:cNvPr id="4" name="Picture 3" descr="Screen Shot 2013-01-16 at 11.45.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727" y="1092586"/>
            <a:ext cx="4511475" cy="1778382"/>
          </a:xfrm>
          <a:prstGeom prst="rect">
            <a:avLst/>
          </a:prstGeom>
        </p:spPr>
      </p:pic>
      <p:sp>
        <p:nvSpPr>
          <p:cNvPr id="3" name="Rectangle 2"/>
          <p:cNvSpPr/>
          <p:nvPr/>
        </p:nvSpPr>
        <p:spPr>
          <a:xfrm>
            <a:off x="423333" y="3716987"/>
            <a:ext cx="7970211" cy="2462213"/>
          </a:xfrm>
          <a:prstGeom prst="rect">
            <a:avLst/>
          </a:prstGeom>
        </p:spPr>
        <p:txBody>
          <a:bodyPr wrap="square">
            <a:spAutoFit/>
          </a:bodyPr>
          <a:lstStyle/>
          <a:p>
            <a:r>
              <a:rPr lang="en-US" sz="1400" dirty="0"/>
              <a:t>&lt;#TriplesMap1&gt;</a:t>
            </a:r>
          </a:p>
          <a:p>
            <a:r>
              <a:rPr lang="en-US" sz="1400" dirty="0"/>
              <a:t>    </a:t>
            </a:r>
            <a:r>
              <a:rPr lang="en-US" sz="1400" dirty="0" err="1"/>
              <a:t>rr:predicateObjectMap</a:t>
            </a:r>
            <a:r>
              <a:rPr lang="en-US" sz="1400" dirty="0"/>
              <a:t> [</a:t>
            </a:r>
          </a:p>
          <a:p>
            <a:r>
              <a:rPr lang="en-US" sz="1400" dirty="0"/>
              <a:t>        </a:t>
            </a:r>
            <a:r>
              <a:rPr lang="en-US" sz="1400" dirty="0" err="1"/>
              <a:t>rr:predicate</a:t>
            </a:r>
            <a:r>
              <a:rPr lang="en-US" sz="1400" dirty="0"/>
              <a:t> </a:t>
            </a:r>
            <a:r>
              <a:rPr lang="en-US" sz="1400" dirty="0" err="1"/>
              <a:t>ex:department</a:t>
            </a:r>
            <a:r>
              <a:rPr lang="en-US" sz="1400" dirty="0"/>
              <a:t>;</a:t>
            </a:r>
          </a:p>
          <a:p>
            <a:r>
              <a:rPr lang="en-US" sz="1400" dirty="0"/>
              <a:t>        </a:t>
            </a:r>
            <a:r>
              <a:rPr lang="en-US" sz="1400" dirty="0" err="1"/>
              <a:t>rr:objectMap</a:t>
            </a:r>
            <a:r>
              <a:rPr lang="en-US" sz="1400" dirty="0"/>
              <a:t> [</a:t>
            </a:r>
          </a:p>
          <a:p>
            <a:r>
              <a:rPr lang="en-US" sz="1400" dirty="0"/>
              <a:t>            </a:t>
            </a:r>
            <a:r>
              <a:rPr lang="en-US" sz="1400" dirty="0" err="1"/>
              <a:t>rr:parentTriplesMap</a:t>
            </a:r>
            <a:r>
              <a:rPr lang="en-US" sz="1400" dirty="0"/>
              <a:t> &lt;#TriplesMap2&gt;;</a:t>
            </a:r>
          </a:p>
          <a:p>
            <a:r>
              <a:rPr lang="en-US" sz="1400" dirty="0"/>
              <a:t>            </a:t>
            </a:r>
            <a:r>
              <a:rPr lang="en-US" sz="1400" dirty="0" err="1"/>
              <a:t>rr:joinCondition</a:t>
            </a:r>
            <a:r>
              <a:rPr lang="en-US" sz="1400" dirty="0"/>
              <a:t> [</a:t>
            </a:r>
          </a:p>
          <a:p>
            <a:r>
              <a:rPr lang="en-US" sz="1400" dirty="0"/>
              <a:t>                </a:t>
            </a:r>
            <a:r>
              <a:rPr lang="en-US" sz="1400" dirty="0" err="1"/>
              <a:t>rr:child</a:t>
            </a:r>
            <a:r>
              <a:rPr lang="en-US" sz="1400" dirty="0"/>
              <a:t> "DEPTNO";</a:t>
            </a:r>
          </a:p>
          <a:p>
            <a:r>
              <a:rPr lang="en-US" sz="1400" dirty="0"/>
              <a:t>                </a:t>
            </a:r>
            <a:r>
              <a:rPr lang="en-US" sz="1400" dirty="0" err="1"/>
              <a:t>rr:parent</a:t>
            </a:r>
            <a:r>
              <a:rPr lang="en-US" sz="1400" dirty="0"/>
              <a:t> "DEPTNO";</a:t>
            </a:r>
          </a:p>
          <a:p>
            <a:r>
              <a:rPr lang="en-US" sz="1400" dirty="0"/>
              <a:t>            ];</a:t>
            </a:r>
          </a:p>
          <a:p>
            <a:r>
              <a:rPr lang="en-US" sz="1400" dirty="0"/>
              <a:t>        ];</a:t>
            </a:r>
          </a:p>
          <a:p>
            <a:r>
              <a:rPr lang="en-US" sz="1400" dirty="0"/>
              <a:t>    ].</a:t>
            </a:r>
          </a:p>
        </p:txBody>
      </p:sp>
      <p:grpSp>
        <p:nvGrpSpPr>
          <p:cNvPr id="6" name="Group 5"/>
          <p:cNvGrpSpPr/>
          <p:nvPr/>
        </p:nvGrpSpPr>
        <p:grpSpPr>
          <a:xfrm>
            <a:off x="3255818" y="1092586"/>
            <a:ext cx="5464848" cy="2392174"/>
            <a:chOff x="3255818" y="1092586"/>
            <a:chExt cx="5464848" cy="2392174"/>
          </a:xfrm>
        </p:grpSpPr>
        <p:sp>
          <p:nvSpPr>
            <p:cNvPr id="5" name="Rectangle 4"/>
            <p:cNvSpPr/>
            <p:nvPr/>
          </p:nvSpPr>
          <p:spPr>
            <a:xfrm>
              <a:off x="3255818" y="2007432"/>
              <a:ext cx="5464848" cy="1477328"/>
            </a:xfrm>
            <a:prstGeom prst="rect">
              <a:avLst/>
            </a:prstGeom>
            <a:ln>
              <a:solidFill>
                <a:srgbClr val="663366"/>
              </a:solidFill>
            </a:ln>
          </p:spPr>
          <p:style>
            <a:lnRef idx="2">
              <a:schemeClr val="accent4"/>
            </a:lnRef>
            <a:fillRef idx="1">
              <a:schemeClr val="lt1"/>
            </a:fillRef>
            <a:effectRef idx="0">
              <a:schemeClr val="accent4"/>
            </a:effectRef>
            <a:fontRef idx="minor">
              <a:schemeClr val="dk1"/>
            </a:fontRef>
          </p:style>
          <p:txBody>
            <a:bodyPr wrap="square">
              <a:spAutoFit/>
            </a:bodyPr>
            <a:lstStyle/>
            <a:p>
              <a:r>
                <a:rPr lang="en-US" sz="1000" dirty="0">
                  <a:solidFill>
                    <a:srgbClr val="000000"/>
                  </a:solidFill>
                </a:rPr>
                <a:t>&lt;http://</a:t>
              </a:r>
              <a:r>
                <a:rPr lang="en-US" sz="1000" dirty="0" err="1">
                  <a:solidFill>
                    <a:srgbClr val="000000"/>
                  </a:solidFill>
                </a:rPr>
                <a:t>data.example.com</a:t>
              </a:r>
              <a:r>
                <a:rPr lang="en-US" sz="1000" dirty="0">
                  <a:solidFill>
                    <a:srgbClr val="000000"/>
                  </a:solidFill>
                </a:rPr>
                <a:t>/employee/7369&gt; </a:t>
              </a:r>
              <a:r>
                <a:rPr lang="en-US" sz="1000" dirty="0" err="1">
                  <a:solidFill>
                    <a:srgbClr val="000000"/>
                  </a:solidFill>
                </a:rPr>
                <a:t>rdf:type</a:t>
              </a:r>
              <a:r>
                <a:rPr lang="en-US" sz="1000" dirty="0">
                  <a:solidFill>
                    <a:srgbClr val="000000"/>
                  </a:solidFill>
                </a:rPr>
                <a:t> </a:t>
              </a:r>
              <a:r>
                <a:rPr lang="en-US" sz="1000" dirty="0" err="1">
                  <a:solidFill>
                    <a:srgbClr val="000000"/>
                  </a:solidFill>
                </a:rPr>
                <a:t>ex:Employee</a:t>
              </a:r>
              <a:r>
                <a:rPr lang="en-US" sz="1000" dirty="0">
                  <a:solidFill>
                    <a:srgbClr val="000000"/>
                  </a:solidFill>
                </a:rPr>
                <a:t>.</a:t>
              </a:r>
            </a:p>
            <a:p>
              <a:r>
                <a:rPr lang="en-US" sz="1000" dirty="0">
                  <a:solidFill>
                    <a:srgbClr val="000000"/>
                  </a:solidFill>
                </a:rPr>
                <a:t>&lt;http://</a:t>
              </a:r>
              <a:r>
                <a:rPr lang="en-US" sz="1000" dirty="0" err="1">
                  <a:solidFill>
                    <a:srgbClr val="000000"/>
                  </a:solidFill>
                </a:rPr>
                <a:t>data.example.com</a:t>
              </a:r>
              <a:r>
                <a:rPr lang="en-US" sz="1000" dirty="0">
                  <a:solidFill>
                    <a:srgbClr val="000000"/>
                  </a:solidFill>
                </a:rPr>
                <a:t>/employee/7369&gt; </a:t>
              </a:r>
              <a:r>
                <a:rPr lang="en-US" sz="1000" dirty="0" err="1">
                  <a:solidFill>
                    <a:srgbClr val="000000"/>
                  </a:solidFill>
                </a:rPr>
                <a:t>ex:name</a:t>
              </a:r>
              <a:r>
                <a:rPr lang="en-US" sz="1000" dirty="0">
                  <a:solidFill>
                    <a:srgbClr val="000000"/>
                  </a:solidFill>
                </a:rPr>
                <a:t> "SMITH".</a:t>
              </a:r>
            </a:p>
            <a:p>
              <a:r>
                <a:rPr lang="en-US" sz="1000" b="1" dirty="0">
                  <a:solidFill>
                    <a:schemeClr val="accent2">
                      <a:lumMod val="90000"/>
                      <a:lumOff val="10000"/>
                    </a:schemeClr>
                  </a:solidFill>
                </a:rPr>
                <a:t>&lt;http://</a:t>
              </a:r>
              <a:r>
                <a:rPr lang="en-US" sz="1000" b="1" dirty="0" err="1">
                  <a:solidFill>
                    <a:schemeClr val="accent2">
                      <a:lumMod val="90000"/>
                      <a:lumOff val="10000"/>
                    </a:schemeClr>
                  </a:solidFill>
                </a:rPr>
                <a:t>data.example.com</a:t>
              </a:r>
              <a:r>
                <a:rPr lang="en-US" sz="1000" b="1" dirty="0">
                  <a:solidFill>
                    <a:schemeClr val="accent2">
                      <a:lumMod val="90000"/>
                      <a:lumOff val="10000"/>
                    </a:schemeClr>
                  </a:solidFill>
                </a:rPr>
                <a:t>/employee/7369&gt; </a:t>
              </a:r>
              <a:r>
                <a:rPr lang="en-US" sz="1000" b="1" dirty="0" err="1">
                  <a:solidFill>
                    <a:schemeClr val="accent2">
                      <a:lumMod val="90000"/>
                      <a:lumOff val="10000"/>
                    </a:schemeClr>
                  </a:solidFill>
                </a:rPr>
                <a:t>ex:department</a:t>
              </a:r>
              <a:r>
                <a:rPr lang="en-US" sz="1000" b="1" dirty="0">
                  <a:solidFill>
                    <a:schemeClr val="accent2">
                      <a:lumMod val="90000"/>
                      <a:lumOff val="10000"/>
                    </a:schemeClr>
                  </a:solidFill>
                </a:rPr>
                <a:t> &lt;http://</a:t>
              </a:r>
              <a:r>
                <a:rPr lang="en-US" sz="1000" b="1" dirty="0" err="1">
                  <a:solidFill>
                    <a:schemeClr val="accent2">
                      <a:lumMod val="90000"/>
                      <a:lumOff val="10000"/>
                    </a:schemeClr>
                  </a:solidFill>
                </a:rPr>
                <a:t>data.example.com</a:t>
              </a:r>
              <a:r>
                <a:rPr lang="en-US" sz="1000" b="1" dirty="0">
                  <a:solidFill>
                    <a:schemeClr val="accent2">
                      <a:lumMod val="90000"/>
                      <a:lumOff val="10000"/>
                    </a:schemeClr>
                  </a:solidFill>
                </a:rPr>
                <a:t>/department/10&gt;.</a:t>
              </a:r>
            </a:p>
            <a:p>
              <a:endParaRPr lang="en-US" sz="1000" dirty="0"/>
            </a:p>
            <a:p>
              <a:r>
                <a:rPr lang="en-US" sz="1000" dirty="0">
                  <a:solidFill>
                    <a:schemeClr val="tx1"/>
                  </a:solidFill>
                </a:rPr>
                <a:t>&lt;http://</a:t>
              </a:r>
              <a:r>
                <a:rPr lang="en-US" sz="1000" dirty="0" err="1">
                  <a:solidFill>
                    <a:schemeClr val="tx1"/>
                  </a:solidFill>
                </a:rPr>
                <a:t>data.example.com</a:t>
              </a:r>
              <a:r>
                <a:rPr lang="en-US" sz="1000" dirty="0">
                  <a:solidFill>
                    <a:schemeClr val="tx1"/>
                  </a:solidFill>
                </a:rPr>
                <a:t>/department/10&gt; </a:t>
              </a:r>
              <a:r>
                <a:rPr lang="en-US" sz="1000" dirty="0" err="1">
                  <a:solidFill>
                    <a:schemeClr val="tx1"/>
                  </a:solidFill>
                </a:rPr>
                <a:t>rdf:type</a:t>
              </a:r>
              <a:r>
                <a:rPr lang="en-US" sz="1000" dirty="0">
                  <a:solidFill>
                    <a:schemeClr val="tx1"/>
                  </a:solidFill>
                </a:rPr>
                <a:t> </a:t>
              </a:r>
              <a:r>
                <a:rPr lang="en-US" sz="1000" dirty="0" err="1">
                  <a:solidFill>
                    <a:schemeClr val="tx1"/>
                  </a:solidFill>
                </a:rPr>
                <a:t>ex:Department</a:t>
              </a:r>
              <a:r>
                <a:rPr lang="en-US" sz="1000" dirty="0">
                  <a:solidFill>
                    <a:schemeClr val="tx1"/>
                  </a:solidFill>
                </a:rPr>
                <a:t>.</a:t>
              </a:r>
            </a:p>
            <a:p>
              <a:r>
                <a:rPr lang="en-US" sz="1000" dirty="0">
                  <a:solidFill>
                    <a:schemeClr val="tx1"/>
                  </a:solidFill>
                </a:rPr>
                <a:t>&lt;http://</a:t>
              </a:r>
              <a:r>
                <a:rPr lang="en-US" sz="1000" dirty="0" err="1">
                  <a:solidFill>
                    <a:schemeClr val="tx1"/>
                  </a:solidFill>
                </a:rPr>
                <a:t>data.example.com</a:t>
              </a:r>
              <a:r>
                <a:rPr lang="en-US" sz="1000" dirty="0">
                  <a:solidFill>
                    <a:schemeClr val="tx1"/>
                  </a:solidFill>
                </a:rPr>
                <a:t>/department/10&gt; </a:t>
              </a:r>
              <a:r>
                <a:rPr lang="en-US" sz="1000" dirty="0" err="1">
                  <a:solidFill>
                    <a:schemeClr val="tx1"/>
                  </a:solidFill>
                </a:rPr>
                <a:t>ex:name</a:t>
              </a:r>
              <a:r>
                <a:rPr lang="en-US" sz="1000" dirty="0">
                  <a:solidFill>
                    <a:schemeClr val="tx1"/>
                  </a:solidFill>
                </a:rPr>
                <a:t> "APPSERVER".</a:t>
              </a:r>
            </a:p>
            <a:p>
              <a:r>
                <a:rPr lang="en-US" sz="1000" dirty="0">
                  <a:solidFill>
                    <a:schemeClr val="tx1"/>
                  </a:solidFill>
                </a:rPr>
                <a:t>&lt;http://</a:t>
              </a:r>
              <a:r>
                <a:rPr lang="en-US" sz="1000" dirty="0" err="1">
                  <a:solidFill>
                    <a:schemeClr val="tx1"/>
                  </a:solidFill>
                </a:rPr>
                <a:t>data.example.com</a:t>
              </a:r>
              <a:r>
                <a:rPr lang="en-US" sz="1000" dirty="0">
                  <a:solidFill>
                    <a:schemeClr val="tx1"/>
                  </a:solidFill>
                </a:rPr>
                <a:t>/department/10&gt; </a:t>
              </a:r>
              <a:r>
                <a:rPr lang="en-US" sz="1000" dirty="0" err="1">
                  <a:solidFill>
                    <a:schemeClr val="tx1"/>
                  </a:solidFill>
                </a:rPr>
                <a:t>ex:location</a:t>
              </a:r>
              <a:r>
                <a:rPr lang="en-US" sz="1000" dirty="0">
                  <a:solidFill>
                    <a:schemeClr val="tx1"/>
                  </a:solidFill>
                </a:rPr>
                <a:t> "NEW YORK".</a:t>
              </a:r>
            </a:p>
            <a:p>
              <a:r>
                <a:rPr lang="en-US" sz="1000" dirty="0">
                  <a:solidFill>
                    <a:schemeClr val="tx1"/>
                  </a:solidFill>
                </a:rPr>
                <a:t>&lt;http://</a:t>
              </a:r>
              <a:r>
                <a:rPr lang="en-US" sz="1000" dirty="0" err="1">
                  <a:solidFill>
                    <a:schemeClr val="tx1"/>
                  </a:solidFill>
                </a:rPr>
                <a:t>data.example.com</a:t>
              </a:r>
              <a:r>
                <a:rPr lang="en-US" sz="1000" dirty="0">
                  <a:solidFill>
                    <a:schemeClr val="tx1"/>
                  </a:solidFill>
                </a:rPr>
                <a:t>/department/10&gt; </a:t>
              </a:r>
              <a:r>
                <a:rPr lang="en-US" sz="1000" dirty="0" err="1">
                  <a:solidFill>
                    <a:schemeClr val="tx1"/>
                  </a:solidFill>
                </a:rPr>
                <a:t>ex:staff</a:t>
              </a:r>
              <a:r>
                <a:rPr lang="en-US" sz="1000" dirty="0">
                  <a:solidFill>
                    <a:schemeClr val="tx1"/>
                  </a:solidFill>
                </a:rPr>
                <a:t> 1.</a:t>
              </a:r>
            </a:p>
          </p:txBody>
        </p:sp>
        <p:sp>
          <p:nvSpPr>
            <p:cNvPr id="8" name="Line Callout 1 7"/>
            <p:cNvSpPr/>
            <p:nvPr/>
          </p:nvSpPr>
          <p:spPr>
            <a:xfrm>
              <a:off x="5988242" y="1092586"/>
              <a:ext cx="1978121" cy="654243"/>
            </a:xfrm>
            <a:prstGeom prst="borderCallout1">
              <a:avLst>
                <a:gd name="adj1" fmla="val 18750"/>
                <a:gd name="adj2" fmla="val -8333"/>
                <a:gd name="adj3" fmla="val 224265"/>
                <a:gd name="adj4" fmla="val -1459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Result</a:t>
              </a:r>
              <a:endParaRPr lang="en-US" dirty="0"/>
            </a:p>
          </p:txBody>
        </p:sp>
      </p:grpSp>
    </p:spTree>
    <p:extLst>
      <p:ext uri="{BB962C8B-B14F-4D97-AF65-F5344CB8AC3E}">
        <p14:creationId xmlns:p14="http://schemas.microsoft.com/office/powerpoint/2010/main" val="1838613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922337"/>
          </a:xfrm>
        </p:spPr>
        <p:txBody>
          <a:bodyPr/>
          <a:lstStyle/>
          <a:p>
            <a:r>
              <a:rPr lang="en-US" dirty="0"/>
              <a:t>Linking Two Logical </a:t>
            </a:r>
            <a:r>
              <a:rPr lang="en-US" dirty="0" smtClean="0"/>
              <a:t>Tables: Features</a:t>
            </a:r>
            <a:endParaRPr lang="en-US" dirty="0"/>
          </a:p>
        </p:txBody>
      </p:sp>
      <p:sp>
        <p:nvSpPr>
          <p:cNvPr id="3" name="Content Placeholder 2"/>
          <p:cNvSpPr>
            <a:spLocks noGrp="1"/>
          </p:cNvSpPr>
          <p:nvPr>
            <p:ph idx="1"/>
          </p:nvPr>
        </p:nvSpPr>
        <p:spPr>
          <a:xfrm>
            <a:off x="395536" y="1340768"/>
            <a:ext cx="4320480" cy="4784725"/>
          </a:xfrm>
        </p:spPr>
        <p:txBody>
          <a:bodyPr/>
          <a:lstStyle/>
          <a:p>
            <a:r>
              <a:rPr lang="en-US" sz="2000" dirty="0" err="1" smtClean="0"/>
              <a:t>Additonal</a:t>
            </a:r>
            <a:r>
              <a:rPr lang="en-US" sz="2000" dirty="0" smtClean="0"/>
              <a:t> predicate object map for </a:t>
            </a:r>
            <a:r>
              <a:rPr lang="en-US" sz="2000" dirty="0"/>
              <a:t>&lt;#TriplesMap1&gt;</a:t>
            </a:r>
          </a:p>
          <a:p>
            <a:r>
              <a:rPr lang="en-US" sz="2000" dirty="0" smtClean="0"/>
              <a:t>Object map retrieves subject from parent triples map by joining along a foreign key relationship</a:t>
            </a:r>
          </a:p>
          <a:p>
            <a:r>
              <a:rPr lang="en-US" sz="2000" dirty="0" smtClean="0"/>
              <a:t>It joins</a:t>
            </a:r>
          </a:p>
          <a:p>
            <a:pPr lvl="1"/>
            <a:r>
              <a:rPr lang="en-US" sz="2000" dirty="0" smtClean="0"/>
              <a:t>the current row of the logical table</a:t>
            </a:r>
          </a:p>
          <a:p>
            <a:pPr lvl="1"/>
            <a:r>
              <a:rPr lang="en-US" sz="2000" dirty="0" smtClean="0"/>
              <a:t>with the row of the logical table of </a:t>
            </a:r>
            <a:r>
              <a:rPr lang="en-US" sz="2000" dirty="0"/>
              <a:t>&lt;#TriplesMap1</a:t>
            </a:r>
            <a:r>
              <a:rPr lang="en-US" sz="2000" dirty="0" smtClean="0"/>
              <a:t>&gt; that satisfies the join condition</a:t>
            </a:r>
          </a:p>
          <a:p>
            <a:r>
              <a:rPr lang="en-US" sz="2000" dirty="0" smtClean="0"/>
              <a:t>Note:</a:t>
            </a:r>
          </a:p>
          <a:p>
            <a:pPr lvl="1"/>
            <a:r>
              <a:rPr lang="en-US" sz="2000" dirty="0" smtClean="0"/>
              <a:t>child = referencing map</a:t>
            </a:r>
          </a:p>
          <a:p>
            <a:pPr lvl="1"/>
            <a:r>
              <a:rPr lang="en-US" sz="2000" dirty="0" smtClean="0"/>
              <a:t>parent = referenced map</a:t>
            </a:r>
            <a:endParaRPr lang="en-US" sz="2000" dirty="0"/>
          </a:p>
          <a:p>
            <a:pPr lvl="1"/>
            <a:endParaRPr lang="en-US" sz="2000" dirty="0" smtClean="0"/>
          </a:p>
          <a:p>
            <a:endParaRPr lang="en-US" sz="2000" dirty="0"/>
          </a:p>
        </p:txBody>
      </p:sp>
      <p:sp>
        <p:nvSpPr>
          <p:cNvPr id="4" name="Rectangle 3"/>
          <p:cNvSpPr/>
          <p:nvPr/>
        </p:nvSpPr>
        <p:spPr>
          <a:xfrm>
            <a:off x="5148064" y="2478955"/>
            <a:ext cx="3744416" cy="2462213"/>
          </a:xfrm>
          <a:prstGeom prst="rect">
            <a:avLst/>
          </a:prstGeom>
        </p:spPr>
        <p:txBody>
          <a:bodyPr wrap="square">
            <a:spAutoFit/>
          </a:bodyPr>
          <a:lstStyle/>
          <a:p>
            <a:r>
              <a:rPr lang="en-US" sz="1400" dirty="0"/>
              <a:t>&lt;#TriplesMap1&gt;</a:t>
            </a:r>
          </a:p>
          <a:p>
            <a:r>
              <a:rPr lang="en-US" sz="1400" dirty="0"/>
              <a:t>    </a:t>
            </a:r>
            <a:r>
              <a:rPr lang="en-US" sz="1400" dirty="0" err="1"/>
              <a:t>rr:predicateObjectMap</a:t>
            </a:r>
            <a:r>
              <a:rPr lang="en-US" sz="1400" dirty="0"/>
              <a:t> [</a:t>
            </a:r>
          </a:p>
          <a:p>
            <a:r>
              <a:rPr lang="en-US" sz="1400" dirty="0"/>
              <a:t>        </a:t>
            </a:r>
            <a:r>
              <a:rPr lang="en-US" sz="1400" dirty="0" err="1"/>
              <a:t>rr:predicate</a:t>
            </a:r>
            <a:r>
              <a:rPr lang="en-US" sz="1400" dirty="0"/>
              <a:t> </a:t>
            </a:r>
            <a:r>
              <a:rPr lang="en-US" sz="1400" dirty="0" err="1"/>
              <a:t>ex:department</a:t>
            </a:r>
            <a:r>
              <a:rPr lang="en-US" sz="1400" dirty="0"/>
              <a:t>;</a:t>
            </a:r>
          </a:p>
          <a:p>
            <a:r>
              <a:rPr lang="en-US" sz="1400" dirty="0"/>
              <a:t>        </a:t>
            </a:r>
            <a:r>
              <a:rPr lang="en-US" sz="1400" dirty="0" err="1"/>
              <a:t>rr:objectMap</a:t>
            </a:r>
            <a:r>
              <a:rPr lang="en-US" sz="1400" dirty="0"/>
              <a:t> [</a:t>
            </a:r>
          </a:p>
          <a:p>
            <a:r>
              <a:rPr lang="en-US" sz="1400" dirty="0"/>
              <a:t>            </a:t>
            </a:r>
            <a:r>
              <a:rPr lang="en-US" sz="1400" dirty="0" err="1"/>
              <a:t>rr:parentTriplesMap</a:t>
            </a:r>
            <a:r>
              <a:rPr lang="en-US" sz="1400" dirty="0"/>
              <a:t> &lt;#TriplesMap2&gt;;</a:t>
            </a:r>
          </a:p>
          <a:p>
            <a:r>
              <a:rPr lang="en-US" sz="1400" dirty="0"/>
              <a:t>            </a:t>
            </a:r>
            <a:r>
              <a:rPr lang="en-US" sz="1400" dirty="0" err="1"/>
              <a:t>rr:joinCondition</a:t>
            </a:r>
            <a:r>
              <a:rPr lang="en-US" sz="1400" dirty="0"/>
              <a:t> [</a:t>
            </a:r>
          </a:p>
          <a:p>
            <a:r>
              <a:rPr lang="en-US" sz="1400" dirty="0"/>
              <a:t>                </a:t>
            </a:r>
            <a:r>
              <a:rPr lang="en-US" sz="1400" dirty="0" err="1"/>
              <a:t>rr:child</a:t>
            </a:r>
            <a:r>
              <a:rPr lang="en-US" sz="1400" dirty="0"/>
              <a:t> "DEPTNO";</a:t>
            </a:r>
          </a:p>
          <a:p>
            <a:r>
              <a:rPr lang="en-US" sz="1400" dirty="0"/>
              <a:t>                </a:t>
            </a:r>
            <a:r>
              <a:rPr lang="en-US" sz="1400" dirty="0" err="1"/>
              <a:t>rr:parent</a:t>
            </a:r>
            <a:r>
              <a:rPr lang="en-US" sz="1400" dirty="0"/>
              <a:t> "DEPTNO";</a:t>
            </a:r>
          </a:p>
          <a:p>
            <a:r>
              <a:rPr lang="en-US" sz="1400" dirty="0"/>
              <a:t>            ];</a:t>
            </a:r>
          </a:p>
          <a:p>
            <a:r>
              <a:rPr lang="en-US" sz="1400" dirty="0"/>
              <a:t>        ];</a:t>
            </a:r>
          </a:p>
          <a:p>
            <a:r>
              <a:rPr lang="en-US" sz="1400" dirty="0"/>
              <a:t>    ].</a:t>
            </a:r>
          </a:p>
        </p:txBody>
      </p:sp>
    </p:spTree>
    <p:extLst>
      <p:ext uri="{BB962C8B-B14F-4D97-AF65-F5344CB8AC3E}">
        <p14:creationId xmlns:p14="http://schemas.microsoft.com/office/powerpoint/2010/main" val="142408823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928992" cy="922337"/>
          </a:xfrm>
        </p:spPr>
        <p:txBody>
          <a:bodyPr/>
          <a:lstStyle/>
          <a:p>
            <a:r>
              <a:rPr lang="en-US" dirty="0" smtClean="0"/>
              <a:t>Many to Many Relationship: Approach 1</a:t>
            </a:r>
            <a:endParaRPr lang="en-US" dirty="0"/>
          </a:p>
        </p:txBody>
      </p:sp>
      <p:pic>
        <p:nvPicPr>
          <p:cNvPr id="6" name="Picture 5" descr="Screen Shot 2013-01-16 at 3.36.5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516" y="2465926"/>
            <a:ext cx="4286117" cy="1440000"/>
          </a:xfrm>
          <a:prstGeom prst="rect">
            <a:avLst/>
          </a:prstGeom>
        </p:spPr>
      </p:pic>
      <p:pic>
        <p:nvPicPr>
          <p:cNvPr id="7" name="Picture 6" descr="Screen Shot 2013-01-16 at 3.36.4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5742" y="1098168"/>
            <a:ext cx="3609045" cy="1260000"/>
          </a:xfrm>
          <a:prstGeom prst="rect">
            <a:avLst/>
          </a:prstGeom>
        </p:spPr>
      </p:pic>
      <p:pic>
        <p:nvPicPr>
          <p:cNvPr id="8" name="Picture 7" descr="Screen Shot 2013-01-16 at 3.36.43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8474" y="1098168"/>
            <a:ext cx="3480992" cy="1440000"/>
          </a:xfrm>
          <a:prstGeom prst="rect">
            <a:avLst/>
          </a:prstGeom>
        </p:spPr>
      </p:pic>
      <p:grpSp>
        <p:nvGrpSpPr>
          <p:cNvPr id="3" name="Group 2"/>
          <p:cNvGrpSpPr/>
          <p:nvPr/>
        </p:nvGrpSpPr>
        <p:grpSpPr>
          <a:xfrm>
            <a:off x="1253512" y="3250761"/>
            <a:ext cx="7150485" cy="3222220"/>
            <a:chOff x="1253512" y="3250761"/>
            <a:chExt cx="7150485" cy="3222220"/>
          </a:xfrm>
        </p:grpSpPr>
        <p:sp>
          <p:nvSpPr>
            <p:cNvPr id="9" name="Rectangle 8"/>
            <p:cNvSpPr/>
            <p:nvPr/>
          </p:nvSpPr>
          <p:spPr>
            <a:xfrm>
              <a:off x="1253512" y="4010768"/>
              <a:ext cx="6496242" cy="24622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&lt;http://</a:t>
              </a:r>
              <a:r>
                <a:rPr lang="en-US" sz="1400" dirty="0" err="1"/>
                <a:t>data.example.com</a:t>
              </a:r>
              <a:r>
                <a:rPr lang="en-US" sz="1400" dirty="0"/>
                <a:t>/employee=7369/department=10&gt; </a:t>
              </a:r>
            </a:p>
            <a:p>
              <a:r>
                <a:rPr lang="en-US" sz="1400" dirty="0"/>
                <a:t>    </a:t>
              </a:r>
              <a:r>
                <a:rPr lang="en-US" sz="1400" dirty="0" err="1"/>
                <a:t>ex:employee</a:t>
              </a:r>
              <a:r>
                <a:rPr lang="en-US" sz="1400" dirty="0"/>
                <a:t>   &lt;http://</a:t>
              </a:r>
              <a:r>
                <a:rPr lang="en-US" sz="1400" dirty="0" err="1"/>
                <a:t>data.example.com</a:t>
              </a:r>
              <a:r>
                <a:rPr lang="en-US" sz="1400" dirty="0"/>
                <a:t>/employee/7369&gt; ;</a:t>
              </a:r>
            </a:p>
            <a:p>
              <a:r>
                <a:rPr lang="en-US" sz="1400" dirty="0"/>
                <a:t>    </a:t>
              </a:r>
              <a:r>
                <a:rPr lang="en-US" sz="1400" dirty="0" err="1"/>
                <a:t>ex:department</a:t>
              </a:r>
              <a:r>
                <a:rPr lang="en-US" sz="1400" dirty="0"/>
                <a:t> &lt;http://</a:t>
              </a:r>
              <a:r>
                <a:rPr lang="en-US" sz="1400" dirty="0" err="1"/>
                <a:t>data.example.com</a:t>
              </a:r>
              <a:r>
                <a:rPr lang="en-US" sz="1400" dirty="0"/>
                <a:t>/department/10&gt; .</a:t>
              </a:r>
            </a:p>
            <a:p>
              <a:endParaRPr lang="en-US" sz="1400" dirty="0"/>
            </a:p>
            <a:p>
              <a:r>
                <a:rPr lang="en-US" sz="1400" dirty="0"/>
                <a:t>&lt;http://</a:t>
              </a:r>
              <a:r>
                <a:rPr lang="en-US" sz="1400" dirty="0" err="1"/>
                <a:t>data.example.com</a:t>
              </a:r>
              <a:r>
                <a:rPr lang="en-US" sz="1400" dirty="0"/>
                <a:t>/employee=7369/department=20&gt; </a:t>
              </a:r>
            </a:p>
            <a:p>
              <a:r>
                <a:rPr lang="en-US" sz="1400" dirty="0"/>
                <a:t>    </a:t>
              </a:r>
              <a:r>
                <a:rPr lang="en-US" sz="1400" dirty="0" err="1"/>
                <a:t>ex:employee</a:t>
              </a:r>
              <a:r>
                <a:rPr lang="en-US" sz="1400" dirty="0"/>
                <a:t> &lt;http://</a:t>
              </a:r>
              <a:r>
                <a:rPr lang="en-US" sz="1400" dirty="0" err="1"/>
                <a:t>data.example.com</a:t>
              </a:r>
              <a:r>
                <a:rPr lang="en-US" sz="1400" dirty="0"/>
                <a:t>/employee/7369&gt; ;</a:t>
              </a:r>
            </a:p>
            <a:p>
              <a:r>
                <a:rPr lang="en-US" sz="1400" dirty="0"/>
                <a:t>    </a:t>
              </a:r>
              <a:r>
                <a:rPr lang="en-US" sz="1400" dirty="0" err="1"/>
                <a:t>ex:department</a:t>
              </a:r>
              <a:r>
                <a:rPr lang="en-US" sz="1400" dirty="0"/>
                <a:t> &lt;http://</a:t>
              </a:r>
              <a:r>
                <a:rPr lang="en-US" sz="1400" dirty="0" err="1"/>
                <a:t>data.example.com</a:t>
              </a:r>
              <a:r>
                <a:rPr lang="en-US" sz="1400" dirty="0"/>
                <a:t>/department/20&gt; .</a:t>
              </a:r>
            </a:p>
            <a:p>
              <a:endParaRPr lang="en-US" sz="1400" dirty="0"/>
            </a:p>
            <a:p>
              <a:r>
                <a:rPr lang="en-US" sz="1400" dirty="0"/>
                <a:t>&lt;http://</a:t>
              </a:r>
              <a:r>
                <a:rPr lang="en-US" sz="1400" dirty="0" err="1"/>
                <a:t>data.example.com</a:t>
              </a:r>
              <a:r>
                <a:rPr lang="en-US" sz="1400" dirty="0"/>
                <a:t>/employee=7400/department=10&gt; </a:t>
              </a:r>
            </a:p>
            <a:p>
              <a:r>
                <a:rPr lang="en-US" sz="1400" dirty="0"/>
                <a:t>    </a:t>
              </a:r>
              <a:r>
                <a:rPr lang="en-US" sz="1400" dirty="0" err="1"/>
                <a:t>ex:employee</a:t>
              </a:r>
              <a:r>
                <a:rPr lang="en-US" sz="1400" dirty="0"/>
                <a:t> &lt;http://</a:t>
              </a:r>
              <a:r>
                <a:rPr lang="en-US" sz="1400" dirty="0" err="1"/>
                <a:t>data.example.com</a:t>
              </a:r>
              <a:r>
                <a:rPr lang="en-US" sz="1400" dirty="0"/>
                <a:t>/employee/7400&gt; ;</a:t>
              </a:r>
            </a:p>
            <a:p>
              <a:r>
                <a:rPr lang="en-US" sz="1400" dirty="0"/>
                <a:t>    </a:t>
              </a:r>
              <a:r>
                <a:rPr lang="en-US" sz="1400" dirty="0" err="1"/>
                <a:t>ex:department</a:t>
              </a:r>
              <a:r>
                <a:rPr lang="en-US" sz="1400" dirty="0"/>
                <a:t> &lt;http://</a:t>
              </a:r>
              <a:r>
                <a:rPr lang="en-US" sz="1400" dirty="0" err="1"/>
                <a:t>data.example.com</a:t>
              </a:r>
              <a:r>
                <a:rPr lang="en-US" sz="1400" dirty="0"/>
                <a:t>/department/10&gt; .</a:t>
              </a:r>
            </a:p>
          </p:txBody>
        </p:sp>
        <p:sp>
          <p:nvSpPr>
            <p:cNvPr id="10" name="Snip Single Corner Rectangle 9"/>
            <p:cNvSpPr/>
            <p:nvPr/>
          </p:nvSpPr>
          <p:spPr>
            <a:xfrm>
              <a:off x="4932041" y="3250761"/>
              <a:ext cx="3471956" cy="754303"/>
            </a:xfrm>
            <a:prstGeom prst="snip1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Direct mapping style output</a:t>
              </a:r>
              <a:endParaRPr lang="en-US" dirty="0"/>
            </a:p>
          </p:txBody>
        </p:sp>
      </p:grpSp>
    </p:spTree>
    <p:extLst>
      <p:ext uri="{BB962C8B-B14F-4D97-AF65-F5344CB8AC3E}">
        <p14:creationId xmlns:p14="http://schemas.microsoft.com/office/powerpoint/2010/main" val="35727414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3-01-16 at 3.36.5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516" y="1095865"/>
            <a:ext cx="4286117" cy="1440000"/>
          </a:xfrm>
          <a:prstGeom prst="rect">
            <a:avLst/>
          </a:prstGeom>
        </p:spPr>
      </p:pic>
      <p:sp>
        <p:nvSpPr>
          <p:cNvPr id="9" name="Rectangle 8"/>
          <p:cNvSpPr/>
          <p:nvPr/>
        </p:nvSpPr>
        <p:spPr>
          <a:xfrm>
            <a:off x="2989724" y="1997077"/>
            <a:ext cx="5704549"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&lt;http://</a:t>
            </a:r>
            <a:r>
              <a:rPr lang="en-US" sz="1400" dirty="0" err="1"/>
              <a:t>data.example.com</a:t>
            </a:r>
            <a:r>
              <a:rPr lang="en-US" sz="1400" dirty="0"/>
              <a:t>/employee=7369/department=10&gt; </a:t>
            </a:r>
          </a:p>
          <a:p>
            <a:r>
              <a:rPr lang="en-US" sz="1400" dirty="0"/>
              <a:t>    </a:t>
            </a:r>
            <a:r>
              <a:rPr lang="en-US" sz="1400" dirty="0" err="1"/>
              <a:t>ex:employee</a:t>
            </a:r>
            <a:r>
              <a:rPr lang="en-US" sz="1400" dirty="0"/>
              <a:t>   &lt;http://</a:t>
            </a:r>
            <a:r>
              <a:rPr lang="en-US" sz="1400" dirty="0" err="1"/>
              <a:t>data.example.com</a:t>
            </a:r>
            <a:r>
              <a:rPr lang="en-US" sz="1400" dirty="0"/>
              <a:t>/employee/7369&gt; ;</a:t>
            </a:r>
          </a:p>
          <a:p>
            <a:r>
              <a:rPr lang="en-US" sz="1400" dirty="0"/>
              <a:t>    </a:t>
            </a:r>
            <a:r>
              <a:rPr lang="en-US" sz="1400" dirty="0" err="1"/>
              <a:t>ex:department</a:t>
            </a:r>
            <a:r>
              <a:rPr lang="en-US" sz="1400" dirty="0"/>
              <a:t> &lt;http://</a:t>
            </a:r>
            <a:r>
              <a:rPr lang="en-US" sz="1400" dirty="0" err="1"/>
              <a:t>data.example.com</a:t>
            </a:r>
            <a:r>
              <a:rPr lang="en-US" sz="1400" dirty="0"/>
              <a:t>/department/10&gt; .</a:t>
            </a:r>
          </a:p>
          <a:p>
            <a:endParaRPr lang="en-US" sz="1400" dirty="0"/>
          </a:p>
        </p:txBody>
      </p:sp>
      <p:sp>
        <p:nvSpPr>
          <p:cNvPr id="3" name="Rectangle 2"/>
          <p:cNvSpPr/>
          <p:nvPr/>
        </p:nvSpPr>
        <p:spPr>
          <a:xfrm>
            <a:off x="84667" y="3391405"/>
            <a:ext cx="8489757" cy="249299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300" dirty="0"/>
              <a:t>&lt;#TriplesMap3&gt;</a:t>
            </a:r>
          </a:p>
          <a:p>
            <a:r>
              <a:rPr lang="en-US" sz="1300" dirty="0"/>
              <a:t>    </a:t>
            </a:r>
            <a:r>
              <a:rPr lang="en-US" sz="1300" dirty="0" err="1"/>
              <a:t>rr:logicalTable</a:t>
            </a:r>
            <a:r>
              <a:rPr lang="en-US" sz="1300" dirty="0"/>
              <a:t> [ </a:t>
            </a:r>
            <a:r>
              <a:rPr lang="en-US" sz="1300" dirty="0" err="1"/>
              <a:t>rr:tableName</a:t>
            </a:r>
            <a:r>
              <a:rPr lang="en-US" sz="1300" dirty="0"/>
              <a:t> "EMP2DEPT" ];</a:t>
            </a:r>
          </a:p>
          <a:p>
            <a:r>
              <a:rPr lang="en-US" sz="1300" dirty="0"/>
              <a:t>    </a:t>
            </a:r>
            <a:r>
              <a:rPr lang="en-US" sz="1300" dirty="0" err="1"/>
              <a:t>rr:subjectMap</a:t>
            </a:r>
            <a:r>
              <a:rPr lang="en-US" sz="1300" dirty="0"/>
              <a:t> [ </a:t>
            </a:r>
            <a:r>
              <a:rPr lang="en-US" sz="1300" dirty="0" err="1"/>
              <a:t>rr:template</a:t>
            </a:r>
            <a:r>
              <a:rPr lang="en-US" sz="1300" dirty="0"/>
              <a:t> "http://</a:t>
            </a:r>
            <a:r>
              <a:rPr lang="en-US" sz="1300" dirty="0" err="1"/>
              <a:t>data.example.com</a:t>
            </a:r>
            <a:r>
              <a:rPr lang="en-US" sz="1300" dirty="0"/>
              <a:t>/employee={EMPNO}/department={DEPTNO}" ];</a:t>
            </a:r>
          </a:p>
          <a:p>
            <a:r>
              <a:rPr lang="en-US" sz="1300" dirty="0"/>
              <a:t>    </a:t>
            </a:r>
            <a:r>
              <a:rPr lang="en-US" sz="1300" dirty="0" err="1"/>
              <a:t>rr:predicateObjectMap</a:t>
            </a:r>
            <a:r>
              <a:rPr lang="en-US" sz="1300" dirty="0"/>
              <a:t> [</a:t>
            </a:r>
          </a:p>
          <a:p>
            <a:r>
              <a:rPr lang="en-US" sz="1300" dirty="0"/>
              <a:t>        </a:t>
            </a:r>
            <a:r>
              <a:rPr lang="en-US" sz="1300" dirty="0" err="1"/>
              <a:t>rr:predicate</a:t>
            </a:r>
            <a:r>
              <a:rPr lang="en-US" sz="1300" dirty="0"/>
              <a:t> </a:t>
            </a:r>
            <a:r>
              <a:rPr lang="en-US" sz="1300" dirty="0" err="1"/>
              <a:t>ex:employee</a:t>
            </a:r>
            <a:r>
              <a:rPr lang="en-US" sz="1300" dirty="0"/>
              <a:t>;</a:t>
            </a:r>
          </a:p>
          <a:p>
            <a:r>
              <a:rPr lang="en-US" sz="1300" dirty="0"/>
              <a:t>        </a:t>
            </a:r>
            <a:r>
              <a:rPr lang="en-US" sz="1300" dirty="0" err="1"/>
              <a:t>rr:objectMap</a:t>
            </a:r>
            <a:r>
              <a:rPr lang="en-US" sz="1300" dirty="0"/>
              <a:t> [ </a:t>
            </a:r>
            <a:r>
              <a:rPr lang="en-US" sz="1300" dirty="0" err="1"/>
              <a:t>rr:template</a:t>
            </a:r>
            <a:r>
              <a:rPr lang="en-US" sz="1300" dirty="0"/>
              <a:t> "http://</a:t>
            </a:r>
            <a:r>
              <a:rPr lang="en-US" sz="1300" dirty="0" err="1"/>
              <a:t>data.example.com</a:t>
            </a:r>
            <a:r>
              <a:rPr lang="en-US" sz="1300" dirty="0"/>
              <a:t>/employee/{EMPNO}" ];</a:t>
            </a:r>
          </a:p>
          <a:p>
            <a:r>
              <a:rPr lang="en-US" sz="1300" dirty="0"/>
              <a:t>    ];</a:t>
            </a:r>
          </a:p>
          <a:p>
            <a:r>
              <a:rPr lang="en-US" sz="1300" dirty="0"/>
              <a:t>    </a:t>
            </a:r>
            <a:r>
              <a:rPr lang="en-US" sz="1300" dirty="0" err="1"/>
              <a:t>rr:predicateObjectMap</a:t>
            </a:r>
            <a:r>
              <a:rPr lang="en-US" sz="1300" dirty="0"/>
              <a:t> [</a:t>
            </a:r>
          </a:p>
          <a:p>
            <a:r>
              <a:rPr lang="en-US" sz="1300" dirty="0"/>
              <a:t>        </a:t>
            </a:r>
            <a:r>
              <a:rPr lang="en-US" sz="1300" dirty="0" err="1"/>
              <a:t>rr:predicate</a:t>
            </a:r>
            <a:r>
              <a:rPr lang="en-US" sz="1300" dirty="0"/>
              <a:t> </a:t>
            </a:r>
            <a:r>
              <a:rPr lang="en-US" sz="1300" dirty="0" err="1"/>
              <a:t>ex:department</a:t>
            </a:r>
            <a:r>
              <a:rPr lang="en-US" sz="1300" dirty="0"/>
              <a:t>;</a:t>
            </a:r>
          </a:p>
          <a:p>
            <a:r>
              <a:rPr lang="en-US" sz="1300" dirty="0"/>
              <a:t>        </a:t>
            </a:r>
            <a:r>
              <a:rPr lang="en-US" sz="1300" dirty="0" err="1"/>
              <a:t>rr:objectMap</a:t>
            </a:r>
            <a:r>
              <a:rPr lang="en-US" sz="1300" dirty="0"/>
              <a:t> [ </a:t>
            </a:r>
            <a:r>
              <a:rPr lang="en-US" sz="1300" dirty="0" err="1"/>
              <a:t>rr:template</a:t>
            </a:r>
            <a:r>
              <a:rPr lang="en-US" sz="1300" dirty="0"/>
              <a:t> "http://</a:t>
            </a:r>
            <a:r>
              <a:rPr lang="en-US" sz="1300" dirty="0" err="1"/>
              <a:t>data.example.com</a:t>
            </a:r>
            <a:r>
              <a:rPr lang="en-US" sz="1300" dirty="0"/>
              <a:t>/department/{DEPTNO}" ];</a:t>
            </a:r>
          </a:p>
          <a:p>
            <a:r>
              <a:rPr lang="en-US" sz="1300" dirty="0"/>
              <a:t>    ].</a:t>
            </a:r>
          </a:p>
          <a:p>
            <a:r>
              <a:rPr lang="en-US" sz="1300" dirty="0"/>
              <a:t> </a:t>
            </a:r>
          </a:p>
        </p:txBody>
      </p:sp>
      <p:sp>
        <p:nvSpPr>
          <p:cNvPr id="4" name="Rectangle 3"/>
          <p:cNvSpPr/>
          <p:nvPr/>
        </p:nvSpPr>
        <p:spPr>
          <a:xfrm>
            <a:off x="4017818" y="5688061"/>
            <a:ext cx="2747818" cy="56187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The mapping</a:t>
            </a:r>
            <a:endParaRPr lang="en-US" dirty="0"/>
          </a:p>
        </p:txBody>
      </p:sp>
      <p:sp>
        <p:nvSpPr>
          <p:cNvPr id="8" name="Title 1"/>
          <p:cNvSpPr>
            <a:spLocks noGrp="1"/>
          </p:cNvSpPr>
          <p:nvPr>
            <p:ph type="title"/>
          </p:nvPr>
        </p:nvSpPr>
        <p:spPr>
          <a:xfrm>
            <a:off x="107504" y="274638"/>
            <a:ext cx="8928992" cy="922337"/>
          </a:xfrm>
        </p:spPr>
        <p:txBody>
          <a:bodyPr/>
          <a:lstStyle/>
          <a:p>
            <a:r>
              <a:rPr lang="en-US" dirty="0" smtClean="0"/>
              <a:t>Many to Many Relationship: Approach 1</a:t>
            </a:r>
            <a:endParaRPr lang="en-US" dirty="0"/>
          </a:p>
        </p:txBody>
      </p:sp>
    </p:spTree>
    <p:extLst>
      <p:ext uri="{BB962C8B-B14F-4D97-AF65-F5344CB8AC3E}">
        <p14:creationId xmlns:p14="http://schemas.microsoft.com/office/powerpoint/2010/main" val="344409595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p:txBody>
          <a:bodyPr/>
          <a:lstStyle/>
          <a:p>
            <a:r>
              <a:rPr lang="en-US" dirty="0" smtClean="0">
                <a:latin typeface="Arial" charset="0"/>
                <a:ea typeface="ＭＳ Ｐゴシック" charset="0"/>
              </a:rPr>
              <a:t>Acknowledgment</a:t>
            </a:r>
            <a:endParaRPr lang="en-US" dirty="0">
              <a:latin typeface="Arial" charset="0"/>
              <a:ea typeface="ＭＳ Ｐゴシック" charset="0"/>
            </a:endParaRPr>
          </a:p>
        </p:txBody>
      </p:sp>
      <p:sp>
        <p:nvSpPr>
          <p:cNvPr id="3" name="Content Placeholder 2"/>
          <p:cNvSpPr>
            <a:spLocks noGrp="1"/>
          </p:cNvSpPr>
          <p:nvPr>
            <p:ph idx="1"/>
          </p:nvPr>
        </p:nvSpPr>
        <p:spPr>
          <a:xfrm>
            <a:off x="457200" y="1052513"/>
            <a:ext cx="8229600" cy="5329237"/>
          </a:xfrm>
        </p:spPr>
        <p:txBody>
          <a:bodyPr>
            <a:normAutofit/>
          </a:bodyPr>
          <a:lstStyle/>
          <a:p>
            <a:pPr marL="0" indent="0">
              <a:buFont typeface="Arial" charset="0"/>
              <a:buNone/>
              <a:defRPr/>
            </a:pPr>
            <a:r>
              <a:rPr lang="en-US" dirty="0" smtClean="0"/>
              <a:t>These slides are based on a slide set by Mariano Rodriguez</a:t>
            </a:r>
          </a:p>
        </p:txBody>
      </p:sp>
    </p:spTree>
    <p:extLst>
      <p:ext uri="{BB962C8B-B14F-4D97-AF65-F5344CB8AC3E}">
        <p14:creationId xmlns:p14="http://schemas.microsoft.com/office/powerpoint/2010/main" val="168014023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3-01-16 at 3.36.5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516" y="1095865"/>
            <a:ext cx="4286117" cy="1440000"/>
          </a:xfrm>
          <a:prstGeom prst="rect">
            <a:avLst/>
          </a:prstGeom>
        </p:spPr>
      </p:pic>
      <p:sp>
        <p:nvSpPr>
          <p:cNvPr id="9" name="Rectangle 8"/>
          <p:cNvSpPr/>
          <p:nvPr/>
        </p:nvSpPr>
        <p:spPr>
          <a:xfrm>
            <a:off x="2989724" y="1997077"/>
            <a:ext cx="5704549"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&lt;http://</a:t>
            </a:r>
            <a:r>
              <a:rPr lang="en-US" sz="1400" dirty="0" err="1"/>
              <a:t>data.example.com</a:t>
            </a:r>
            <a:r>
              <a:rPr lang="en-US" sz="1400" dirty="0"/>
              <a:t>/employee=7369/department=10&gt; </a:t>
            </a:r>
          </a:p>
          <a:p>
            <a:r>
              <a:rPr lang="en-US" sz="1400" dirty="0"/>
              <a:t>    </a:t>
            </a:r>
            <a:r>
              <a:rPr lang="en-US" sz="1400" dirty="0" err="1"/>
              <a:t>ex:employee</a:t>
            </a:r>
            <a:r>
              <a:rPr lang="en-US" sz="1400" dirty="0"/>
              <a:t>   &lt;http://</a:t>
            </a:r>
            <a:r>
              <a:rPr lang="en-US" sz="1400" dirty="0" err="1"/>
              <a:t>data.example.com</a:t>
            </a:r>
            <a:r>
              <a:rPr lang="en-US" sz="1400" dirty="0"/>
              <a:t>/employee/7369&gt; ;</a:t>
            </a:r>
          </a:p>
          <a:p>
            <a:r>
              <a:rPr lang="en-US" sz="1400" dirty="0"/>
              <a:t>    </a:t>
            </a:r>
            <a:r>
              <a:rPr lang="en-US" sz="1400" dirty="0" err="1"/>
              <a:t>ex:department</a:t>
            </a:r>
            <a:r>
              <a:rPr lang="en-US" sz="1400" dirty="0"/>
              <a:t> &lt;http://</a:t>
            </a:r>
            <a:r>
              <a:rPr lang="en-US" sz="1400" dirty="0" err="1"/>
              <a:t>data.example.com</a:t>
            </a:r>
            <a:r>
              <a:rPr lang="en-US" sz="1400" dirty="0"/>
              <a:t>/department/10&gt; .</a:t>
            </a:r>
          </a:p>
          <a:p>
            <a:endParaRPr lang="en-US" sz="1400" dirty="0"/>
          </a:p>
        </p:txBody>
      </p:sp>
      <p:sp>
        <p:nvSpPr>
          <p:cNvPr id="3" name="Rectangle 2"/>
          <p:cNvSpPr/>
          <p:nvPr/>
        </p:nvSpPr>
        <p:spPr>
          <a:xfrm>
            <a:off x="84667" y="3391405"/>
            <a:ext cx="8489757" cy="249299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300" dirty="0"/>
              <a:t>&lt;#TriplesMap3&gt;</a:t>
            </a:r>
          </a:p>
          <a:p>
            <a:r>
              <a:rPr lang="en-US" sz="1300" dirty="0"/>
              <a:t>    </a:t>
            </a:r>
            <a:r>
              <a:rPr lang="en-US" sz="1300" dirty="0" err="1"/>
              <a:t>rr:logicalTable</a:t>
            </a:r>
            <a:r>
              <a:rPr lang="en-US" sz="1300" dirty="0"/>
              <a:t> [ </a:t>
            </a:r>
            <a:r>
              <a:rPr lang="en-US" sz="1300" dirty="0" err="1"/>
              <a:t>rr:tableName</a:t>
            </a:r>
            <a:r>
              <a:rPr lang="en-US" sz="1300" dirty="0"/>
              <a:t> "EMP2DEPT" ];</a:t>
            </a:r>
          </a:p>
          <a:p>
            <a:r>
              <a:rPr lang="en-US" sz="1300" dirty="0"/>
              <a:t>    </a:t>
            </a:r>
            <a:r>
              <a:rPr lang="en-US" sz="1300" dirty="0" err="1"/>
              <a:t>rr:subjectMap</a:t>
            </a:r>
            <a:r>
              <a:rPr lang="en-US" sz="1300" dirty="0"/>
              <a:t> [ </a:t>
            </a:r>
            <a:r>
              <a:rPr lang="en-US" sz="1300" dirty="0" err="1"/>
              <a:t>rr:template</a:t>
            </a:r>
            <a:r>
              <a:rPr lang="en-US" sz="1300" dirty="0"/>
              <a:t> "http://</a:t>
            </a:r>
            <a:r>
              <a:rPr lang="en-US" sz="1300" dirty="0" err="1"/>
              <a:t>data.example.com</a:t>
            </a:r>
            <a:r>
              <a:rPr lang="en-US" sz="1300" dirty="0"/>
              <a:t>/employee={EMPNO}/department={DEPTNO}" ];</a:t>
            </a:r>
          </a:p>
          <a:p>
            <a:r>
              <a:rPr lang="en-US" sz="1300" dirty="0"/>
              <a:t>    </a:t>
            </a:r>
            <a:r>
              <a:rPr lang="en-US" sz="1300" dirty="0" err="1"/>
              <a:t>rr:predicateObjectMap</a:t>
            </a:r>
            <a:r>
              <a:rPr lang="en-US" sz="1300" dirty="0"/>
              <a:t> [</a:t>
            </a:r>
          </a:p>
          <a:p>
            <a:r>
              <a:rPr lang="en-US" sz="1300" dirty="0"/>
              <a:t>        </a:t>
            </a:r>
            <a:r>
              <a:rPr lang="en-US" sz="1300" dirty="0" err="1"/>
              <a:t>rr:predicate</a:t>
            </a:r>
            <a:r>
              <a:rPr lang="en-US" sz="1300" dirty="0"/>
              <a:t> </a:t>
            </a:r>
            <a:r>
              <a:rPr lang="en-US" sz="1300" dirty="0" err="1"/>
              <a:t>ex:employee</a:t>
            </a:r>
            <a:r>
              <a:rPr lang="en-US" sz="1300" dirty="0"/>
              <a:t>;</a:t>
            </a:r>
          </a:p>
          <a:p>
            <a:r>
              <a:rPr lang="en-US" sz="1300" dirty="0"/>
              <a:t>        </a:t>
            </a:r>
            <a:r>
              <a:rPr lang="en-US" sz="1300" dirty="0" err="1"/>
              <a:t>rr:objectMap</a:t>
            </a:r>
            <a:r>
              <a:rPr lang="en-US" sz="1300" dirty="0"/>
              <a:t> [ </a:t>
            </a:r>
            <a:r>
              <a:rPr lang="en-US" sz="1300" dirty="0" err="1"/>
              <a:t>rr:template</a:t>
            </a:r>
            <a:r>
              <a:rPr lang="en-US" sz="1300" dirty="0"/>
              <a:t> "http://</a:t>
            </a:r>
            <a:r>
              <a:rPr lang="en-US" sz="1300" dirty="0" err="1"/>
              <a:t>data.example.com</a:t>
            </a:r>
            <a:r>
              <a:rPr lang="en-US" sz="1300" dirty="0"/>
              <a:t>/employee/{EMPNO}" ];</a:t>
            </a:r>
          </a:p>
          <a:p>
            <a:r>
              <a:rPr lang="en-US" sz="1300" dirty="0"/>
              <a:t>    ];</a:t>
            </a:r>
          </a:p>
          <a:p>
            <a:r>
              <a:rPr lang="en-US" sz="1300" dirty="0"/>
              <a:t>    </a:t>
            </a:r>
            <a:r>
              <a:rPr lang="en-US" sz="1300" dirty="0" err="1"/>
              <a:t>rr:predicateObjectMap</a:t>
            </a:r>
            <a:r>
              <a:rPr lang="en-US" sz="1300" dirty="0"/>
              <a:t> [</a:t>
            </a:r>
          </a:p>
          <a:p>
            <a:r>
              <a:rPr lang="en-US" sz="1300" dirty="0"/>
              <a:t>        </a:t>
            </a:r>
            <a:r>
              <a:rPr lang="en-US" sz="1300" dirty="0" err="1"/>
              <a:t>rr:predicate</a:t>
            </a:r>
            <a:r>
              <a:rPr lang="en-US" sz="1300" dirty="0"/>
              <a:t> </a:t>
            </a:r>
            <a:r>
              <a:rPr lang="en-US" sz="1300" dirty="0" err="1"/>
              <a:t>ex:department</a:t>
            </a:r>
            <a:r>
              <a:rPr lang="en-US" sz="1300" dirty="0"/>
              <a:t>;</a:t>
            </a:r>
          </a:p>
          <a:p>
            <a:r>
              <a:rPr lang="en-US" sz="1300" dirty="0"/>
              <a:t>        </a:t>
            </a:r>
            <a:r>
              <a:rPr lang="en-US" sz="1300" dirty="0" err="1"/>
              <a:t>rr:objectMap</a:t>
            </a:r>
            <a:r>
              <a:rPr lang="en-US" sz="1300" dirty="0"/>
              <a:t> [ </a:t>
            </a:r>
            <a:r>
              <a:rPr lang="en-US" sz="1300" dirty="0" err="1"/>
              <a:t>rr:template</a:t>
            </a:r>
            <a:r>
              <a:rPr lang="en-US" sz="1300" dirty="0"/>
              <a:t> "http://</a:t>
            </a:r>
            <a:r>
              <a:rPr lang="en-US" sz="1300" dirty="0" err="1"/>
              <a:t>data.example.com</a:t>
            </a:r>
            <a:r>
              <a:rPr lang="en-US" sz="1300" dirty="0"/>
              <a:t>/department/{DEPTNO}" ];</a:t>
            </a:r>
          </a:p>
          <a:p>
            <a:r>
              <a:rPr lang="en-US" sz="1300" dirty="0"/>
              <a:t>    ].</a:t>
            </a:r>
          </a:p>
          <a:p>
            <a:r>
              <a:rPr lang="en-US" sz="1300" dirty="0"/>
              <a:t> </a:t>
            </a:r>
          </a:p>
        </p:txBody>
      </p:sp>
      <p:sp>
        <p:nvSpPr>
          <p:cNvPr id="4" name="Rectangle 3"/>
          <p:cNvSpPr/>
          <p:nvPr/>
        </p:nvSpPr>
        <p:spPr>
          <a:xfrm>
            <a:off x="4017818" y="5688061"/>
            <a:ext cx="2747818" cy="56187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The mapping</a:t>
            </a:r>
            <a:endParaRPr lang="en-US" dirty="0"/>
          </a:p>
        </p:txBody>
      </p:sp>
      <p:sp>
        <p:nvSpPr>
          <p:cNvPr id="8" name="Title 1"/>
          <p:cNvSpPr>
            <a:spLocks noGrp="1"/>
          </p:cNvSpPr>
          <p:nvPr>
            <p:ph type="title"/>
          </p:nvPr>
        </p:nvSpPr>
        <p:spPr>
          <a:xfrm>
            <a:off x="107504" y="274638"/>
            <a:ext cx="8928992" cy="922337"/>
          </a:xfrm>
        </p:spPr>
        <p:txBody>
          <a:bodyPr/>
          <a:lstStyle/>
          <a:p>
            <a:r>
              <a:rPr lang="en-US" dirty="0" smtClean="0"/>
              <a:t>Many to Many Relationship: Approach 1</a:t>
            </a:r>
            <a:endParaRPr lang="en-US" dirty="0"/>
          </a:p>
        </p:txBody>
      </p:sp>
      <p:sp>
        <p:nvSpPr>
          <p:cNvPr id="7" name="Rectangle 6"/>
          <p:cNvSpPr/>
          <p:nvPr/>
        </p:nvSpPr>
        <p:spPr>
          <a:xfrm>
            <a:off x="3471333" y="3194242"/>
            <a:ext cx="4017818" cy="11853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Note: this models the case where the subject identifies each row (composite)</a:t>
            </a:r>
            <a:endParaRPr lang="en-US" dirty="0"/>
          </a:p>
        </p:txBody>
      </p:sp>
    </p:spTree>
    <p:extLst>
      <p:ext uri="{BB962C8B-B14F-4D97-AF65-F5344CB8AC3E}">
        <p14:creationId xmlns:p14="http://schemas.microsoft.com/office/powerpoint/2010/main" val="426208463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3-01-16 at 3.36.5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516" y="2465926"/>
            <a:ext cx="4286117" cy="1440000"/>
          </a:xfrm>
          <a:prstGeom prst="rect">
            <a:avLst/>
          </a:prstGeom>
        </p:spPr>
      </p:pic>
      <p:pic>
        <p:nvPicPr>
          <p:cNvPr id="7" name="Picture 6" descr="Screen Shot 2013-01-16 at 3.36.4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5742" y="1098168"/>
            <a:ext cx="3609045" cy="1260000"/>
          </a:xfrm>
          <a:prstGeom prst="rect">
            <a:avLst/>
          </a:prstGeom>
        </p:spPr>
      </p:pic>
      <p:pic>
        <p:nvPicPr>
          <p:cNvPr id="8" name="Picture 7" descr="Screen Shot 2013-01-16 at 3.36.43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8474" y="1098168"/>
            <a:ext cx="3480992" cy="1440000"/>
          </a:xfrm>
          <a:prstGeom prst="rect">
            <a:avLst/>
          </a:prstGeom>
        </p:spPr>
      </p:pic>
      <p:sp>
        <p:nvSpPr>
          <p:cNvPr id="9" name="Rectangle 8"/>
          <p:cNvSpPr/>
          <p:nvPr/>
        </p:nvSpPr>
        <p:spPr>
          <a:xfrm>
            <a:off x="1307391" y="4426405"/>
            <a:ext cx="6496242" cy="138499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&lt;http://</a:t>
            </a:r>
            <a:r>
              <a:rPr lang="en-US" sz="1400" dirty="0" err="1"/>
              <a:t>data.example.com</a:t>
            </a:r>
            <a:r>
              <a:rPr lang="en-US" sz="1400" dirty="0"/>
              <a:t>/employee/7369&gt; </a:t>
            </a:r>
          </a:p>
          <a:p>
            <a:r>
              <a:rPr lang="en-US" sz="1400" dirty="0"/>
              <a:t>    </a:t>
            </a:r>
            <a:r>
              <a:rPr lang="en-US" sz="1400" dirty="0" err="1"/>
              <a:t>ex:department</a:t>
            </a:r>
            <a:r>
              <a:rPr lang="en-US" sz="1400" dirty="0"/>
              <a:t> &lt;http://</a:t>
            </a:r>
            <a:r>
              <a:rPr lang="en-US" sz="1400" dirty="0" err="1"/>
              <a:t>data.example.com</a:t>
            </a:r>
            <a:r>
              <a:rPr lang="en-US" sz="1400" dirty="0"/>
              <a:t>/department/10&gt; ;</a:t>
            </a:r>
          </a:p>
          <a:p>
            <a:r>
              <a:rPr lang="en-US" sz="1400" dirty="0"/>
              <a:t>    </a:t>
            </a:r>
            <a:r>
              <a:rPr lang="en-US" sz="1400" dirty="0" err="1"/>
              <a:t>ex:department</a:t>
            </a:r>
            <a:r>
              <a:rPr lang="en-US" sz="1400" dirty="0"/>
              <a:t> &lt;http://</a:t>
            </a:r>
            <a:r>
              <a:rPr lang="en-US" sz="1400" dirty="0" err="1"/>
              <a:t>data.example.com</a:t>
            </a:r>
            <a:r>
              <a:rPr lang="en-US" sz="1400" dirty="0"/>
              <a:t>/department/20&gt; .</a:t>
            </a:r>
          </a:p>
          <a:p>
            <a:endParaRPr lang="en-US" sz="1400" dirty="0"/>
          </a:p>
          <a:p>
            <a:r>
              <a:rPr lang="en-US" sz="1400" dirty="0"/>
              <a:t>&lt;http://</a:t>
            </a:r>
            <a:r>
              <a:rPr lang="en-US" sz="1400" dirty="0" err="1"/>
              <a:t>data.example.com</a:t>
            </a:r>
            <a:r>
              <a:rPr lang="en-US" sz="1400" dirty="0"/>
              <a:t>/employee/7400&gt; </a:t>
            </a:r>
          </a:p>
          <a:p>
            <a:r>
              <a:rPr lang="en-US" sz="1400" dirty="0"/>
              <a:t>    </a:t>
            </a:r>
            <a:r>
              <a:rPr lang="en-US" sz="1400" dirty="0" err="1"/>
              <a:t>ex:department</a:t>
            </a:r>
            <a:r>
              <a:rPr lang="en-US" sz="1400" dirty="0"/>
              <a:t> &lt;http://</a:t>
            </a:r>
            <a:r>
              <a:rPr lang="en-US" sz="1400" dirty="0" err="1"/>
              <a:t>data.example.com</a:t>
            </a:r>
            <a:r>
              <a:rPr lang="en-US" sz="1400" dirty="0"/>
              <a:t>/department/10&gt;.</a:t>
            </a:r>
          </a:p>
        </p:txBody>
      </p:sp>
      <p:sp>
        <p:nvSpPr>
          <p:cNvPr id="10" name="Snip Single Corner Rectangle 9"/>
          <p:cNvSpPr/>
          <p:nvPr/>
        </p:nvSpPr>
        <p:spPr>
          <a:xfrm>
            <a:off x="5934363" y="3317394"/>
            <a:ext cx="2469633" cy="754303"/>
          </a:xfrm>
          <a:prstGeom prst="snip1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Expected output</a:t>
            </a:r>
            <a:endParaRPr lang="en-US" dirty="0"/>
          </a:p>
        </p:txBody>
      </p:sp>
      <p:sp>
        <p:nvSpPr>
          <p:cNvPr id="11" name="Title 1"/>
          <p:cNvSpPr>
            <a:spLocks noGrp="1"/>
          </p:cNvSpPr>
          <p:nvPr>
            <p:ph type="title"/>
          </p:nvPr>
        </p:nvSpPr>
        <p:spPr>
          <a:xfrm>
            <a:off x="107504" y="274638"/>
            <a:ext cx="8928992" cy="922337"/>
          </a:xfrm>
        </p:spPr>
        <p:txBody>
          <a:bodyPr/>
          <a:lstStyle/>
          <a:p>
            <a:r>
              <a:rPr lang="en-US" dirty="0" smtClean="0"/>
              <a:t>Many to Many Relationship: Approach 2</a:t>
            </a:r>
            <a:endParaRPr lang="en-US" dirty="0"/>
          </a:p>
        </p:txBody>
      </p:sp>
    </p:spTree>
    <p:extLst>
      <p:ext uri="{BB962C8B-B14F-4D97-AF65-F5344CB8AC3E}">
        <p14:creationId xmlns:p14="http://schemas.microsoft.com/office/powerpoint/2010/main" val="108017589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3-01-16 at 3.36.5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516" y="1095865"/>
            <a:ext cx="4286117" cy="1440000"/>
          </a:xfrm>
          <a:prstGeom prst="rect">
            <a:avLst/>
          </a:prstGeom>
        </p:spPr>
      </p:pic>
      <p:sp>
        <p:nvSpPr>
          <p:cNvPr id="9" name="Rectangle 8"/>
          <p:cNvSpPr/>
          <p:nvPr/>
        </p:nvSpPr>
        <p:spPr>
          <a:xfrm>
            <a:off x="2989724" y="1997077"/>
            <a:ext cx="5704549" cy="138499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&lt;http://</a:t>
            </a:r>
            <a:r>
              <a:rPr lang="en-US" sz="1400" dirty="0" err="1"/>
              <a:t>data.example.com</a:t>
            </a:r>
            <a:r>
              <a:rPr lang="en-US" sz="1400" dirty="0"/>
              <a:t>/employee/7369&gt; </a:t>
            </a:r>
          </a:p>
          <a:p>
            <a:r>
              <a:rPr lang="en-US" sz="1400" dirty="0"/>
              <a:t>    </a:t>
            </a:r>
            <a:r>
              <a:rPr lang="en-US" sz="1400" dirty="0" err="1"/>
              <a:t>ex:department</a:t>
            </a:r>
            <a:r>
              <a:rPr lang="en-US" sz="1400" dirty="0"/>
              <a:t> &lt;http://</a:t>
            </a:r>
            <a:r>
              <a:rPr lang="en-US" sz="1400" dirty="0" err="1"/>
              <a:t>data.example.com</a:t>
            </a:r>
            <a:r>
              <a:rPr lang="en-US" sz="1400" dirty="0"/>
              <a:t>/department/10&gt; ;</a:t>
            </a:r>
          </a:p>
          <a:p>
            <a:r>
              <a:rPr lang="en-US" sz="1400" dirty="0"/>
              <a:t>    </a:t>
            </a:r>
            <a:r>
              <a:rPr lang="en-US" sz="1400" dirty="0" err="1"/>
              <a:t>ex:department</a:t>
            </a:r>
            <a:r>
              <a:rPr lang="en-US" sz="1400" dirty="0"/>
              <a:t> &lt;http://</a:t>
            </a:r>
            <a:r>
              <a:rPr lang="en-US" sz="1400" dirty="0" err="1"/>
              <a:t>data.example.com</a:t>
            </a:r>
            <a:r>
              <a:rPr lang="en-US" sz="1400" dirty="0"/>
              <a:t>/department/20&gt; .</a:t>
            </a:r>
          </a:p>
          <a:p>
            <a:endParaRPr lang="en-US" sz="1400" dirty="0"/>
          </a:p>
          <a:p>
            <a:r>
              <a:rPr lang="en-US" sz="1400" dirty="0"/>
              <a:t>&lt;http://</a:t>
            </a:r>
            <a:r>
              <a:rPr lang="en-US" sz="1400" dirty="0" err="1"/>
              <a:t>data.example.com</a:t>
            </a:r>
            <a:r>
              <a:rPr lang="en-US" sz="1400" dirty="0"/>
              <a:t>/employee/7400&gt; </a:t>
            </a:r>
          </a:p>
          <a:p>
            <a:r>
              <a:rPr lang="en-US" sz="1400" dirty="0"/>
              <a:t>    </a:t>
            </a:r>
            <a:r>
              <a:rPr lang="en-US" sz="1400" dirty="0" err="1"/>
              <a:t>ex:department</a:t>
            </a:r>
            <a:r>
              <a:rPr lang="en-US" sz="1400" dirty="0"/>
              <a:t> &lt;http://</a:t>
            </a:r>
            <a:r>
              <a:rPr lang="en-US" sz="1400" dirty="0" err="1"/>
              <a:t>data.example.com</a:t>
            </a:r>
            <a:r>
              <a:rPr lang="en-US" sz="1400" dirty="0"/>
              <a:t>/department/10&gt;.</a:t>
            </a:r>
          </a:p>
        </p:txBody>
      </p:sp>
      <p:sp>
        <p:nvSpPr>
          <p:cNvPr id="3" name="Rectangle 2"/>
          <p:cNvSpPr/>
          <p:nvPr/>
        </p:nvSpPr>
        <p:spPr>
          <a:xfrm>
            <a:off x="84667" y="3606920"/>
            <a:ext cx="8489757" cy="18928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300" dirty="0"/>
              <a:t>&lt;#TriplesMap3&gt;</a:t>
            </a:r>
          </a:p>
          <a:p>
            <a:r>
              <a:rPr lang="en-US" sz="1300" dirty="0"/>
              <a:t>    </a:t>
            </a:r>
            <a:r>
              <a:rPr lang="en-US" sz="1300" dirty="0" err="1"/>
              <a:t>rr:logicalTable</a:t>
            </a:r>
            <a:r>
              <a:rPr lang="en-US" sz="1300" dirty="0"/>
              <a:t> [ </a:t>
            </a:r>
            <a:r>
              <a:rPr lang="en-US" sz="1300" dirty="0" err="1"/>
              <a:t>rr:tableName</a:t>
            </a:r>
            <a:r>
              <a:rPr lang="en-US" sz="1300" dirty="0"/>
              <a:t> "EMP2DEPT" ];</a:t>
            </a:r>
          </a:p>
          <a:p>
            <a:r>
              <a:rPr lang="en-US" sz="1300" dirty="0"/>
              <a:t>    </a:t>
            </a:r>
            <a:r>
              <a:rPr lang="en-US" sz="1300" dirty="0" err="1"/>
              <a:t>rr:subjectMap</a:t>
            </a:r>
            <a:r>
              <a:rPr lang="en-US" sz="1300" dirty="0"/>
              <a:t> [</a:t>
            </a:r>
          </a:p>
          <a:p>
            <a:r>
              <a:rPr lang="en-US" sz="1300" dirty="0"/>
              <a:t>        </a:t>
            </a:r>
            <a:r>
              <a:rPr lang="en-US" sz="1300" dirty="0" err="1"/>
              <a:t>rr:template</a:t>
            </a:r>
            <a:r>
              <a:rPr lang="en-US" sz="1300" dirty="0"/>
              <a:t> "http://</a:t>
            </a:r>
            <a:r>
              <a:rPr lang="en-US" sz="1300" dirty="0" err="1"/>
              <a:t>data.example.com</a:t>
            </a:r>
            <a:r>
              <a:rPr lang="en-US" sz="1300" dirty="0"/>
              <a:t>/employee/{EMPNO}";</a:t>
            </a:r>
          </a:p>
          <a:p>
            <a:r>
              <a:rPr lang="en-US" sz="1300" dirty="0"/>
              <a:t>    ];</a:t>
            </a:r>
          </a:p>
          <a:p>
            <a:r>
              <a:rPr lang="en-US" sz="1300" dirty="0"/>
              <a:t>    </a:t>
            </a:r>
            <a:r>
              <a:rPr lang="en-US" sz="1300" dirty="0" err="1"/>
              <a:t>rr:predicateObjectMap</a:t>
            </a:r>
            <a:r>
              <a:rPr lang="en-US" sz="1300" dirty="0"/>
              <a:t> [</a:t>
            </a:r>
          </a:p>
          <a:p>
            <a:r>
              <a:rPr lang="en-US" sz="1300" dirty="0"/>
              <a:t>      </a:t>
            </a:r>
            <a:r>
              <a:rPr lang="en-US" sz="1300" dirty="0" err="1"/>
              <a:t>rr:predicate</a:t>
            </a:r>
            <a:r>
              <a:rPr lang="en-US" sz="1300" dirty="0"/>
              <a:t> </a:t>
            </a:r>
            <a:r>
              <a:rPr lang="en-US" sz="1300" dirty="0" err="1"/>
              <a:t>ex:department</a:t>
            </a:r>
            <a:r>
              <a:rPr lang="en-US" sz="1300" dirty="0"/>
              <a:t>;</a:t>
            </a:r>
          </a:p>
          <a:p>
            <a:r>
              <a:rPr lang="en-US" sz="1300" dirty="0"/>
              <a:t>      </a:t>
            </a:r>
            <a:r>
              <a:rPr lang="en-US" sz="1300" dirty="0" err="1"/>
              <a:t>rr:objectMap</a:t>
            </a:r>
            <a:r>
              <a:rPr lang="en-US" sz="1300" dirty="0"/>
              <a:t> [ </a:t>
            </a:r>
            <a:r>
              <a:rPr lang="en-US" sz="1300" dirty="0" err="1"/>
              <a:t>rr:template</a:t>
            </a:r>
            <a:r>
              <a:rPr lang="en-US" sz="1300" dirty="0"/>
              <a:t> "http://</a:t>
            </a:r>
            <a:r>
              <a:rPr lang="en-US" sz="1300" dirty="0" err="1"/>
              <a:t>data.example.com</a:t>
            </a:r>
            <a:r>
              <a:rPr lang="en-US" sz="1300" dirty="0"/>
              <a:t>/department/{DEPTNO}" ];</a:t>
            </a:r>
          </a:p>
          <a:p>
            <a:r>
              <a:rPr lang="en-US" sz="1300" dirty="0"/>
              <a:t>    ].</a:t>
            </a:r>
          </a:p>
        </p:txBody>
      </p:sp>
      <p:sp>
        <p:nvSpPr>
          <p:cNvPr id="4" name="Rectangle 3"/>
          <p:cNvSpPr/>
          <p:nvPr/>
        </p:nvSpPr>
        <p:spPr>
          <a:xfrm>
            <a:off x="4017818" y="5688061"/>
            <a:ext cx="2747818" cy="56187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The mapping</a:t>
            </a:r>
            <a:endParaRPr lang="en-US" dirty="0"/>
          </a:p>
        </p:txBody>
      </p:sp>
      <p:sp>
        <p:nvSpPr>
          <p:cNvPr id="8" name="Title 1"/>
          <p:cNvSpPr>
            <a:spLocks noGrp="1"/>
          </p:cNvSpPr>
          <p:nvPr>
            <p:ph type="title"/>
          </p:nvPr>
        </p:nvSpPr>
        <p:spPr>
          <a:xfrm>
            <a:off x="107504" y="274638"/>
            <a:ext cx="8928992" cy="922337"/>
          </a:xfrm>
        </p:spPr>
        <p:txBody>
          <a:bodyPr/>
          <a:lstStyle/>
          <a:p>
            <a:r>
              <a:rPr lang="en-US" dirty="0" smtClean="0"/>
              <a:t>Many to Many Relationship: Approach 2</a:t>
            </a:r>
            <a:endParaRPr lang="en-US" dirty="0"/>
          </a:p>
        </p:txBody>
      </p:sp>
    </p:spTree>
    <p:extLst>
      <p:ext uri="{BB962C8B-B14F-4D97-AF65-F5344CB8AC3E}">
        <p14:creationId xmlns:p14="http://schemas.microsoft.com/office/powerpoint/2010/main" val="204190177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3-01-16 at 3.36.5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516" y="1095865"/>
            <a:ext cx="4286117" cy="1440000"/>
          </a:xfrm>
          <a:prstGeom prst="rect">
            <a:avLst/>
          </a:prstGeom>
        </p:spPr>
      </p:pic>
      <p:sp>
        <p:nvSpPr>
          <p:cNvPr id="9" name="Rectangle 8"/>
          <p:cNvSpPr/>
          <p:nvPr/>
        </p:nvSpPr>
        <p:spPr>
          <a:xfrm>
            <a:off x="2989724" y="1997077"/>
            <a:ext cx="5704549" cy="138499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&lt;http://</a:t>
            </a:r>
            <a:r>
              <a:rPr lang="en-US" sz="1400" dirty="0" err="1"/>
              <a:t>data.example.com</a:t>
            </a:r>
            <a:r>
              <a:rPr lang="en-US" sz="1400" dirty="0"/>
              <a:t>/employee/7369&gt; </a:t>
            </a:r>
          </a:p>
          <a:p>
            <a:r>
              <a:rPr lang="en-US" sz="1400" dirty="0"/>
              <a:t>    </a:t>
            </a:r>
            <a:r>
              <a:rPr lang="en-US" sz="1400" dirty="0" err="1"/>
              <a:t>ex:department</a:t>
            </a:r>
            <a:r>
              <a:rPr lang="en-US" sz="1400" dirty="0"/>
              <a:t> &lt;http://</a:t>
            </a:r>
            <a:r>
              <a:rPr lang="en-US" sz="1400" dirty="0" err="1"/>
              <a:t>data.example.com</a:t>
            </a:r>
            <a:r>
              <a:rPr lang="en-US" sz="1400" dirty="0"/>
              <a:t>/department/10&gt; ;</a:t>
            </a:r>
          </a:p>
          <a:p>
            <a:r>
              <a:rPr lang="en-US" sz="1400" dirty="0"/>
              <a:t>    </a:t>
            </a:r>
            <a:r>
              <a:rPr lang="en-US" sz="1400" dirty="0" err="1"/>
              <a:t>ex:department</a:t>
            </a:r>
            <a:r>
              <a:rPr lang="en-US" sz="1400" dirty="0"/>
              <a:t> &lt;http://</a:t>
            </a:r>
            <a:r>
              <a:rPr lang="en-US" sz="1400" dirty="0" err="1"/>
              <a:t>data.example.com</a:t>
            </a:r>
            <a:r>
              <a:rPr lang="en-US" sz="1400" dirty="0"/>
              <a:t>/department/20&gt; .</a:t>
            </a:r>
          </a:p>
          <a:p>
            <a:endParaRPr lang="en-US" sz="1400" dirty="0"/>
          </a:p>
          <a:p>
            <a:r>
              <a:rPr lang="en-US" sz="1400" dirty="0"/>
              <a:t>&lt;http://</a:t>
            </a:r>
            <a:r>
              <a:rPr lang="en-US" sz="1400" dirty="0" err="1"/>
              <a:t>data.example.com</a:t>
            </a:r>
            <a:r>
              <a:rPr lang="en-US" sz="1400" dirty="0"/>
              <a:t>/employee/7400&gt; </a:t>
            </a:r>
          </a:p>
          <a:p>
            <a:r>
              <a:rPr lang="en-US" sz="1400" dirty="0"/>
              <a:t>    </a:t>
            </a:r>
            <a:r>
              <a:rPr lang="en-US" sz="1400" dirty="0" err="1"/>
              <a:t>ex:department</a:t>
            </a:r>
            <a:r>
              <a:rPr lang="en-US" sz="1400" dirty="0"/>
              <a:t> &lt;http://</a:t>
            </a:r>
            <a:r>
              <a:rPr lang="en-US" sz="1400" dirty="0" err="1"/>
              <a:t>data.example.com</a:t>
            </a:r>
            <a:r>
              <a:rPr lang="en-US" sz="1400" dirty="0"/>
              <a:t>/department/10&gt;.</a:t>
            </a:r>
          </a:p>
        </p:txBody>
      </p:sp>
      <p:sp>
        <p:nvSpPr>
          <p:cNvPr id="3" name="Rectangle 2"/>
          <p:cNvSpPr/>
          <p:nvPr/>
        </p:nvSpPr>
        <p:spPr>
          <a:xfrm>
            <a:off x="84667" y="3606920"/>
            <a:ext cx="8489757" cy="18928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300" dirty="0"/>
              <a:t>&lt;#TriplesMap3&gt;</a:t>
            </a:r>
          </a:p>
          <a:p>
            <a:r>
              <a:rPr lang="en-US" sz="1300" dirty="0"/>
              <a:t>    </a:t>
            </a:r>
            <a:r>
              <a:rPr lang="en-US" sz="1300" dirty="0" err="1"/>
              <a:t>rr:logicalTable</a:t>
            </a:r>
            <a:r>
              <a:rPr lang="en-US" sz="1300" dirty="0"/>
              <a:t> [ </a:t>
            </a:r>
            <a:r>
              <a:rPr lang="en-US" sz="1300" dirty="0" err="1"/>
              <a:t>rr:tableName</a:t>
            </a:r>
            <a:r>
              <a:rPr lang="en-US" sz="1300" dirty="0"/>
              <a:t> "EMP2DEPT" ];</a:t>
            </a:r>
          </a:p>
          <a:p>
            <a:r>
              <a:rPr lang="en-US" sz="1300" dirty="0"/>
              <a:t>    </a:t>
            </a:r>
            <a:r>
              <a:rPr lang="en-US" sz="1300" dirty="0" err="1"/>
              <a:t>rr:subjectMap</a:t>
            </a:r>
            <a:r>
              <a:rPr lang="en-US" sz="1300" dirty="0"/>
              <a:t> [</a:t>
            </a:r>
          </a:p>
          <a:p>
            <a:r>
              <a:rPr lang="en-US" sz="1300" dirty="0"/>
              <a:t>        </a:t>
            </a:r>
            <a:r>
              <a:rPr lang="en-US" sz="1300" dirty="0" err="1"/>
              <a:t>rr:template</a:t>
            </a:r>
            <a:r>
              <a:rPr lang="en-US" sz="1300" dirty="0"/>
              <a:t> "http://</a:t>
            </a:r>
            <a:r>
              <a:rPr lang="en-US" sz="1300" dirty="0" err="1"/>
              <a:t>data.example.com</a:t>
            </a:r>
            <a:r>
              <a:rPr lang="en-US" sz="1300" dirty="0"/>
              <a:t>/employee/{EMPNO}";</a:t>
            </a:r>
          </a:p>
          <a:p>
            <a:r>
              <a:rPr lang="en-US" sz="1300" dirty="0"/>
              <a:t>    ];</a:t>
            </a:r>
          </a:p>
          <a:p>
            <a:r>
              <a:rPr lang="en-US" sz="1300" dirty="0"/>
              <a:t>    </a:t>
            </a:r>
            <a:r>
              <a:rPr lang="en-US" sz="1300" dirty="0" err="1"/>
              <a:t>rr:predicateObjectMap</a:t>
            </a:r>
            <a:r>
              <a:rPr lang="en-US" sz="1300" dirty="0"/>
              <a:t> [</a:t>
            </a:r>
          </a:p>
          <a:p>
            <a:r>
              <a:rPr lang="en-US" sz="1300" dirty="0"/>
              <a:t>      </a:t>
            </a:r>
            <a:r>
              <a:rPr lang="en-US" sz="1300" dirty="0" err="1"/>
              <a:t>rr:predicate</a:t>
            </a:r>
            <a:r>
              <a:rPr lang="en-US" sz="1300" dirty="0"/>
              <a:t> </a:t>
            </a:r>
            <a:r>
              <a:rPr lang="en-US" sz="1300" dirty="0" err="1"/>
              <a:t>ex:department</a:t>
            </a:r>
            <a:r>
              <a:rPr lang="en-US" sz="1300" dirty="0"/>
              <a:t>;</a:t>
            </a:r>
          </a:p>
          <a:p>
            <a:r>
              <a:rPr lang="en-US" sz="1300" dirty="0"/>
              <a:t>      </a:t>
            </a:r>
            <a:r>
              <a:rPr lang="en-US" sz="1300" dirty="0" err="1"/>
              <a:t>rr:objectMap</a:t>
            </a:r>
            <a:r>
              <a:rPr lang="en-US" sz="1300" dirty="0"/>
              <a:t> [ </a:t>
            </a:r>
            <a:r>
              <a:rPr lang="en-US" sz="1300" dirty="0" err="1"/>
              <a:t>rr:template</a:t>
            </a:r>
            <a:r>
              <a:rPr lang="en-US" sz="1300" dirty="0"/>
              <a:t> "http://</a:t>
            </a:r>
            <a:r>
              <a:rPr lang="en-US" sz="1300" dirty="0" err="1"/>
              <a:t>data.example.com</a:t>
            </a:r>
            <a:r>
              <a:rPr lang="en-US" sz="1300" dirty="0"/>
              <a:t>/department/{DEPTNO}" ];</a:t>
            </a:r>
          </a:p>
          <a:p>
            <a:r>
              <a:rPr lang="en-US" sz="1300" dirty="0"/>
              <a:t>    ].</a:t>
            </a:r>
          </a:p>
        </p:txBody>
      </p:sp>
      <p:sp>
        <p:nvSpPr>
          <p:cNvPr id="4" name="Rectangle 3"/>
          <p:cNvSpPr/>
          <p:nvPr/>
        </p:nvSpPr>
        <p:spPr>
          <a:xfrm>
            <a:off x="4017818" y="5688061"/>
            <a:ext cx="2747818" cy="56187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The mapping</a:t>
            </a:r>
            <a:endParaRPr lang="en-US" dirty="0"/>
          </a:p>
        </p:txBody>
      </p:sp>
      <p:sp>
        <p:nvSpPr>
          <p:cNvPr id="8" name="Title 1"/>
          <p:cNvSpPr>
            <a:spLocks noGrp="1"/>
          </p:cNvSpPr>
          <p:nvPr>
            <p:ph type="title"/>
          </p:nvPr>
        </p:nvSpPr>
        <p:spPr>
          <a:xfrm>
            <a:off x="107504" y="274638"/>
            <a:ext cx="8928992" cy="922337"/>
          </a:xfrm>
        </p:spPr>
        <p:txBody>
          <a:bodyPr/>
          <a:lstStyle/>
          <a:p>
            <a:r>
              <a:rPr lang="en-US" dirty="0" smtClean="0"/>
              <a:t>Many to Many Relationship: Approach 2</a:t>
            </a:r>
            <a:endParaRPr lang="en-US" dirty="0"/>
          </a:p>
        </p:txBody>
      </p:sp>
    </p:spTree>
    <p:extLst>
      <p:ext uri="{BB962C8B-B14F-4D97-AF65-F5344CB8AC3E}">
        <p14:creationId xmlns:p14="http://schemas.microsoft.com/office/powerpoint/2010/main" val="5105541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3-01-16 at 11.45.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3061" y="2466173"/>
            <a:ext cx="6096000" cy="2402987"/>
          </a:xfrm>
          <a:prstGeom prst="rect">
            <a:avLst/>
          </a:prstGeom>
        </p:spPr>
      </p:pic>
      <p:sp>
        <p:nvSpPr>
          <p:cNvPr id="2" name="Title 1"/>
          <p:cNvSpPr>
            <a:spLocks noGrp="1"/>
          </p:cNvSpPr>
          <p:nvPr>
            <p:ph type="title"/>
          </p:nvPr>
        </p:nvSpPr>
        <p:spPr>
          <a:xfrm>
            <a:off x="251520" y="274638"/>
            <a:ext cx="8229600" cy="922337"/>
          </a:xfrm>
        </p:spPr>
        <p:txBody>
          <a:bodyPr/>
          <a:lstStyle/>
          <a:p>
            <a:r>
              <a:rPr lang="en-US" dirty="0" smtClean="0"/>
              <a:t>Translating Job Codes to IRIs</a:t>
            </a:r>
            <a:endParaRPr lang="en-US" dirty="0"/>
          </a:p>
        </p:txBody>
      </p:sp>
      <p:sp>
        <p:nvSpPr>
          <p:cNvPr id="5" name="TextBox 4"/>
          <p:cNvSpPr txBox="1"/>
          <p:nvPr/>
        </p:nvSpPr>
        <p:spPr>
          <a:xfrm>
            <a:off x="409354" y="1123146"/>
            <a:ext cx="7547022" cy="1323439"/>
          </a:xfrm>
          <a:prstGeom prst="rect">
            <a:avLst/>
          </a:prstGeom>
          <a:noFill/>
        </p:spPr>
        <p:txBody>
          <a:bodyPr wrap="square" rtlCol="0">
            <a:spAutoFit/>
          </a:bodyPr>
          <a:lstStyle/>
          <a:p>
            <a:r>
              <a:rPr lang="en-US" b="1" dirty="0" smtClean="0"/>
              <a:t>Assume the following </a:t>
            </a:r>
            <a:r>
              <a:rPr lang="en-US" b="1" dirty="0" err="1" smtClean="0"/>
              <a:t>correspondance</a:t>
            </a:r>
            <a:r>
              <a:rPr lang="en-US" b="1" dirty="0" smtClean="0"/>
              <a:t>:</a:t>
            </a:r>
            <a:r>
              <a:rPr lang="en-US" sz="800" b="1" dirty="0" smtClean="0"/>
              <a:t/>
            </a:r>
            <a:br>
              <a:rPr lang="en-US" sz="800" b="1" dirty="0" smtClean="0"/>
            </a:br>
            <a:r>
              <a:rPr lang="en-US" sz="800" b="1" dirty="0" smtClean="0"/>
              <a:t> </a:t>
            </a:r>
          </a:p>
          <a:p>
            <a:r>
              <a:rPr lang="en-US" dirty="0" smtClean="0"/>
              <a:t>CLERK</a:t>
            </a:r>
            <a:r>
              <a:rPr lang="en-US" dirty="0"/>
              <a:t>	</a:t>
            </a:r>
            <a:r>
              <a:rPr lang="en-US" dirty="0" smtClean="0"/>
              <a:t>	http</a:t>
            </a:r>
            <a:r>
              <a:rPr lang="en-US" dirty="0"/>
              <a:t>://</a:t>
            </a:r>
            <a:r>
              <a:rPr lang="en-US" dirty="0" err="1"/>
              <a:t>data.example.com</a:t>
            </a:r>
            <a:r>
              <a:rPr lang="en-US" dirty="0"/>
              <a:t>/roles/general-office</a:t>
            </a:r>
          </a:p>
          <a:p>
            <a:r>
              <a:rPr lang="en-US" dirty="0"/>
              <a:t>NIGHTGUARD	</a:t>
            </a:r>
            <a:r>
              <a:rPr lang="en-US" dirty="0" smtClean="0"/>
              <a:t>http</a:t>
            </a:r>
            <a:r>
              <a:rPr lang="en-US" dirty="0"/>
              <a:t>://</a:t>
            </a:r>
            <a:r>
              <a:rPr lang="en-US" dirty="0" err="1"/>
              <a:t>data.example.com</a:t>
            </a:r>
            <a:r>
              <a:rPr lang="en-US" dirty="0"/>
              <a:t>/roles/security</a:t>
            </a:r>
          </a:p>
          <a:p>
            <a:r>
              <a:rPr lang="en-US" dirty="0" smtClean="0"/>
              <a:t>ENGINEER	http</a:t>
            </a:r>
            <a:r>
              <a:rPr lang="en-US" dirty="0"/>
              <a:t>://</a:t>
            </a:r>
            <a:r>
              <a:rPr lang="en-US" dirty="0" err="1"/>
              <a:t>data.example.com</a:t>
            </a:r>
            <a:r>
              <a:rPr lang="en-US" dirty="0"/>
              <a:t>/roles/engineering</a:t>
            </a:r>
          </a:p>
        </p:txBody>
      </p:sp>
      <p:sp>
        <p:nvSpPr>
          <p:cNvPr id="7" name="Rectangle 6"/>
          <p:cNvSpPr/>
          <p:nvPr/>
        </p:nvSpPr>
        <p:spPr>
          <a:xfrm>
            <a:off x="1069879" y="5080307"/>
            <a:ext cx="6927273"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&lt;http://</a:t>
            </a:r>
            <a:r>
              <a:rPr lang="en-US" dirty="0" err="1"/>
              <a:t>data.example.com</a:t>
            </a:r>
            <a:r>
              <a:rPr lang="en-US" dirty="0"/>
              <a:t>/employee/7369&gt; </a:t>
            </a:r>
            <a:r>
              <a:rPr lang="en-US" dirty="0" err="1"/>
              <a:t>ex:role</a:t>
            </a:r>
            <a:r>
              <a:rPr lang="en-US" dirty="0"/>
              <a:t> </a:t>
            </a:r>
            <a:endParaRPr lang="en-US" dirty="0" smtClean="0"/>
          </a:p>
          <a:p>
            <a:r>
              <a:rPr lang="en-US" dirty="0"/>
              <a:t>	</a:t>
            </a:r>
            <a:r>
              <a:rPr lang="en-US" dirty="0" smtClean="0"/>
              <a:t>	&lt;</a:t>
            </a:r>
            <a:r>
              <a:rPr lang="en-US" dirty="0"/>
              <a:t>http://</a:t>
            </a:r>
            <a:r>
              <a:rPr lang="en-US" dirty="0" err="1"/>
              <a:t>data.example.com</a:t>
            </a:r>
            <a:r>
              <a:rPr lang="en-US" dirty="0"/>
              <a:t>/roles/general-office&gt;.</a:t>
            </a:r>
          </a:p>
        </p:txBody>
      </p:sp>
    </p:spTree>
    <p:extLst>
      <p:ext uri="{BB962C8B-B14F-4D97-AF65-F5344CB8AC3E}">
        <p14:creationId xmlns:p14="http://schemas.microsoft.com/office/powerpoint/2010/main" val="142738740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3-01-16 at 11.45.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3243" y="961193"/>
            <a:ext cx="6096000" cy="2402987"/>
          </a:xfrm>
          <a:prstGeom prst="rect">
            <a:avLst/>
          </a:prstGeom>
        </p:spPr>
      </p:pic>
      <p:sp>
        <p:nvSpPr>
          <p:cNvPr id="7" name="Rectangle 6"/>
          <p:cNvSpPr/>
          <p:nvPr/>
        </p:nvSpPr>
        <p:spPr>
          <a:xfrm>
            <a:off x="273243" y="2256459"/>
            <a:ext cx="6927273" cy="397031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&lt;#TriplesMap1&gt;</a:t>
            </a:r>
          </a:p>
          <a:p>
            <a:r>
              <a:rPr lang="en-US" sz="1400" dirty="0"/>
              <a:t>    </a:t>
            </a:r>
            <a:r>
              <a:rPr lang="en-US" sz="1400" dirty="0" err="1"/>
              <a:t>rr:logicalTable</a:t>
            </a:r>
            <a:r>
              <a:rPr lang="en-US" sz="1400" dirty="0"/>
              <a:t> [ </a:t>
            </a:r>
            <a:r>
              <a:rPr lang="en-US" sz="1400" dirty="0" err="1" smtClean="0"/>
              <a:t>rr:sqlQuery</a:t>
            </a:r>
            <a:endParaRPr lang="en-US" sz="1400" dirty="0"/>
          </a:p>
          <a:p>
            <a:r>
              <a:rPr lang="en-US" sz="1400" dirty="0" smtClean="0"/>
              <a:t>        "</a:t>
            </a:r>
            <a:r>
              <a:rPr lang="en-US" sz="1400" dirty="0"/>
              <a:t>""</a:t>
            </a:r>
          </a:p>
          <a:p>
            <a:r>
              <a:rPr lang="en-US" sz="1400" dirty="0"/>
              <a:t>        SELECT EMP.*, </a:t>
            </a:r>
            <a:r>
              <a:rPr lang="en-US" sz="1400" dirty="0" smtClean="0"/>
              <a:t/>
            </a:r>
            <a:br>
              <a:rPr lang="en-US" sz="1400" dirty="0" smtClean="0"/>
            </a:br>
            <a:r>
              <a:rPr lang="en-US" sz="1400" dirty="0" smtClean="0"/>
              <a:t>                       (</a:t>
            </a:r>
            <a:r>
              <a:rPr lang="en-US" sz="1400" dirty="0"/>
              <a:t>CASE JOB</a:t>
            </a:r>
          </a:p>
          <a:p>
            <a:r>
              <a:rPr lang="en-US" sz="1400" dirty="0"/>
              <a:t>            </a:t>
            </a:r>
            <a:r>
              <a:rPr lang="en-US" sz="1400" dirty="0" smtClean="0"/>
              <a:t>	           WHEN </a:t>
            </a:r>
            <a:r>
              <a:rPr lang="en-US" sz="1400" dirty="0"/>
              <a:t>'CLERK' THEN 'general-office'</a:t>
            </a:r>
          </a:p>
          <a:p>
            <a:r>
              <a:rPr lang="en-US" sz="1400" dirty="0"/>
              <a:t>            </a:t>
            </a:r>
            <a:r>
              <a:rPr lang="en-US" sz="1400" dirty="0" smtClean="0"/>
              <a:t>	           WHEN </a:t>
            </a:r>
            <a:r>
              <a:rPr lang="en-US" sz="1400" dirty="0"/>
              <a:t>'NIGHTGUARD' THEN 'security'</a:t>
            </a:r>
          </a:p>
          <a:p>
            <a:r>
              <a:rPr lang="en-US" sz="1400" dirty="0"/>
              <a:t>            </a:t>
            </a:r>
            <a:r>
              <a:rPr lang="en-US" sz="1400" dirty="0" smtClean="0"/>
              <a:t>	           WHEN </a:t>
            </a:r>
            <a:r>
              <a:rPr lang="en-US" sz="1400" dirty="0"/>
              <a:t>'ENGINEER' THEN 'engineering'</a:t>
            </a:r>
          </a:p>
          <a:p>
            <a:r>
              <a:rPr lang="en-US" sz="1400" dirty="0"/>
              <a:t>        </a:t>
            </a:r>
            <a:r>
              <a:rPr lang="en-US" sz="1400" dirty="0" smtClean="0"/>
              <a:t>    	       END</a:t>
            </a:r>
            <a:r>
              <a:rPr lang="en-US" sz="1400" dirty="0"/>
              <a:t>) </a:t>
            </a:r>
            <a:r>
              <a:rPr lang="en-US" sz="1400" dirty="0" smtClean="0"/>
              <a:t>AS ROLE </a:t>
            </a:r>
            <a:br>
              <a:rPr lang="en-US" sz="1400" dirty="0" smtClean="0"/>
            </a:br>
            <a:r>
              <a:rPr lang="en-US" sz="1400" dirty="0" smtClean="0"/>
              <a:t>        FROM EMP</a:t>
            </a:r>
            <a:endParaRPr lang="en-US" sz="1400" dirty="0"/>
          </a:p>
          <a:p>
            <a:r>
              <a:rPr lang="en-US" sz="1400" dirty="0"/>
              <a:t>        """ ];</a:t>
            </a:r>
          </a:p>
          <a:p>
            <a:r>
              <a:rPr lang="en-US" sz="1400" dirty="0"/>
              <a:t>    </a:t>
            </a:r>
            <a:r>
              <a:rPr lang="en-US" sz="1400" dirty="0" err="1"/>
              <a:t>rr:subjectMap</a:t>
            </a:r>
            <a:r>
              <a:rPr lang="en-US" sz="1400" dirty="0"/>
              <a:t> [</a:t>
            </a:r>
          </a:p>
          <a:p>
            <a:r>
              <a:rPr lang="en-US" sz="1400" dirty="0"/>
              <a:t>        </a:t>
            </a:r>
            <a:r>
              <a:rPr lang="en-US" sz="1400" dirty="0" err="1"/>
              <a:t>rr:template</a:t>
            </a:r>
            <a:r>
              <a:rPr lang="en-US" sz="1400" dirty="0"/>
              <a:t> "http://</a:t>
            </a:r>
            <a:r>
              <a:rPr lang="en-US" sz="1400" dirty="0" err="1"/>
              <a:t>data.example.com</a:t>
            </a:r>
            <a:r>
              <a:rPr lang="en-US" sz="1400" dirty="0"/>
              <a:t>/employee/{EMPNO}";</a:t>
            </a:r>
          </a:p>
          <a:p>
            <a:r>
              <a:rPr lang="en-US" sz="1400" dirty="0"/>
              <a:t>    ];</a:t>
            </a:r>
          </a:p>
          <a:p>
            <a:r>
              <a:rPr lang="en-US" sz="1400" dirty="0"/>
              <a:t>    </a:t>
            </a:r>
            <a:r>
              <a:rPr lang="en-US" sz="1400" dirty="0" err="1"/>
              <a:t>rr:predicateObjectMap</a:t>
            </a:r>
            <a:r>
              <a:rPr lang="en-US" sz="1400" dirty="0"/>
              <a:t> [</a:t>
            </a:r>
          </a:p>
          <a:p>
            <a:r>
              <a:rPr lang="en-US" sz="1400" dirty="0"/>
              <a:t>        </a:t>
            </a:r>
            <a:r>
              <a:rPr lang="en-US" sz="1400" dirty="0" err="1"/>
              <a:t>rr:predicate</a:t>
            </a:r>
            <a:r>
              <a:rPr lang="en-US" sz="1400" dirty="0"/>
              <a:t> </a:t>
            </a:r>
            <a:r>
              <a:rPr lang="en-US" sz="1400" dirty="0" err="1"/>
              <a:t>ex:role</a:t>
            </a:r>
            <a:r>
              <a:rPr lang="en-US" sz="1400" dirty="0"/>
              <a:t>;</a:t>
            </a:r>
          </a:p>
          <a:p>
            <a:r>
              <a:rPr lang="en-US" sz="1400" dirty="0"/>
              <a:t>        </a:t>
            </a:r>
            <a:r>
              <a:rPr lang="en-US" sz="1400" dirty="0" err="1"/>
              <a:t>rr:objectMap</a:t>
            </a:r>
            <a:r>
              <a:rPr lang="en-US" sz="1400" dirty="0"/>
              <a:t> [ </a:t>
            </a:r>
            <a:r>
              <a:rPr lang="en-US" sz="1400" dirty="0" err="1"/>
              <a:t>rr:template</a:t>
            </a:r>
            <a:r>
              <a:rPr lang="en-US" sz="1400" dirty="0"/>
              <a:t> "http://</a:t>
            </a:r>
            <a:r>
              <a:rPr lang="en-US" sz="1400" dirty="0" err="1"/>
              <a:t>data.example.com</a:t>
            </a:r>
            <a:r>
              <a:rPr lang="en-US" sz="1400" dirty="0"/>
              <a:t>/roles/{ROLE}" ];</a:t>
            </a:r>
          </a:p>
          <a:p>
            <a:r>
              <a:rPr lang="en-US" sz="1400" dirty="0"/>
              <a:t>    ].</a:t>
            </a:r>
          </a:p>
        </p:txBody>
      </p:sp>
      <p:sp>
        <p:nvSpPr>
          <p:cNvPr id="8" name="Title 1"/>
          <p:cNvSpPr>
            <a:spLocks noGrp="1"/>
          </p:cNvSpPr>
          <p:nvPr>
            <p:ph type="title"/>
          </p:nvPr>
        </p:nvSpPr>
        <p:spPr>
          <a:xfrm>
            <a:off x="251520" y="274638"/>
            <a:ext cx="8229600" cy="922337"/>
          </a:xfrm>
        </p:spPr>
        <p:txBody>
          <a:bodyPr/>
          <a:lstStyle/>
          <a:p>
            <a:r>
              <a:rPr lang="en-US" dirty="0" smtClean="0"/>
              <a:t>Translating Job Codes to IRIs</a:t>
            </a:r>
            <a:endParaRPr lang="en-US" dirty="0"/>
          </a:p>
        </p:txBody>
      </p:sp>
    </p:spTree>
    <p:extLst>
      <p:ext uri="{BB962C8B-B14F-4D97-AF65-F5344CB8AC3E}">
        <p14:creationId xmlns:p14="http://schemas.microsoft.com/office/powerpoint/2010/main" val="180371955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smtClean="0"/>
              <a:t>Overview and Examples</a:t>
            </a:r>
          </a:p>
          <a:p>
            <a:r>
              <a:rPr lang="en-US" dirty="0" smtClean="0">
                <a:solidFill>
                  <a:srgbClr val="0000FF"/>
                </a:solidFill>
              </a:rPr>
              <a:t>Detailed Specification</a:t>
            </a:r>
            <a:endParaRPr lang="en-US" dirty="0">
              <a:solidFill>
                <a:srgbClr val="0000FF"/>
              </a:solidFill>
            </a:endParaRPr>
          </a:p>
        </p:txBody>
      </p:sp>
    </p:spTree>
    <p:extLst>
      <p:ext uri="{BB962C8B-B14F-4D97-AF65-F5344CB8AC3E}">
        <p14:creationId xmlns:p14="http://schemas.microsoft.com/office/powerpoint/2010/main" val="2874945956"/>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R2RML Processors and Mapping Documents</a:t>
            </a:r>
          </a:p>
        </p:txBody>
      </p:sp>
      <p:sp>
        <p:nvSpPr>
          <p:cNvPr id="3" name="Content Placeholder 2"/>
          <p:cNvSpPr>
            <a:spLocks noGrp="1"/>
          </p:cNvSpPr>
          <p:nvPr>
            <p:ph idx="1"/>
          </p:nvPr>
        </p:nvSpPr>
        <p:spPr>
          <a:xfrm>
            <a:off x="457200" y="1668611"/>
            <a:ext cx="8229600" cy="4784725"/>
          </a:xfrm>
        </p:spPr>
        <p:txBody>
          <a:bodyPr/>
          <a:lstStyle/>
          <a:p>
            <a:r>
              <a:rPr lang="en-US" sz="2000" dirty="0" smtClean="0"/>
              <a:t>An </a:t>
            </a:r>
            <a:r>
              <a:rPr lang="en-US" sz="2000" dirty="0" smtClean="0">
                <a:solidFill>
                  <a:srgbClr val="0000FF"/>
                </a:solidFill>
              </a:rPr>
              <a:t>R2RML </a:t>
            </a:r>
            <a:r>
              <a:rPr lang="en-US" sz="2000" dirty="0">
                <a:solidFill>
                  <a:srgbClr val="0000FF"/>
                </a:solidFill>
              </a:rPr>
              <a:t>mapping </a:t>
            </a:r>
            <a:endParaRPr lang="en-US" sz="2000" dirty="0" smtClean="0">
              <a:solidFill>
                <a:srgbClr val="0000FF"/>
              </a:solidFill>
            </a:endParaRPr>
          </a:p>
          <a:p>
            <a:pPr lvl="1"/>
            <a:r>
              <a:rPr lang="en-US" sz="2000" dirty="0" smtClean="0"/>
              <a:t>defines </a:t>
            </a:r>
            <a:r>
              <a:rPr lang="en-US" sz="2000" dirty="0"/>
              <a:t>a mapping from a relational database to </a:t>
            </a:r>
            <a:r>
              <a:rPr lang="en-US" sz="2000" dirty="0" smtClean="0"/>
              <a:t>RDF</a:t>
            </a:r>
          </a:p>
          <a:p>
            <a:pPr lvl="1"/>
            <a:r>
              <a:rPr lang="en-US" sz="2000" dirty="0" smtClean="0"/>
              <a:t>consists </a:t>
            </a:r>
            <a:r>
              <a:rPr lang="en-US" sz="2000" dirty="0"/>
              <a:t>of one or more triples </a:t>
            </a:r>
            <a:r>
              <a:rPr lang="en-US" sz="2000" dirty="0" smtClean="0"/>
              <a:t>maps.</a:t>
            </a:r>
          </a:p>
          <a:p>
            <a:pPr marL="457200" lvl="1" indent="0">
              <a:buNone/>
            </a:pPr>
            <a:r>
              <a:rPr lang="en-US" sz="2000" dirty="0" smtClean="0"/>
              <a:t>The </a:t>
            </a:r>
            <a:r>
              <a:rPr lang="en-US" sz="2000" dirty="0"/>
              <a:t>input </a:t>
            </a:r>
            <a:r>
              <a:rPr lang="en-US" sz="2000" dirty="0" smtClean="0"/>
              <a:t>is </a:t>
            </a:r>
            <a:r>
              <a:rPr lang="en-US" sz="2000" dirty="0"/>
              <a:t>called the </a:t>
            </a:r>
            <a:r>
              <a:rPr lang="en-US" sz="2000" dirty="0">
                <a:solidFill>
                  <a:srgbClr val="0000FF"/>
                </a:solidFill>
              </a:rPr>
              <a:t>input database</a:t>
            </a:r>
            <a:r>
              <a:rPr lang="en-US" sz="2000" dirty="0" smtClean="0"/>
              <a:t>.</a:t>
            </a:r>
          </a:p>
          <a:p>
            <a:pPr marL="457200" lvl="1" indent="0">
              <a:buNone/>
            </a:pPr>
            <a:endParaRPr lang="en-US" sz="800" dirty="0" smtClean="0"/>
          </a:p>
          <a:p>
            <a:pPr marL="400050"/>
            <a:r>
              <a:rPr lang="en-US" sz="2000" dirty="0"/>
              <a:t>An </a:t>
            </a:r>
            <a:r>
              <a:rPr lang="en-US" sz="2000" dirty="0">
                <a:solidFill>
                  <a:srgbClr val="0000FF"/>
                </a:solidFill>
              </a:rPr>
              <a:t>R2RML </a:t>
            </a:r>
            <a:r>
              <a:rPr lang="en-US" sz="2000" dirty="0" smtClean="0">
                <a:solidFill>
                  <a:srgbClr val="0000FF"/>
                </a:solidFill>
              </a:rPr>
              <a:t>processor</a:t>
            </a:r>
            <a:r>
              <a:rPr lang="en-US" sz="2000" dirty="0" smtClean="0"/>
              <a:t>, </a:t>
            </a:r>
          </a:p>
          <a:p>
            <a:pPr marL="800100" lvl="1"/>
            <a:r>
              <a:rPr lang="en-US" sz="2000" dirty="0" smtClean="0"/>
              <a:t>given </a:t>
            </a:r>
            <a:r>
              <a:rPr lang="en-US" sz="2000" dirty="0"/>
              <a:t>an R2RML mapping and an input database, </a:t>
            </a:r>
            <a:r>
              <a:rPr lang="en-US" sz="2000" dirty="0" smtClean="0"/>
              <a:t/>
            </a:r>
            <a:br>
              <a:rPr lang="en-US" sz="2000" dirty="0" smtClean="0"/>
            </a:br>
            <a:r>
              <a:rPr lang="en-US" sz="2000" dirty="0" smtClean="0"/>
              <a:t>provides </a:t>
            </a:r>
            <a:r>
              <a:rPr lang="en-US" sz="2000" dirty="0"/>
              <a:t>access to the output </a:t>
            </a:r>
            <a:r>
              <a:rPr lang="en-US" sz="2000" dirty="0" smtClean="0"/>
              <a:t>dataset;</a:t>
            </a:r>
          </a:p>
          <a:p>
            <a:pPr marL="800100" lvl="1"/>
            <a:r>
              <a:rPr lang="en-US" sz="2000" dirty="0" smtClean="0"/>
              <a:t>has </a:t>
            </a:r>
            <a:r>
              <a:rPr lang="en-US" sz="2000" dirty="0"/>
              <a:t>access to an execution environment </a:t>
            </a:r>
            <a:r>
              <a:rPr lang="en-US" sz="2000" dirty="0" smtClean="0"/>
              <a:t>with:</a:t>
            </a:r>
            <a:br>
              <a:rPr lang="en-US" sz="2000" dirty="0" smtClean="0"/>
            </a:br>
            <a:r>
              <a:rPr lang="en-US" sz="2000" dirty="0" smtClean="0"/>
              <a:t> - an </a:t>
            </a:r>
            <a:r>
              <a:rPr lang="en-US" sz="2000" dirty="0" smtClean="0">
                <a:solidFill>
                  <a:srgbClr val="0000FF"/>
                </a:solidFill>
              </a:rPr>
              <a:t>SQL connection </a:t>
            </a:r>
            <a:r>
              <a:rPr lang="en-US" sz="2000" dirty="0" smtClean="0"/>
              <a:t>to the input database,</a:t>
            </a:r>
            <a:br>
              <a:rPr lang="en-US" sz="2000" dirty="0" smtClean="0"/>
            </a:br>
            <a:r>
              <a:rPr lang="en-US" sz="2000" dirty="0" smtClean="0"/>
              <a:t> - a </a:t>
            </a:r>
            <a:r>
              <a:rPr lang="en-US" sz="2000" dirty="0">
                <a:solidFill>
                  <a:srgbClr val="0000FF"/>
                </a:solidFill>
              </a:rPr>
              <a:t>base </a:t>
            </a:r>
            <a:r>
              <a:rPr lang="en-US" sz="2000" dirty="0" smtClean="0">
                <a:solidFill>
                  <a:srgbClr val="0000FF"/>
                </a:solidFill>
              </a:rPr>
              <a:t>IRI</a:t>
            </a:r>
          </a:p>
          <a:p>
            <a:pPr marL="800100" lvl="1"/>
            <a:endParaRPr lang="en-US" sz="800" dirty="0" smtClean="0"/>
          </a:p>
          <a:p>
            <a:r>
              <a:rPr lang="en-US" sz="2000" dirty="0"/>
              <a:t>An R2RML processor may include an </a:t>
            </a:r>
            <a:r>
              <a:rPr lang="en-US" sz="2000" dirty="0">
                <a:solidFill>
                  <a:srgbClr val="0000FF"/>
                </a:solidFill>
              </a:rPr>
              <a:t>R2RML data </a:t>
            </a:r>
            <a:r>
              <a:rPr lang="en-US" sz="2000" dirty="0" smtClean="0">
                <a:solidFill>
                  <a:srgbClr val="0000FF"/>
                </a:solidFill>
              </a:rPr>
              <a:t>validator</a:t>
            </a:r>
            <a:endParaRPr lang="en-US" sz="2000" dirty="0"/>
          </a:p>
        </p:txBody>
      </p:sp>
    </p:spTree>
    <p:extLst>
      <p:ext uri="{BB962C8B-B14F-4D97-AF65-F5344CB8AC3E}">
        <p14:creationId xmlns:p14="http://schemas.microsoft.com/office/powerpoint/2010/main" val="127155736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Data Errors</a:t>
            </a:r>
            <a:endParaRPr lang="en-US" dirty="0"/>
          </a:p>
        </p:txBody>
      </p:sp>
      <p:sp>
        <p:nvSpPr>
          <p:cNvPr id="5" name="Content Placeholder 4"/>
          <p:cNvSpPr>
            <a:spLocks noGrp="1"/>
          </p:cNvSpPr>
          <p:nvPr>
            <p:ph idx="1"/>
          </p:nvPr>
        </p:nvSpPr>
        <p:spPr/>
        <p:txBody>
          <a:bodyPr/>
          <a:lstStyle/>
          <a:p>
            <a:pPr marL="0" indent="0">
              <a:buNone/>
            </a:pPr>
            <a:r>
              <a:rPr lang="en-US" dirty="0" smtClean="0"/>
              <a:t>The RDF data produced by a mapping may be erroneous,</a:t>
            </a:r>
            <a:br>
              <a:rPr lang="en-US" dirty="0" smtClean="0"/>
            </a:br>
            <a:r>
              <a:rPr lang="en-US" dirty="0" smtClean="0"/>
              <a:t>due to the format and type of the data in the database.</a:t>
            </a:r>
          </a:p>
          <a:p>
            <a:pPr marL="0" indent="0">
              <a:buNone/>
            </a:pPr>
            <a:r>
              <a:rPr lang="en-US" dirty="0" smtClean="0"/>
              <a:t>Two cases:</a:t>
            </a:r>
          </a:p>
          <a:p>
            <a:r>
              <a:rPr lang="en-US" dirty="0" smtClean="0"/>
              <a:t>The map produces a term of </a:t>
            </a:r>
            <a:r>
              <a:rPr lang="en-US" dirty="0"/>
              <a:t>type </a:t>
            </a:r>
            <a:r>
              <a:rPr lang="en-US" dirty="0" err="1" smtClean="0"/>
              <a:t>rr:IRI</a:t>
            </a:r>
            <a:r>
              <a:rPr lang="en-US" dirty="0" smtClean="0"/>
              <a:t>, </a:t>
            </a:r>
            <a:br>
              <a:rPr lang="en-US" dirty="0" smtClean="0"/>
            </a:br>
            <a:r>
              <a:rPr lang="en-US" dirty="0" smtClean="0"/>
              <a:t>but the term is not a valid IRI</a:t>
            </a:r>
          </a:p>
          <a:p>
            <a:r>
              <a:rPr lang="en-US" dirty="0" smtClean="0"/>
              <a:t>The map is intended to produce a literal, </a:t>
            </a:r>
            <a:br>
              <a:rPr lang="en-US" dirty="0" smtClean="0"/>
            </a:br>
            <a:r>
              <a:rPr lang="en-US" dirty="0" smtClean="0"/>
              <a:t>but the mapping specifies a </a:t>
            </a:r>
            <a:r>
              <a:rPr lang="en-US" dirty="0" err="1" smtClean="0"/>
              <a:t>datatype</a:t>
            </a:r>
            <a:r>
              <a:rPr lang="en-US" dirty="0" smtClean="0"/>
              <a:t> that overrides the</a:t>
            </a:r>
            <a:br>
              <a:rPr lang="en-US" dirty="0" smtClean="0"/>
            </a:br>
            <a:r>
              <a:rPr lang="en-US" dirty="0" smtClean="0"/>
              <a:t>natural RDF data type</a:t>
            </a:r>
            <a:br>
              <a:rPr lang="en-US" dirty="0" smtClean="0"/>
            </a:br>
            <a:r>
              <a:rPr lang="en-US" sz="2000" dirty="0" smtClean="0"/>
              <a:t>(there is a specific correspondence between SQL and </a:t>
            </a:r>
            <a:br>
              <a:rPr lang="en-US" sz="2000" dirty="0" smtClean="0"/>
            </a:br>
            <a:r>
              <a:rPr lang="en-US" sz="2000" dirty="0" smtClean="0"/>
              <a:t> RDF </a:t>
            </a:r>
            <a:r>
              <a:rPr lang="en-US" sz="2000" dirty="0" err="1" smtClean="0"/>
              <a:t>datatypes</a:t>
            </a:r>
            <a:r>
              <a:rPr lang="en-US" sz="2000" dirty="0" smtClean="0"/>
              <a:t>)</a:t>
            </a:r>
          </a:p>
          <a:p>
            <a:pPr marL="0" indent="0">
              <a:buNone/>
            </a:pPr>
            <a:endParaRPr lang="en-US" dirty="0"/>
          </a:p>
        </p:txBody>
      </p:sp>
    </p:spTree>
    <p:extLst>
      <p:ext uri="{BB962C8B-B14F-4D97-AF65-F5344CB8AC3E}">
        <p14:creationId xmlns:p14="http://schemas.microsoft.com/office/powerpoint/2010/main" val="151098229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Data Errors</a:t>
            </a:r>
            <a:endParaRPr lang="en-US" dirty="0"/>
          </a:p>
        </p:txBody>
      </p:sp>
      <p:sp>
        <p:nvSpPr>
          <p:cNvPr id="5" name="Content Placeholder 4"/>
          <p:cNvSpPr>
            <a:spLocks noGrp="1"/>
          </p:cNvSpPr>
          <p:nvPr>
            <p:ph idx="1"/>
          </p:nvPr>
        </p:nvSpPr>
        <p:spPr/>
        <p:txBody>
          <a:bodyPr/>
          <a:lstStyle/>
          <a:p>
            <a:pPr marL="0" indent="0">
              <a:buNone/>
            </a:pPr>
            <a:r>
              <a:rPr lang="en-US" dirty="0" smtClean="0"/>
              <a:t>The RDF data produced by a mapping may be erroneous,</a:t>
            </a:r>
            <a:br>
              <a:rPr lang="en-US" dirty="0" smtClean="0"/>
            </a:br>
            <a:r>
              <a:rPr lang="en-US" dirty="0" smtClean="0"/>
              <a:t>due to the format and type of the data in the database.</a:t>
            </a:r>
          </a:p>
          <a:p>
            <a:pPr marL="0" indent="0">
              <a:buNone/>
            </a:pPr>
            <a:r>
              <a:rPr lang="en-US" dirty="0" smtClean="0"/>
              <a:t>Two cases:</a:t>
            </a:r>
          </a:p>
          <a:p>
            <a:r>
              <a:rPr lang="en-US" dirty="0" smtClean="0"/>
              <a:t>The map produces a term of </a:t>
            </a:r>
            <a:r>
              <a:rPr lang="en-US" dirty="0"/>
              <a:t>type </a:t>
            </a:r>
            <a:r>
              <a:rPr lang="en-US" dirty="0" err="1" smtClean="0"/>
              <a:t>rr:IRI</a:t>
            </a:r>
            <a:r>
              <a:rPr lang="en-US" dirty="0" smtClean="0"/>
              <a:t>, </a:t>
            </a:r>
            <a:br>
              <a:rPr lang="en-US" dirty="0" smtClean="0"/>
            </a:br>
            <a:r>
              <a:rPr lang="en-US" dirty="0" smtClean="0"/>
              <a:t>but the term is not a valid IRI</a:t>
            </a:r>
          </a:p>
          <a:p>
            <a:r>
              <a:rPr lang="en-US" dirty="0" smtClean="0"/>
              <a:t>The map is intended to produce a literal, </a:t>
            </a:r>
            <a:br>
              <a:rPr lang="en-US" dirty="0" smtClean="0"/>
            </a:br>
            <a:r>
              <a:rPr lang="en-US" dirty="0" smtClean="0"/>
              <a:t>but the mapping specifies a </a:t>
            </a:r>
            <a:r>
              <a:rPr lang="en-US" dirty="0" err="1" smtClean="0"/>
              <a:t>datatype</a:t>
            </a:r>
            <a:r>
              <a:rPr lang="en-US" dirty="0" smtClean="0"/>
              <a:t> that overrides the</a:t>
            </a:r>
            <a:br>
              <a:rPr lang="en-US" dirty="0" smtClean="0"/>
            </a:br>
            <a:r>
              <a:rPr lang="en-US" dirty="0" smtClean="0"/>
              <a:t>natural RDF data type</a:t>
            </a:r>
            <a:br>
              <a:rPr lang="en-US" dirty="0" smtClean="0"/>
            </a:br>
            <a:r>
              <a:rPr lang="en-US" sz="2000" dirty="0" smtClean="0"/>
              <a:t>(there is a specific correspondence between SQL and </a:t>
            </a:r>
            <a:br>
              <a:rPr lang="en-US" sz="2000" dirty="0" smtClean="0"/>
            </a:br>
            <a:r>
              <a:rPr lang="en-US" sz="2000" dirty="0" smtClean="0"/>
              <a:t> RDF </a:t>
            </a:r>
            <a:r>
              <a:rPr lang="en-US" sz="2000" dirty="0" err="1" smtClean="0"/>
              <a:t>datatypes</a:t>
            </a:r>
            <a:r>
              <a:rPr lang="en-US" sz="2000" dirty="0" smtClean="0"/>
              <a:t>)</a:t>
            </a:r>
          </a:p>
          <a:p>
            <a:pPr marL="0" indent="0">
              <a:buNone/>
            </a:pPr>
            <a:endParaRPr lang="en-US" dirty="0"/>
          </a:p>
        </p:txBody>
      </p:sp>
      <p:sp>
        <p:nvSpPr>
          <p:cNvPr id="6" name="Snip Single Corner Rectangle 5"/>
          <p:cNvSpPr/>
          <p:nvPr/>
        </p:nvSpPr>
        <p:spPr>
          <a:xfrm>
            <a:off x="1912093" y="3068960"/>
            <a:ext cx="7052395" cy="3384376"/>
          </a:xfrm>
          <a:prstGeom prst="snip1Rect">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b="1" dirty="0"/>
              <a:t>Data errors </a:t>
            </a:r>
            <a:r>
              <a:rPr lang="en-US" dirty="0"/>
              <a:t>cannot generally be detected by analyzing the table schema of the database, but only by scanning the data in the tables. For large and rapidly changing databases, this can be impractical. Therefore, R2RML processors are allowed to answer queries that do not “touch” a data error, and the behavior of such operations is well-defined. For the same reason, the conformance of R2RML mappings is defined without regard for the presence of data errors</a:t>
            </a:r>
            <a:r>
              <a:rPr lang="en-US" dirty="0" smtClean="0"/>
              <a:t>.</a:t>
            </a:r>
          </a:p>
          <a:p>
            <a:endParaRPr lang="en-US" sz="2000" dirty="0"/>
          </a:p>
          <a:p>
            <a:pPr algn="r"/>
            <a:r>
              <a:rPr lang="en-US" sz="1600" dirty="0" smtClean="0"/>
              <a:t>Source: </a:t>
            </a:r>
            <a:r>
              <a:rPr lang="en-US" sz="1600" dirty="0"/>
              <a:t>R2RML: RDB to RDF Mapping Language</a:t>
            </a:r>
          </a:p>
          <a:p>
            <a:pPr algn="r"/>
            <a:r>
              <a:rPr lang="en-US" sz="1600" dirty="0"/>
              <a:t>W3C Recommendation</a:t>
            </a:r>
          </a:p>
        </p:txBody>
      </p:sp>
    </p:spTree>
    <p:extLst>
      <p:ext uri="{BB962C8B-B14F-4D97-AF65-F5344CB8AC3E}">
        <p14:creationId xmlns:p14="http://schemas.microsoft.com/office/powerpoint/2010/main" val="125087680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Material/Sources</a:t>
            </a:r>
            <a:endParaRPr lang="en-US" dirty="0"/>
          </a:p>
        </p:txBody>
      </p:sp>
      <p:sp>
        <p:nvSpPr>
          <p:cNvPr id="3" name="Content Placeholder 2"/>
          <p:cNvSpPr>
            <a:spLocks noGrp="1"/>
          </p:cNvSpPr>
          <p:nvPr>
            <p:ph idx="1"/>
          </p:nvPr>
        </p:nvSpPr>
        <p:spPr/>
        <p:txBody>
          <a:bodyPr/>
          <a:lstStyle/>
          <a:p>
            <a:endParaRPr lang="en-US" dirty="0" smtClean="0"/>
          </a:p>
          <a:p>
            <a:r>
              <a:rPr lang="en-US" dirty="0" smtClean="0"/>
              <a:t>R2RML specification</a:t>
            </a:r>
            <a:r>
              <a:rPr lang="en-US" dirty="0"/>
              <a:t> </a:t>
            </a:r>
            <a:r>
              <a:rPr lang="en-US" dirty="0" smtClean="0"/>
              <a:t>by W3C</a:t>
            </a:r>
            <a:r>
              <a:rPr lang="en-US" dirty="0"/>
              <a:t/>
            </a:r>
            <a:br>
              <a:rPr lang="en-US" dirty="0"/>
            </a:br>
            <a:r>
              <a:rPr lang="en-US" dirty="0">
                <a:hlinkClick r:id="rId2"/>
              </a:rPr>
              <a:t>http://www.w3.org/TR/r2rml</a:t>
            </a:r>
            <a:r>
              <a:rPr lang="en-US" dirty="0" smtClean="0">
                <a:hlinkClick r:id="rId2"/>
              </a:rPr>
              <a:t>/</a:t>
            </a:r>
            <a:endParaRPr lang="en-US" dirty="0" smtClean="0"/>
          </a:p>
          <a:p>
            <a:endParaRPr lang="en-US" dirty="0" smtClean="0"/>
          </a:p>
          <a:p>
            <a:r>
              <a:rPr lang="en-US" dirty="0" smtClean="0"/>
              <a:t>R2RML specification byW3C</a:t>
            </a:r>
            <a:r>
              <a:rPr lang="en-US" dirty="0"/>
              <a:t/>
            </a:r>
            <a:br>
              <a:rPr lang="en-US" dirty="0"/>
            </a:br>
            <a:r>
              <a:rPr lang="en-US" dirty="0">
                <a:hlinkClick r:id="rId3"/>
              </a:rPr>
              <a:t>http://www.w3.org/2001/sw/rdb2rdf/test-cases</a:t>
            </a:r>
            <a:r>
              <a:rPr lang="en-US" dirty="0" smtClean="0">
                <a:hlinkClick r:id="rId3"/>
              </a:rPr>
              <a:t>/</a:t>
            </a:r>
            <a:endParaRPr lang="en-US" dirty="0" smtClean="0"/>
          </a:p>
          <a:p>
            <a:pPr marL="0" indent="0">
              <a:buNone/>
            </a:pPr>
            <a:r>
              <a:rPr lang="en-US" dirty="0"/>
              <a:t/>
            </a:r>
            <a:br>
              <a:rPr lang="en-US" dirty="0"/>
            </a:br>
            <a:endParaRPr lang="en-US" sz="1200" dirty="0" smtClean="0"/>
          </a:p>
          <a:p>
            <a:endParaRPr lang="en-US" dirty="0" smtClean="0"/>
          </a:p>
        </p:txBody>
      </p:sp>
    </p:spTree>
    <p:extLst>
      <p:ext uri="{BB962C8B-B14F-4D97-AF65-F5344CB8AC3E}">
        <p14:creationId xmlns:p14="http://schemas.microsoft.com/office/powerpoint/2010/main" val="361360052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Mapping as Default Mappings</a:t>
            </a:r>
            <a:endParaRPr lang="en-US" dirty="0"/>
          </a:p>
        </p:txBody>
      </p:sp>
      <p:sp>
        <p:nvSpPr>
          <p:cNvPr id="3" name="Content Placeholder 2"/>
          <p:cNvSpPr>
            <a:spLocks noGrp="1"/>
          </p:cNvSpPr>
          <p:nvPr>
            <p:ph idx="1"/>
          </p:nvPr>
        </p:nvSpPr>
        <p:spPr/>
        <p:txBody>
          <a:bodyPr>
            <a:normAutofit/>
          </a:bodyPr>
          <a:lstStyle/>
          <a:p>
            <a:r>
              <a:rPr lang="en-US" dirty="0"/>
              <a:t>An R2RML processor may include an </a:t>
            </a:r>
            <a:r>
              <a:rPr lang="en-US" dirty="0">
                <a:solidFill>
                  <a:srgbClr val="0000FF"/>
                </a:solidFill>
              </a:rPr>
              <a:t>R2RML default mapping</a:t>
            </a:r>
            <a:r>
              <a:rPr lang="en-US" b="1" dirty="0"/>
              <a:t> </a:t>
            </a:r>
            <a:r>
              <a:rPr lang="en-US" dirty="0" smtClean="0"/>
              <a:t>generator</a:t>
            </a:r>
          </a:p>
          <a:p>
            <a:pPr lvl="1"/>
            <a:r>
              <a:rPr lang="en-US" dirty="0" smtClean="0"/>
              <a:t>Output: Direct </a:t>
            </a:r>
            <a:r>
              <a:rPr lang="en-US" dirty="0"/>
              <a:t>Graph </a:t>
            </a:r>
            <a:r>
              <a:rPr lang="en-US" dirty="0" smtClean="0"/>
              <a:t>corresponding </a:t>
            </a:r>
            <a:r>
              <a:rPr lang="en-US" dirty="0"/>
              <a:t>to the input </a:t>
            </a:r>
            <a:r>
              <a:rPr lang="en-US" dirty="0" smtClean="0"/>
              <a:t>database (Direct Mapping).</a:t>
            </a:r>
          </a:p>
          <a:p>
            <a:r>
              <a:rPr lang="en-US" dirty="0" smtClean="0">
                <a:solidFill>
                  <a:srgbClr val="0000FF"/>
                </a:solidFill>
              </a:rPr>
              <a:t>No duplicate </a:t>
            </a:r>
            <a:r>
              <a:rPr lang="en-US" dirty="0">
                <a:solidFill>
                  <a:srgbClr val="0000FF"/>
                </a:solidFill>
              </a:rPr>
              <a:t>row preservation: </a:t>
            </a:r>
            <a:r>
              <a:rPr lang="en-US" dirty="0"/>
              <a:t>For tables without a primary key, the Direct Graph requires that a fresh blank node is created for each row. This ensures that duplicate rows in such tables are preserved. This requirement is relaxed for R2RML default mappings: They may reuse the same blank node for multiple duplicate rows. This </a:t>
            </a:r>
            <a:r>
              <a:rPr lang="en-US" dirty="0" smtClean="0"/>
              <a:t>behavior </a:t>
            </a:r>
            <a:r>
              <a:rPr lang="en-US" dirty="0"/>
              <a:t>does not preserve duplicate rows.</a:t>
            </a:r>
          </a:p>
        </p:txBody>
      </p:sp>
    </p:spTree>
    <p:extLst>
      <p:ext uri="{BB962C8B-B14F-4D97-AF65-F5344CB8AC3E}">
        <p14:creationId xmlns:p14="http://schemas.microsoft.com/office/powerpoint/2010/main" val="256561676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Logical Tables</a:t>
            </a:r>
          </a:p>
        </p:txBody>
      </p:sp>
      <p:sp>
        <p:nvSpPr>
          <p:cNvPr id="3" name="Content Placeholder 2"/>
          <p:cNvSpPr>
            <a:spLocks noGrp="1"/>
          </p:cNvSpPr>
          <p:nvPr>
            <p:ph idx="1"/>
          </p:nvPr>
        </p:nvSpPr>
        <p:spPr>
          <a:xfrm>
            <a:off x="457200" y="3828181"/>
            <a:ext cx="8229600" cy="2697163"/>
          </a:xfrm>
        </p:spPr>
        <p:txBody>
          <a:bodyPr/>
          <a:lstStyle/>
          <a:p>
            <a:r>
              <a:rPr lang="en-US" sz="2000" dirty="0"/>
              <a:t>A </a:t>
            </a:r>
            <a:r>
              <a:rPr lang="en-US" sz="2000" dirty="0">
                <a:solidFill>
                  <a:srgbClr val="0000FF"/>
                </a:solidFill>
              </a:rPr>
              <a:t>logical table </a:t>
            </a:r>
            <a:r>
              <a:rPr lang="en-US" sz="2000" dirty="0"/>
              <a:t>is a tabular SQL query result that is to be mapped to RDF triples. </a:t>
            </a:r>
            <a:r>
              <a:rPr lang="en-US" sz="2000" dirty="0" smtClean="0"/>
              <a:t>It is either</a:t>
            </a:r>
          </a:p>
          <a:p>
            <a:pPr lvl="1"/>
            <a:r>
              <a:rPr lang="en-US" sz="2000" dirty="0" smtClean="0"/>
              <a:t>a </a:t>
            </a:r>
            <a:r>
              <a:rPr lang="en-US" sz="2000" dirty="0"/>
              <a:t>SQL base table or view, </a:t>
            </a:r>
            <a:r>
              <a:rPr lang="en-US" sz="2000" dirty="0" smtClean="0"/>
              <a:t>or</a:t>
            </a:r>
          </a:p>
          <a:p>
            <a:pPr lvl="1"/>
            <a:r>
              <a:rPr lang="en-US" sz="2000" dirty="0" smtClean="0"/>
              <a:t>an </a:t>
            </a:r>
            <a:r>
              <a:rPr lang="en-US" sz="2000" dirty="0"/>
              <a:t>R2RML view.</a:t>
            </a:r>
          </a:p>
          <a:p>
            <a:endParaRPr lang="en-US" sz="800" dirty="0"/>
          </a:p>
          <a:p>
            <a:r>
              <a:rPr lang="en-US" sz="2000" dirty="0"/>
              <a:t>Every logical table has an </a:t>
            </a:r>
            <a:r>
              <a:rPr lang="en-US" sz="2000" dirty="0">
                <a:solidFill>
                  <a:srgbClr val="0000FF"/>
                </a:solidFill>
              </a:rPr>
              <a:t>effective SQL query </a:t>
            </a:r>
            <a:endParaRPr lang="en-US" sz="2000" dirty="0" smtClean="0">
              <a:solidFill>
                <a:srgbClr val="0000FF"/>
              </a:solidFill>
            </a:endParaRPr>
          </a:p>
          <a:p>
            <a:pPr lvl="1"/>
            <a:r>
              <a:rPr lang="en-US" sz="2000" dirty="0" smtClean="0"/>
              <a:t>if </a:t>
            </a:r>
            <a:r>
              <a:rPr lang="en-US" sz="2000" dirty="0"/>
              <a:t>executed over the SQL connection, </a:t>
            </a:r>
            <a:r>
              <a:rPr lang="en-US" sz="2000" dirty="0" smtClean="0"/>
              <a:t/>
            </a:r>
            <a:br>
              <a:rPr lang="en-US" sz="2000" dirty="0" smtClean="0"/>
            </a:br>
            <a:r>
              <a:rPr lang="en-US" sz="2000" dirty="0" smtClean="0"/>
              <a:t>it produces the </a:t>
            </a:r>
            <a:r>
              <a:rPr lang="en-US" sz="2000" dirty="0"/>
              <a:t>contents of the logical </a:t>
            </a:r>
            <a:r>
              <a:rPr lang="en-US" sz="2000" dirty="0" smtClean="0"/>
              <a:t>table</a:t>
            </a:r>
            <a:endParaRPr lang="en-US" sz="2000" dirty="0"/>
          </a:p>
          <a:p>
            <a:pPr marL="0" indent="0">
              <a:buNone/>
            </a:pPr>
            <a:endParaRPr lang="en-US" dirty="0"/>
          </a:p>
        </p:txBody>
      </p:sp>
      <p:pic>
        <p:nvPicPr>
          <p:cNvPr id="4" name="Picture 3"/>
          <p:cNvPicPr>
            <a:picLocks noChangeAspect="1"/>
          </p:cNvPicPr>
          <p:nvPr/>
        </p:nvPicPr>
        <p:blipFill>
          <a:blip r:embed="rId2"/>
          <a:stretch>
            <a:fillRect/>
          </a:stretch>
        </p:blipFill>
        <p:spPr>
          <a:xfrm>
            <a:off x="1416242" y="1628800"/>
            <a:ext cx="6154497" cy="1991949"/>
          </a:xfrm>
          <a:prstGeom prst="rect">
            <a:avLst/>
          </a:prstGeom>
        </p:spPr>
      </p:pic>
    </p:spTree>
    <p:extLst>
      <p:ext uri="{BB962C8B-B14F-4D97-AF65-F5344CB8AC3E}">
        <p14:creationId xmlns:p14="http://schemas.microsoft.com/office/powerpoint/2010/main" val="351150569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 Tables and SQL Views </a:t>
            </a:r>
            <a:r>
              <a:rPr lang="en-US" sz="2800" dirty="0"/>
              <a:t>(</a:t>
            </a:r>
            <a:r>
              <a:rPr lang="en-US" sz="2800" dirty="0" err="1"/>
              <a:t>rr:tableName</a:t>
            </a:r>
            <a:r>
              <a:rPr lang="en-US" sz="2800" dirty="0"/>
              <a:t>)</a:t>
            </a:r>
          </a:p>
        </p:txBody>
      </p:sp>
      <p:sp>
        <p:nvSpPr>
          <p:cNvPr id="3" name="Content Placeholder 2"/>
          <p:cNvSpPr>
            <a:spLocks noGrp="1"/>
          </p:cNvSpPr>
          <p:nvPr>
            <p:ph idx="1"/>
          </p:nvPr>
        </p:nvSpPr>
        <p:spPr/>
        <p:txBody>
          <a:bodyPr>
            <a:normAutofit/>
          </a:bodyPr>
          <a:lstStyle/>
          <a:p>
            <a:r>
              <a:rPr lang="en-US" dirty="0"/>
              <a:t>A SQL base table or view is a logical table containing SQL data from a base table or view in the input database. A SQL base table or view is represented by a resource that has exactly </a:t>
            </a:r>
            <a:r>
              <a:rPr lang="en-US" dirty="0">
                <a:solidFill>
                  <a:srgbClr val="0000FF"/>
                </a:solidFill>
              </a:rPr>
              <a:t>one </a:t>
            </a:r>
            <a:r>
              <a:rPr lang="en-US" dirty="0" err="1">
                <a:solidFill>
                  <a:srgbClr val="0000FF"/>
                </a:solidFill>
              </a:rPr>
              <a:t>rr:tableName</a:t>
            </a:r>
            <a:r>
              <a:rPr lang="en-US" dirty="0">
                <a:solidFill>
                  <a:srgbClr val="0000FF"/>
                </a:solidFill>
              </a:rPr>
              <a:t> </a:t>
            </a:r>
            <a:r>
              <a:rPr lang="en-US" dirty="0" smtClean="0">
                <a:solidFill>
                  <a:srgbClr val="0000FF"/>
                </a:solidFill>
              </a:rPr>
              <a:t>property</a:t>
            </a:r>
            <a:r>
              <a:rPr lang="en-US" dirty="0" smtClean="0"/>
              <a:t>.</a:t>
            </a:r>
            <a:br>
              <a:rPr lang="en-US" dirty="0" smtClean="0"/>
            </a:br>
            <a:r>
              <a:rPr lang="en-US" dirty="0" smtClean="0"/>
              <a:t/>
            </a:r>
            <a:br>
              <a:rPr lang="en-US" dirty="0" smtClean="0"/>
            </a:br>
            <a:r>
              <a:rPr lang="en-US" dirty="0" smtClean="0"/>
              <a:t>The </a:t>
            </a:r>
            <a:r>
              <a:rPr lang="en-US" dirty="0"/>
              <a:t>value of </a:t>
            </a:r>
            <a:r>
              <a:rPr lang="en-US" dirty="0" err="1"/>
              <a:t>rr:tableName</a:t>
            </a:r>
            <a:r>
              <a:rPr lang="en-US" dirty="0"/>
              <a:t> </a:t>
            </a:r>
            <a:r>
              <a:rPr lang="en-US" dirty="0">
                <a:solidFill>
                  <a:srgbClr val="0000FF"/>
                </a:solidFill>
              </a:rPr>
              <a:t>specifies the table or view name</a:t>
            </a:r>
            <a:r>
              <a:rPr lang="en-US" dirty="0"/>
              <a:t> of the base table or view. Its value must be a valid schema-qualified name that names an existing base table or view in the input database</a:t>
            </a:r>
            <a:r>
              <a:rPr lang="en-US" dirty="0" smtClean="0"/>
              <a:t>.</a:t>
            </a:r>
          </a:p>
          <a:p>
            <a:r>
              <a:rPr lang="en-US" dirty="0"/>
              <a:t>The effective SQL query of a SQL base table or view </a:t>
            </a:r>
            <a:r>
              <a:rPr lang="en-US" dirty="0" smtClean="0"/>
              <a:t>is:</a:t>
            </a:r>
            <a:br>
              <a:rPr lang="en-US" dirty="0" smtClean="0"/>
            </a:br>
            <a:r>
              <a:rPr lang="en-US" dirty="0" smtClean="0"/>
              <a:t/>
            </a:r>
            <a:br>
              <a:rPr lang="en-US" dirty="0" smtClean="0"/>
            </a:br>
            <a:r>
              <a:rPr lang="en-US" dirty="0" smtClean="0"/>
              <a:t>		SELECT </a:t>
            </a:r>
            <a:r>
              <a:rPr lang="en-US" dirty="0"/>
              <a:t>* FROM {table}</a:t>
            </a:r>
          </a:p>
        </p:txBody>
      </p:sp>
    </p:spTree>
    <p:extLst>
      <p:ext uri="{BB962C8B-B14F-4D97-AF65-F5344CB8AC3E}">
        <p14:creationId xmlns:p14="http://schemas.microsoft.com/office/powerpoint/2010/main" val="421273654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712968" cy="922337"/>
          </a:xfrm>
        </p:spPr>
        <p:txBody>
          <a:bodyPr/>
          <a:lstStyle/>
          <a:p>
            <a:r>
              <a:rPr lang="en-US" dirty="0" smtClean="0"/>
              <a:t>Example of Mapping from a Base </a:t>
            </a:r>
            <a:r>
              <a:rPr lang="en-US" dirty="0"/>
              <a:t>T</a:t>
            </a:r>
            <a:r>
              <a:rPr lang="en-US" dirty="0" smtClean="0"/>
              <a:t>able</a:t>
            </a:r>
            <a:endParaRPr lang="en-US" dirty="0"/>
          </a:p>
        </p:txBody>
      </p:sp>
      <p:sp>
        <p:nvSpPr>
          <p:cNvPr id="4" name="Rectangle 3"/>
          <p:cNvSpPr/>
          <p:nvPr/>
        </p:nvSpPr>
        <p:spPr>
          <a:xfrm>
            <a:off x="827584" y="1412776"/>
            <a:ext cx="7970211" cy="4093428"/>
          </a:xfrm>
          <a:prstGeom prst="rect">
            <a:avLst/>
          </a:prstGeom>
        </p:spPr>
        <p:txBody>
          <a:bodyPr wrap="square">
            <a:spAutoFit/>
          </a:bodyPr>
          <a:lstStyle/>
          <a:p>
            <a:r>
              <a:rPr lang="en-US" sz="2000" dirty="0"/>
              <a:t>@prefix </a:t>
            </a:r>
            <a:r>
              <a:rPr lang="en-US" sz="2000" dirty="0" err="1"/>
              <a:t>rr</a:t>
            </a:r>
            <a:r>
              <a:rPr lang="en-US" sz="2000" dirty="0"/>
              <a:t>: &lt;http://www.w3.org/ns/r2rml#&gt;.</a:t>
            </a:r>
          </a:p>
          <a:p>
            <a:r>
              <a:rPr lang="en-US" sz="2000" dirty="0"/>
              <a:t>@prefix ex: &lt;http://</a:t>
            </a:r>
            <a:r>
              <a:rPr lang="en-US" sz="2000" dirty="0" err="1"/>
              <a:t>example.com</a:t>
            </a:r>
            <a:r>
              <a:rPr lang="en-US" sz="2000" dirty="0"/>
              <a:t>/ns#&gt;.</a:t>
            </a:r>
          </a:p>
          <a:p>
            <a:endParaRPr lang="en-US" sz="2000" dirty="0"/>
          </a:p>
          <a:p>
            <a:r>
              <a:rPr lang="en-US" sz="2000" dirty="0"/>
              <a:t>&lt;#TriplesMap1&gt;</a:t>
            </a:r>
          </a:p>
          <a:p>
            <a:r>
              <a:rPr lang="en-US" sz="2000" dirty="0"/>
              <a:t>    </a:t>
            </a:r>
            <a:r>
              <a:rPr lang="en-US" sz="2000" dirty="0" err="1"/>
              <a:t>rr:logicalTable</a:t>
            </a:r>
            <a:r>
              <a:rPr lang="en-US" sz="2000" dirty="0"/>
              <a:t> [ </a:t>
            </a:r>
            <a:r>
              <a:rPr lang="en-US" sz="2000" dirty="0" err="1"/>
              <a:t>rr:tableName</a:t>
            </a:r>
            <a:r>
              <a:rPr lang="en-US" sz="2000" dirty="0"/>
              <a:t> "EMP" ];</a:t>
            </a:r>
          </a:p>
          <a:p>
            <a:r>
              <a:rPr lang="en-US" sz="2000" dirty="0"/>
              <a:t>    </a:t>
            </a:r>
            <a:r>
              <a:rPr lang="en-US" sz="2000" dirty="0" err="1"/>
              <a:t>rr:subjectMap</a:t>
            </a:r>
            <a:r>
              <a:rPr lang="en-US" sz="2000" dirty="0"/>
              <a:t> [</a:t>
            </a:r>
          </a:p>
          <a:p>
            <a:r>
              <a:rPr lang="en-US" sz="2000" dirty="0"/>
              <a:t>        </a:t>
            </a:r>
            <a:r>
              <a:rPr lang="en-US" sz="2000" dirty="0" err="1"/>
              <a:t>rr:template</a:t>
            </a:r>
            <a:r>
              <a:rPr lang="en-US" sz="2000" dirty="0"/>
              <a:t> "http://</a:t>
            </a:r>
            <a:r>
              <a:rPr lang="en-US" sz="2000" dirty="0" err="1"/>
              <a:t>data.example.com</a:t>
            </a:r>
            <a:r>
              <a:rPr lang="en-US" sz="2000" dirty="0"/>
              <a:t>/employee/{EMPNO}";</a:t>
            </a:r>
          </a:p>
          <a:p>
            <a:r>
              <a:rPr lang="en-US" sz="2000" dirty="0"/>
              <a:t>        </a:t>
            </a:r>
            <a:r>
              <a:rPr lang="en-US" sz="2000" dirty="0" err="1"/>
              <a:t>rr:class</a:t>
            </a:r>
            <a:r>
              <a:rPr lang="en-US" sz="2000" dirty="0"/>
              <a:t> </a:t>
            </a:r>
            <a:r>
              <a:rPr lang="en-US" sz="2000" dirty="0" err="1"/>
              <a:t>ex:Employee</a:t>
            </a:r>
            <a:r>
              <a:rPr lang="en-US" sz="2000" dirty="0"/>
              <a:t>;</a:t>
            </a:r>
          </a:p>
          <a:p>
            <a:r>
              <a:rPr lang="en-US" sz="2000" dirty="0"/>
              <a:t>    ];</a:t>
            </a:r>
          </a:p>
          <a:p>
            <a:r>
              <a:rPr lang="en-US" sz="2000" dirty="0"/>
              <a:t>    </a:t>
            </a:r>
            <a:r>
              <a:rPr lang="en-US" sz="2000" dirty="0" err="1"/>
              <a:t>rr:predicateObjectMap</a:t>
            </a:r>
            <a:r>
              <a:rPr lang="en-US" sz="2000" dirty="0"/>
              <a:t> [</a:t>
            </a:r>
          </a:p>
          <a:p>
            <a:r>
              <a:rPr lang="en-US" sz="2000" dirty="0"/>
              <a:t>        </a:t>
            </a:r>
            <a:r>
              <a:rPr lang="en-US" sz="2000" dirty="0" err="1"/>
              <a:t>rr:predicate</a:t>
            </a:r>
            <a:r>
              <a:rPr lang="en-US" sz="2000" dirty="0"/>
              <a:t> </a:t>
            </a:r>
            <a:r>
              <a:rPr lang="en-US" sz="2000" dirty="0" err="1"/>
              <a:t>ex:name</a:t>
            </a:r>
            <a:r>
              <a:rPr lang="en-US" sz="2000" dirty="0"/>
              <a:t>;</a:t>
            </a:r>
          </a:p>
          <a:p>
            <a:r>
              <a:rPr lang="en-US" sz="2000" dirty="0"/>
              <a:t>        </a:t>
            </a:r>
            <a:r>
              <a:rPr lang="en-US" sz="2000" dirty="0" err="1"/>
              <a:t>rr:objectMap</a:t>
            </a:r>
            <a:r>
              <a:rPr lang="en-US" sz="2000" dirty="0"/>
              <a:t> [ </a:t>
            </a:r>
            <a:r>
              <a:rPr lang="en-US" sz="2000" dirty="0" err="1"/>
              <a:t>rr:column</a:t>
            </a:r>
            <a:r>
              <a:rPr lang="en-US" sz="2000" dirty="0"/>
              <a:t> "ENAME" ];</a:t>
            </a:r>
          </a:p>
          <a:p>
            <a:r>
              <a:rPr lang="en-US" sz="2000" dirty="0"/>
              <a:t>    ].</a:t>
            </a:r>
          </a:p>
        </p:txBody>
      </p:sp>
    </p:spTree>
    <p:extLst>
      <p:ext uri="{BB962C8B-B14F-4D97-AF65-F5344CB8AC3E}">
        <p14:creationId xmlns:p14="http://schemas.microsoft.com/office/powerpoint/2010/main" val="405116534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R2RML Views </a:t>
            </a:r>
            <a:r>
              <a:rPr lang="en-US" sz="2800" dirty="0"/>
              <a:t>(</a:t>
            </a:r>
            <a:r>
              <a:rPr lang="en-US" sz="2800" dirty="0" err="1"/>
              <a:t>rr:sqlQuery</a:t>
            </a:r>
            <a:r>
              <a:rPr lang="en-US" sz="2800" dirty="0"/>
              <a:t>, </a:t>
            </a:r>
            <a:r>
              <a:rPr lang="en-US" sz="2800" dirty="0" err="1"/>
              <a:t>rr:sqlVersion</a:t>
            </a:r>
            <a:r>
              <a:rPr lang="en-US" sz="2800" dirty="0"/>
              <a:t>)</a:t>
            </a:r>
          </a:p>
        </p:txBody>
      </p:sp>
      <p:sp>
        <p:nvSpPr>
          <p:cNvPr id="3" name="Content Placeholder 2"/>
          <p:cNvSpPr>
            <a:spLocks noGrp="1"/>
          </p:cNvSpPr>
          <p:nvPr>
            <p:ph idx="1"/>
          </p:nvPr>
        </p:nvSpPr>
        <p:spPr/>
        <p:txBody>
          <a:bodyPr/>
          <a:lstStyle/>
          <a:p>
            <a:pPr marL="0" indent="0">
              <a:buNone/>
            </a:pPr>
            <a:r>
              <a:rPr lang="en-US" sz="2000" dirty="0"/>
              <a:t>An </a:t>
            </a:r>
            <a:r>
              <a:rPr lang="en-US" sz="2000" b="1" dirty="0"/>
              <a:t>R2RML view </a:t>
            </a:r>
            <a:r>
              <a:rPr lang="en-US" sz="2000" dirty="0"/>
              <a:t>is a </a:t>
            </a:r>
            <a:r>
              <a:rPr lang="en-US" sz="2000" b="1" dirty="0"/>
              <a:t>logical table </a:t>
            </a:r>
            <a:r>
              <a:rPr lang="en-US" sz="2000" dirty="0"/>
              <a:t>whose contents are the result of executing a SQL query against the input database. </a:t>
            </a:r>
            <a:endParaRPr lang="en-US" sz="2000" dirty="0" smtClean="0"/>
          </a:p>
          <a:p>
            <a:pPr marL="0" indent="0">
              <a:buNone/>
            </a:pPr>
            <a:r>
              <a:rPr lang="en-US" sz="2000" dirty="0" smtClean="0"/>
              <a:t>It </a:t>
            </a:r>
            <a:r>
              <a:rPr lang="en-US" sz="2000" dirty="0"/>
              <a:t>is represented by a </a:t>
            </a:r>
            <a:r>
              <a:rPr lang="en-US" sz="2000" b="1" dirty="0"/>
              <a:t>resource</a:t>
            </a:r>
            <a:r>
              <a:rPr lang="en-US" sz="2000" dirty="0"/>
              <a:t> that has exactly </a:t>
            </a:r>
            <a:r>
              <a:rPr lang="en-US" sz="2000" b="1" dirty="0"/>
              <a:t>one</a:t>
            </a:r>
            <a:r>
              <a:rPr lang="en-US" sz="2000" dirty="0"/>
              <a:t> </a:t>
            </a:r>
            <a:r>
              <a:rPr lang="en-US" sz="2000" b="1" dirty="0" err="1"/>
              <a:t>rr:sqlQuery</a:t>
            </a:r>
            <a:r>
              <a:rPr lang="en-US" sz="2000" dirty="0"/>
              <a:t> </a:t>
            </a:r>
            <a:r>
              <a:rPr lang="en-US" sz="2000" b="1" dirty="0"/>
              <a:t>property</a:t>
            </a:r>
            <a:r>
              <a:rPr lang="en-US" sz="2000" dirty="0"/>
              <a:t>, </a:t>
            </a:r>
            <a:r>
              <a:rPr lang="en-US" sz="2000" b="1" dirty="0"/>
              <a:t>whose value </a:t>
            </a:r>
            <a:r>
              <a:rPr lang="en-US" sz="2000" dirty="0"/>
              <a:t>is a literal with a lexical form that is a </a:t>
            </a:r>
            <a:r>
              <a:rPr lang="en-US" sz="2000" b="1" dirty="0"/>
              <a:t>valid SQL query</a:t>
            </a:r>
            <a:r>
              <a:rPr lang="en-US" sz="2000" dirty="0" smtClean="0"/>
              <a:t>.</a:t>
            </a:r>
          </a:p>
          <a:p>
            <a:pPr marL="0" indent="0">
              <a:buNone/>
            </a:pPr>
            <a:endParaRPr lang="en-US" sz="2000" dirty="0"/>
          </a:p>
          <a:p>
            <a:pPr marL="0" indent="0">
              <a:buNone/>
            </a:pPr>
            <a:r>
              <a:rPr lang="en-US" sz="2000" b="1" dirty="0"/>
              <a:t>Data transformation</a:t>
            </a:r>
            <a:endParaRPr lang="en-US" sz="2000" dirty="0"/>
          </a:p>
          <a:p>
            <a:r>
              <a:rPr lang="en-US" sz="2000" dirty="0"/>
              <a:t>R2RML mappings sometimes require </a:t>
            </a:r>
            <a:r>
              <a:rPr lang="en-US" sz="2000" b="1" dirty="0"/>
              <a:t>data transformation</a:t>
            </a:r>
            <a:r>
              <a:rPr lang="en-US" sz="2000" dirty="0"/>
              <a:t>, computation, or filtering before generating triples from the </a:t>
            </a:r>
            <a:r>
              <a:rPr lang="en-US" sz="2000" dirty="0" smtClean="0"/>
              <a:t>database.</a:t>
            </a:r>
          </a:p>
          <a:p>
            <a:r>
              <a:rPr lang="en-US" sz="2000" dirty="0" smtClean="0"/>
              <a:t>This </a:t>
            </a:r>
            <a:r>
              <a:rPr lang="en-US" sz="2000" dirty="0"/>
              <a:t>can be achieved by defining a SQL view in the input database and referring to it with </a:t>
            </a:r>
            <a:r>
              <a:rPr lang="en-US" sz="2000" dirty="0" err="1"/>
              <a:t>rr:tableName</a:t>
            </a:r>
            <a:r>
              <a:rPr lang="en-US" sz="2000" dirty="0"/>
              <a:t>. </a:t>
            </a:r>
          </a:p>
          <a:p>
            <a:r>
              <a:rPr lang="en-US" sz="2000" dirty="0" smtClean="0"/>
              <a:t>However</a:t>
            </a:r>
            <a:r>
              <a:rPr lang="en-US" sz="2000" dirty="0"/>
              <a:t>, this approach may sometimes not be practical for lack of database privileges or other reasons. </a:t>
            </a:r>
          </a:p>
          <a:p>
            <a:r>
              <a:rPr lang="en-US" sz="2000" dirty="0" smtClean="0"/>
              <a:t>R2RML </a:t>
            </a:r>
            <a:r>
              <a:rPr lang="en-US" sz="2000" dirty="0"/>
              <a:t>views achieve the same effect without requiring changes to the input database.</a:t>
            </a:r>
          </a:p>
          <a:p>
            <a:pPr marL="0" indent="0">
              <a:buNone/>
            </a:pPr>
            <a:endParaRPr lang="en-US" sz="2000" dirty="0" smtClean="0"/>
          </a:p>
          <a:p>
            <a:endParaRPr lang="en-US" dirty="0" smtClean="0"/>
          </a:p>
          <a:p>
            <a:endParaRPr lang="en-US" dirty="0"/>
          </a:p>
          <a:p>
            <a:endParaRPr lang="en-US" dirty="0"/>
          </a:p>
        </p:txBody>
      </p:sp>
    </p:spTree>
    <p:extLst>
      <p:ext uri="{BB962C8B-B14F-4D97-AF65-F5344CB8AC3E}">
        <p14:creationId xmlns:p14="http://schemas.microsoft.com/office/powerpoint/2010/main" val="13299369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R2RML Views (</a:t>
            </a:r>
            <a:r>
              <a:rPr lang="en-US" dirty="0" err="1" smtClean="0"/>
              <a:t>rr:sqlQuery</a:t>
            </a:r>
            <a:r>
              <a:rPr lang="en-US" dirty="0" smtClean="0"/>
              <a:t>)</a:t>
            </a:r>
            <a:endParaRPr lang="en-US" dirty="0"/>
          </a:p>
        </p:txBody>
      </p:sp>
      <p:sp>
        <p:nvSpPr>
          <p:cNvPr id="3" name="Content Placeholder 2"/>
          <p:cNvSpPr>
            <a:spLocks noGrp="1"/>
          </p:cNvSpPr>
          <p:nvPr>
            <p:ph idx="1"/>
          </p:nvPr>
        </p:nvSpPr>
        <p:spPr/>
        <p:txBody>
          <a:bodyPr/>
          <a:lstStyle/>
          <a:p>
            <a:r>
              <a:rPr lang="en-US" dirty="0" smtClean="0"/>
              <a:t>No duplicated columns allowed</a:t>
            </a:r>
            <a:r>
              <a:rPr lang="en-US" dirty="0"/>
              <a:t>:</a:t>
            </a:r>
            <a:br>
              <a:rPr lang="en-US" dirty="0"/>
            </a:br>
            <a:r>
              <a:rPr lang="en-US" dirty="0"/>
              <a:t/>
            </a:r>
            <a:br>
              <a:rPr lang="en-US" dirty="0"/>
            </a:br>
            <a:r>
              <a:rPr lang="en-US" dirty="0"/>
              <a:t>SELECT EMP.DEPTNO, 1 AS DEPTNO FROM EMP;</a:t>
            </a:r>
            <a:endParaRPr lang="en-US" dirty="0" smtClean="0"/>
          </a:p>
          <a:p>
            <a:endParaRPr lang="en-US" dirty="0"/>
          </a:p>
          <a:p>
            <a:r>
              <a:rPr lang="en-US" dirty="0" smtClean="0"/>
              <a:t>Unnamed columns are </a:t>
            </a:r>
            <a:r>
              <a:rPr lang="en-US" dirty="0"/>
              <a:t>not recommended</a:t>
            </a:r>
            <a:br>
              <a:rPr lang="en-US" dirty="0"/>
            </a:br>
            <a:r>
              <a:rPr lang="en-US" dirty="0"/>
              <a:t/>
            </a:r>
            <a:br>
              <a:rPr lang="en-US" dirty="0"/>
            </a:br>
            <a:r>
              <a:rPr lang="en-US" dirty="0"/>
              <a:t>SELECT DEPTNO, </a:t>
            </a:r>
            <a:br>
              <a:rPr lang="en-US" dirty="0"/>
            </a:br>
            <a:r>
              <a:rPr lang="en-US" dirty="0" smtClean="0"/>
              <a:t>               COUNT</a:t>
            </a:r>
            <a:r>
              <a:rPr lang="en-US" dirty="0"/>
              <a:t>(EMPNO) </a:t>
            </a:r>
            <a:br>
              <a:rPr lang="en-US" dirty="0"/>
            </a:br>
            <a:r>
              <a:rPr lang="en-US" dirty="0" smtClean="0"/>
              <a:t>FROM </a:t>
            </a:r>
            <a:r>
              <a:rPr lang="en-US" dirty="0"/>
              <a:t>EMP </a:t>
            </a:r>
            <a:r>
              <a:rPr lang="en-US" dirty="0" smtClean="0"/>
              <a:t/>
            </a:r>
            <a:br>
              <a:rPr lang="en-US" dirty="0" smtClean="0"/>
            </a:br>
            <a:r>
              <a:rPr lang="en-US" dirty="0" smtClean="0"/>
              <a:t>GROUP </a:t>
            </a:r>
            <a:r>
              <a:rPr lang="en-US" dirty="0"/>
              <a:t>BY DEPTNO;</a:t>
            </a:r>
          </a:p>
        </p:txBody>
      </p:sp>
    </p:spTree>
    <p:extLst>
      <p:ext uri="{BB962C8B-B14F-4D97-AF65-F5344CB8AC3E}">
        <p14:creationId xmlns:p14="http://schemas.microsoft.com/office/powerpoint/2010/main" val="395845858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Mapping from View</a:t>
            </a:r>
            <a:endParaRPr lang="en-US" dirty="0"/>
          </a:p>
        </p:txBody>
      </p:sp>
      <p:sp>
        <p:nvSpPr>
          <p:cNvPr id="4" name="Rectangle 3"/>
          <p:cNvSpPr/>
          <p:nvPr/>
        </p:nvSpPr>
        <p:spPr>
          <a:xfrm>
            <a:off x="257848" y="1776033"/>
            <a:ext cx="7970211" cy="2062103"/>
          </a:xfrm>
          <a:prstGeom prst="rect">
            <a:avLst/>
          </a:prstGeom>
        </p:spPr>
        <p:txBody>
          <a:bodyPr wrap="square">
            <a:spAutoFit/>
          </a:bodyPr>
          <a:lstStyle/>
          <a:p>
            <a:r>
              <a:rPr lang="en-US" sz="1600" dirty="0"/>
              <a:t>&lt;#</a:t>
            </a:r>
            <a:r>
              <a:rPr lang="en-US" sz="1600" dirty="0" err="1"/>
              <a:t>DeptTableView</a:t>
            </a:r>
            <a:r>
              <a:rPr lang="en-US" sz="1600" dirty="0"/>
              <a:t>&gt; </a:t>
            </a:r>
            <a:r>
              <a:rPr lang="en-US" sz="1600" dirty="0" err="1"/>
              <a:t>rr:sqlQuery</a:t>
            </a:r>
            <a:r>
              <a:rPr lang="en-US" sz="1600" dirty="0"/>
              <a:t> """</a:t>
            </a:r>
          </a:p>
          <a:p>
            <a:r>
              <a:rPr lang="en-US" sz="1600" dirty="0"/>
              <a:t>SELECT DEPTNO,</a:t>
            </a:r>
          </a:p>
          <a:p>
            <a:r>
              <a:rPr lang="en-US" sz="1600" dirty="0"/>
              <a:t>       DNAME,</a:t>
            </a:r>
          </a:p>
          <a:p>
            <a:r>
              <a:rPr lang="en-US" sz="1600" dirty="0"/>
              <a:t>       LOC,</a:t>
            </a:r>
          </a:p>
          <a:p>
            <a:r>
              <a:rPr lang="en-US" sz="1600" dirty="0"/>
              <a:t>       (SELECT COUNT(*) FROM EMP WHERE EMP.DEPTNO=DEPT.DEPTNO) AS STAFF</a:t>
            </a:r>
          </a:p>
          <a:p>
            <a:r>
              <a:rPr lang="en-US" sz="1600" dirty="0"/>
              <a:t>FROM DEPT;</a:t>
            </a:r>
          </a:p>
          <a:p>
            <a:r>
              <a:rPr lang="en-US" sz="1600" dirty="0"/>
              <a:t>""".</a:t>
            </a:r>
          </a:p>
        </p:txBody>
      </p:sp>
      <p:sp>
        <p:nvSpPr>
          <p:cNvPr id="5" name="Rectangle 4"/>
          <p:cNvSpPr/>
          <p:nvPr/>
        </p:nvSpPr>
        <p:spPr>
          <a:xfrm>
            <a:off x="2909454" y="3301351"/>
            <a:ext cx="7970211" cy="3108544"/>
          </a:xfrm>
          <a:prstGeom prst="rect">
            <a:avLst/>
          </a:prstGeom>
        </p:spPr>
        <p:txBody>
          <a:bodyPr wrap="square">
            <a:spAutoFit/>
          </a:bodyPr>
          <a:lstStyle/>
          <a:p>
            <a:r>
              <a:rPr lang="en-US" sz="1400" dirty="0"/>
              <a:t>&lt;#TriplesMap2&gt;</a:t>
            </a:r>
          </a:p>
          <a:p>
            <a:r>
              <a:rPr lang="en-US" sz="1400" dirty="0"/>
              <a:t>    </a:t>
            </a:r>
            <a:r>
              <a:rPr lang="en-US" sz="1400" dirty="0" err="1"/>
              <a:t>rr:logicalTable</a:t>
            </a:r>
            <a:r>
              <a:rPr lang="en-US" sz="1400" dirty="0"/>
              <a:t> &lt;#</a:t>
            </a:r>
            <a:r>
              <a:rPr lang="en-US" sz="1400" dirty="0" err="1"/>
              <a:t>DeptTableView</a:t>
            </a:r>
            <a:r>
              <a:rPr lang="en-US" sz="1400" dirty="0"/>
              <a:t>&gt;;</a:t>
            </a:r>
          </a:p>
          <a:p>
            <a:r>
              <a:rPr lang="en-US" sz="1400" dirty="0"/>
              <a:t>    </a:t>
            </a:r>
            <a:r>
              <a:rPr lang="en-US" sz="1400" dirty="0" err="1"/>
              <a:t>rr:subjectMap</a:t>
            </a:r>
            <a:r>
              <a:rPr lang="en-US" sz="1400" dirty="0"/>
              <a:t> [</a:t>
            </a:r>
          </a:p>
          <a:p>
            <a:r>
              <a:rPr lang="en-US" sz="1400" dirty="0"/>
              <a:t>        </a:t>
            </a:r>
            <a:r>
              <a:rPr lang="en-US" sz="1400" dirty="0" err="1"/>
              <a:t>rr:template</a:t>
            </a:r>
            <a:r>
              <a:rPr lang="en-US" sz="1400" dirty="0"/>
              <a:t> "http://</a:t>
            </a:r>
            <a:r>
              <a:rPr lang="en-US" sz="1400" dirty="0" err="1"/>
              <a:t>data.example.com</a:t>
            </a:r>
            <a:r>
              <a:rPr lang="en-US" sz="1400" dirty="0"/>
              <a:t>/department/{DEPTNO}";</a:t>
            </a:r>
          </a:p>
          <a:p>
            <a:r>
              <a:rPr lang="en-US" sz="1400" dirty="0"/>
              <a:t>        </a:t>
            </a:r>
            <a:r>
              <a:rPr lang="en-US" sz="1400" dirty="0" err="1"/>
              <a:t>rr:class</a:t>
            </a:r>
            <a:r>
              <a:rPr lang="en-US" sz="1400" dirty="0"/>
              <a:t> </a:t>
            </a:r>
            <a:r>
              <a:rPr lang="en-US" sz="1400" dirty="0" err="1"/>
              <a:t>ex:Department</a:t>
            </a:r>
            <a:r>
              <a:rPr lang="en-US" sz="1400" dirty="0"/>
              <a:t>;</a:t>
            </a:r>
          </a:p>
          <a:p>
            <a:r>
              <a:rPr lang="en-US" sz="1400" dirty="0"/>
              <a:t>    ];</a:t>
            </a:r>
          </a:p>
          <a:p>
            <a:r>
              <a:rPr lang="en-US" sz="1400" dirty="0"/>
              <a:t>    </a:t>
            </a:r>
            <a:r>
              <a:rPr lang="en-US" sz="1400" dirty="0" err="1"/>
              <a:t>rr:predicateObjectMap</a:t>
            </a:r>
            <a:r>
              <a:rPr lang="en-US" sz="1400" dirty="0"/>
              <a:t> [</a:t>
            </a:r>
          </a:p>
          <a:p>
            <a:r>
              <a:rPr lang="en-US" sz="1400" dirty="0"/>
              <a:t>        </a:t>
            </a:r>
            <a:r>
              <a:rPr lang="en-US" sz="1400" dirty="0" err="1"/>
              <a:t>rr:predicate</a:t>
            </a:r>
            <a:r>
              <a:rPr lang="en-US" sz="1400" dirty="0"/>
              <a:t> </a:t>
            </a:r>
            <a:r>
              <a:rPr lang="en-US" sz="1400" dirty="0" err="1"/>
              <a:t>ex:name</a:t>
            </a:r>
            <a:r>
              <a:rPr lang="en-US" sz="1400" dirty="0"/>
              <a:t>;</a:t>
            </a:r>
          </a:p>
          <a:p>
            <a:r>
              <a:rPr lang="en-US" sz="1400" dirty="0"/>
              <a:t>        </a:t>
            </a:r>
            <a:r>
              <a:rPr lang="en-US" sz="1400" dirty="0" err="1"/>
              <a:t>rr:objectMap</a:t>
            </a:r>
            <a:r>
              <a:rPr lang="en-US" sz="1400" dirty="0"/>
              <a:t> [ </a:t>
            </a:r>
            <a:r>
              <a:rPr lang="en-US" sz="1400" dirty="0" err="1"/>
              <a:t>rr:column</a:t>
            </a:r>
            <a:r>
              <a:rPr lang="en-US" sz="1400" dirty="0"/>
              <a:t> "DNAME" ];</a:t>
            </a:r>
          </a:p>
          <a:p>
            <a:r>
              <a:rPr lang="en-US" sz="1400" dirty="0"/>
              <a:t>    ];</a:t>
            </a:r>
          </a:p>
          <a:p>
            <a:r>
              <a:rPr lang="en-US" sz="1400" dirty="0" err="1" smtClean="0"/>
              <a:t>rr:predicateObjectMap</a:t>
            </a:r>
            <a:r>
              <a:rPr lang="en-US" sz="1400" dirty="0" smtClean="0"/>
              <a:t> </a:t>
            </a:r>
            <a:r>
              <a:rPr lang="en-US" sz="1400" dirty="0"/>
              <a:t>[</a:t>
            </a:r>
          </a:p>
          <a:p>
            <a:r>
              <a:rPr lang="en-US" sz="1400" dirty="0"/>
              <a:t>        </a:t>
            </a:r>
            <a:r>
              <a:rPr lang="en-US" sz="1400" dirty="0" err="1"/>
              <a:t>rr:predicate</a:t>
            </a:r>
            <a:r>
              <a:rPr lang="en-US" sz="1400" dirty="0"/>
              <a:t> </a:t>
            </a:r>
            <a:r>
              <a:rPr lang="en-US" sz="1400" dirty="0" err="1"/>
              <a:t>ex:staff</a:t>
            </a:r>
            <a:r>
              <a:rPr lang="en-US" sz="1400" dirty="0" smtClean="0"/>
              <a:t>;</a:t>
            </a:r>
            <a:endParaRPr lang="en-US" sz="1400" dirty="0"/>
          </a:p>
          <a:p>
            <a:r>
              <a:rPr lang="en-US" sz="1400" dirty="0"/>
              <a:t>        </a:t>
            </a:r>
            <a:r>
              <a:rPr lang="en-US" sz="1400" dirty="0" err="1"/>
              <a:t>rr:objectMap</a:t>
            </a:r>
            <a:r>
              <a:rPr lang="en-US" sz="1400" dirty="0"/>
              <a:t> [ </a:t>
            </a:r>
            <a:r>
              <a:rPr lang="en-US" sz="1400" dirty="0" err="1"/>
              <a:t>rr:column</a:t>
            </a:r>
            <a:r>
              <a:rPr lang="en-US" sz="1400" dirty="0"/>
              <a:t> "STAFF" ];</a:t>
            </a:r>
          </a:p>
          <a:p>
            <a:r>
              <a:rPr lang="en-US" sz="1400" dirty="0"/>
              <a:t>    ].</a:t>
            </a:r>
          </a:p>
        </p:txBody>
      </p:sp>
    </p:spTree>
    <p:extLst>
      <p:ext uri="{BB962C8B-B14F-4D97-AF65-F5344CB8AC3E}">
        <p14:creationId xmlns:p14="http://schemas.microsoft.com/office/powerpoint/2010/main" val="1639135541"/>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Identifiers (</a:t>
            </a:r>
            <a:r>
              <a:rPr lang="en-US" dirty="0" err="1" smtClean="0"/>
              <a:t>rr:sqlVersion</a:t>
            </a:r>
            <a:r>
              <a:rPr lang="en-US" dirty="0"/>
              <a:t>)</a:t>
            </a:r>
          </a:p>
        </p:txBody>
      </p:sp>
      <p:sp>
        <p:nvSpPr>
          <p:cNvPr id="3" name="Content Placeholder 2"/>
          <p:cNvSpPr>
            <a:spLocks noGrp="1"/>
          </p:cNvSpPr>
          <p:nvPr>
            <p:ph idx="1"/>
          </p:nvPr>
        </p:nvSpPr>
        <p:spPr/>
        <p:txBody>
          <a:bodyPr>
            <a:normAutofit/>
          </a:bodyPr>
          <a:lstStyle/>
          <a:p>
            <a:r>
              <a:rPr lang="en-US" dirty="0"/>
              <a:t>An R2RML view may have one or more SQL version identifiers. They must be valid IRIs and are represented as values of the </a:t>
            </a:r>
            <a:r>
              <a:rPr lang="en-US" dirty="0" err="1"/>
              <a:t>rr:sqlVersion</a:t>
            </a:r>
            <a:r>
              <a:rPr lang="en-US" dirty="0"/>
              <a:t> property. The following SQL version identifier indicates that the SQL query conforms to Core SQL 2008:</a:t>
            </a:r>
            <a:br>
              <a:rPr lang="en-US" dirty="0"/>
            </a:br>
            <a:r>
              <a:rPr lang="en-US" dirty="0" smtClean="0">
                <a:hlinkClick r:id="rId2"/>
              </a:rPr>
              <a:t>http</a:t>
            </a:r>
            <a:r>
              <a:rPr lang="en-US" dirty="0">
                <a:hlinkClick r:id="rId2"/>
              </a:rPr>
              <a:t>://www.w3.org/ns/r2rml#</a:t>
            </a:r>
            <a:r>
              <a:rPr lang="en-US" dirty="0" smtClean="0">
                <a:hlinkClick r:id="rId2"/>
              </a:rPr>
              <a:t>SQL2008</a:t>
            </a:r>
            <a:endParaRPr lang="en-US" dirty="0" smtClean="0"/>
          </a:p>
          <a:p>
            <a:r>
              <a:rPr lang="en-US" dirty="0"/>
              <a:t>The absence of a SQL version identifier indicates that no claim to Core SQL 2008 conformance is made</a:t>
            </a:r>
            <a:r>
              <a:rPr lang="en-US" dirty="0" smtClean="0"/>
              <a:t>.</a:t>
            </a:r>
          </a:p>
          <a:p>
            <a:r>
              <a:rPr lang="en-US" dirty="0" smtClean="0"/>
              <a:t>Additional identifiers, not normative, an </a:t>
            </a:r>
            <a:r>
              <a:rPr lang="en-US" dirty="0"/>
              <a:t>be found at:</a:t>
            </a:r>
            <a:br>
              <a:rPr lang="en-US" dirty="0"/>
            </a:br>
            <a:r>
              <a:rPr lang="en-US" dirty="0">
                <a:hlinkClick r:id="rId3"/>
              </a:rPr>
              <a:t>http://www.w3.org/2001/sw/wiki/RDB2RDF/</a:t>
            </a:r>
            <a:r>
              <a:rPr lang="en-US" dirty="0" smtClean="0">
                <a:hlinkClick r:id="rId3"/>
              </a:rPr>
              <a:t>SQL_Version_IRIs</a:t>
            </a:r>
            <a:endParaRPr lang="en-US" dirty="0" smtClean="0"/>
          </a:p>
          <a:p>
            <a:endParaRPr lang="en-US" dirty="0"/>
          </a:p>
          <a:p>
            <a:endParaRPr lang="en-US" dirty="0"/>
          </a:p>
        </p:txBody>
      </p:sp>
    </p:spTree>
    <p:extLst>
      <p:ext uri="{BB962C8B-B14F-4D97-AF65-F5344CB8AC3E}">
        <p14:creationId xmlns:p14="http://schemas.microsoft.com/office/powerpoint/2010/main" val="237349786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4" name="Rectangle 3"/>
          <p:cNvSpPr/>
          <p:nvPr/>
        </p:nvSpPr>
        <p:spPr>
          <a:xfrm>
            <a:off x="754303" y="1600200"/>
            <a:ext cx="8389697" cy="4616648"/>
          </a:xfrm>
          <a:prstGeom prst="rect">
            <a:avLst/>
          </a:prstGeom>
        </p:spPr>
        <p:txBody>
          <a:bodyPr wrap="square">
            <a:spAutoFit/>
          </a:bodyPr>
          <a:lstStyle/>
          <a:p>
            <a:r>
              <a:rPr lang="en-US" sz="1400" dirty="0"/>
              <a:t>@prefix </a:t>
            </a:r>
            <a:r>
              <a:rPr lang="en-US" sz="1400" dirty="0" err="1"/>
              <a:t>rr</a:t>
            </a:r>
            <a:r>
              <a:rPr lang="en-US" sz="1400" dirty="0"/>
              <a:t>: &lt;http://www.w3.org/ns/r2rml#&gt; .</a:t>
            </a:r>
          </a:p>
          <a:p>
            <a:r>
              <a:rPr lang="en-US" sz="1400" dirty="0"/>
              <a:t>@prefix </a:t>
            </a:r>
            <a:r>
              <a:rPr lang="en-US" sz="1400" dirty="0" err="1"/>
              <a:t>foaf</a:t>
            </a:r>
            <a:r>
              <a:rPr lang="en-US" sz="1400" dirty="0"/>
              <a:t>: &lt;http://</a:t>
            </a:r>
            <a:r>
              <a:rPr lang="en-US" sz="1400" dirty="0" err="1"/>
              <a:t>xmlns.com</a:t>
            </a:r>
            <a:r>
              <a:rPr lang="en-US" sz="1400" dirty="0"/>
              <a:t>/</a:t>
            </a:r>
            <a:r>
              <a:rPr lang="en-US" sz="1400" dirty="0" err="1"/>
              <a:t>foaf</a:t>
            </a:r>
            <a:r>
              <a:rPr lang="en-US" sz="1400" dirty="0"/>
              <a:t>/0.1/&gt; .</a:t>
            </a:r>
          </a:p>
          <a:p>
            <a:r>
              <a:rPr lang="en-US" sz="1400" dirty="0"/>
              <a:t>@prefix ex: &lt;http://</a:t>
            </a:r>
            <a:r>
              <a:rPr lang="en-US" sz="1400" dirty="0" err="1"/>
              <a:t>example.com</a:t>
            </a:r>
            <a:r>
              <a:rPr lang="en-US" sz="1400" dirty="0"/>
              <a:t>/&gt; .</a:t>
            </a:r>
          </a:p>
          <a:p>
            <a:r>
              <a:rPr lang="en-US" sz="1400" dirty="0"/>
              <a:t>@prefix </a:t>
            </a:r>
            <a:r>
              <a:rPr lang="en-US" sz="1400" dirty="0" err="1"/>
              <a:t>xsd</a:t>
            </a:r>
            <a:r>
              <a:rPr lang="en-US" sz="1400" dirty="0"/>
              <a:t>: &lt;http://www.w3.org/2001/</a:t>
            </a:r>
            <a:r>
              <a:rPr lang="en-US" sz="1400" dirty="0" err="1"/>
              <a:t>XMLSchema</a:t>
            </a:r>
            <a:r>
              <a:rPr lang="en-US" sz="1400" dirty="0"/>
              <a:t>#&gt; .</a:t>
            </a:r>
          </a:p>
          <a:p>
            <a:r>
              <a:rPr lang="en-US" sz="1400" dirty="0"/>
              <a:t>@base &lt;http://</a:t>
            </a:r>
            <a:r>
              <a:rPr lang="en-US" sz="1400" dirty="0" err="1"/>
              <a:t>example.com</a:t>
            </a:r>
            <a:r>
              <a:rPr lang="en-US" sz="1400" dirty="0"/>
              <a:t>/base/&gt; .</a:t>
            </a:r>
          </a:p>
          <a:p>
            <a:endParaRPr lang="en-US" sz="1400" dirty="0"/>
          </a:p>
          <a:p>
            <a:r>
              <a:rPr lang="en-US" sz="1400" dirty="0"/>
              <a:t>&lt;TriplesMap1&gt;</a:t>
            </a:r>
          </a:p>
          <a:p>
            <a:r>
              <a:rPr lang="en-US" sz="1400" dirty="0"/>
              <a:t>     a </a:t>
            </a:r>
            <a:r>
              <a:rPr lang="en-US" sz="1400" dirty="0" err="1"/>
              <a:t>rr:TriplesMap</a:t>
            </a:r>
            <a:r>
              <a:rPr lang="en-US" sz="1400" dirty="0"/>
              <a:t>;</a:t>
            </a:r>
          </a:p>
          <a:p>
            <a:r>
              <a:rPr lang="en-US" sz="1400" dirty="0"/>
              <a:t>    </a:t>
            </a:r>
          </a:p>
          <a:p>
            <a:r>
              <a:rPr lang="en-US" sz="1400" dirty="0"/>
              <a:t>    </a:t>
            </a:r>
            <a:r>
              <a:rPr lang="en-US" sz="1400" dirty="0" err="1"/>
              <a:t>rr:logicalTable</a:t>
            </a:r>
            <a:r>
              <a:rPr lang="en-US" sz="1400" dirty="0"/>
              <a:t> [ </a:t>
            </a:r>
          </a:p>
          <a:p>
            <a:r>
              <a:rPr lang="en-US" sz="1400" dirty="0"/>
              <a:t>                     </a:t>
            </a:r>
            <a:r>
              <a:rPr lang="en-US" sz="1400" dirty="0" err="1"/>
              <a:t>rr:sqlQuery</a:t>
            </a:r>
            <a:r>
              <a:rPr lang="en-US" sz="1400" dirty="0"/>
              <a:t> """</a:t>
            </a:r>
          </a:p>
          <a:p>
            <a:r>
              <a:rPr lang="en-US" sz="1400" dirty="0"/>
              <a:t>                       SELECT "</a:t>
            </a:r>
            <a:r>
              <a:rPr lang="en-US" sz="1400" dirty="0" smtClean="0"/>
              <a:t>ID”, </a:t>
            </a:r>
            <a:r>
              <a:rPr lang="en-US" sz="1400" dirty="0"/>
              <a:t>"</a:t>
            </a:r>
            <a:r>
              <a:rPr lang="en-US" sz="1400" dirty="0" smtClean="0"/>
              <a:t>Name” </a:t>
            </a:r>
            <a:r>
              <a:rPr lang="en-US" sz="1400" dirty="0"/>
              <a:t>FROM "</a:t>
            </a:r>
            <a:r>
              <a:rPr lang="en-US" sz="1400" dirty="0" smtClean="0"/>
              <a:t>Student" "</a:t>
            </a:r>
            <a:r>
              <a:rPr lang="en-US" sz="1400" dirty="0"/>
              <a:t>"";</a:t>
            </a:r>
          </a:p>
          <a:p>
            <a:r>
              <a:rPr lang="en-US" sz="1400" dirty="0" smtClean="0"/>
              <a:t>	</a:t>
            </a:r>
            <a:r>
              <a:rPr lang="en-US" sz="1400" dirty="0" err="1" smtClean="0"/>
              <a:t>rr:sqlVersion</a:t>
            </a:r>
            <a:r>
              <a:rPr lang="en-US" sz="1400" dirty="0" smtClean="0"/>
              <a:t> </a:t>
            </a:r>
            <a:r>
              <a:rPr lang="en-US" sz="1400" dirty="0"/>
              <a:t>rr:SQL2008 				   </a:t>
            </a:r>
          </a:p>
          <a:p>
            <a:r>
              <a:rPr lang="en-US" sz="1400" dirty="0"/>
              <a:t>	</a:t>
            </a:r>
            <a:r>
              <a:rPr lang="en-US" sz="1400" dirty="0" smtClean="0"/>
              <a:t>]</a:t>
            </a:r>
            <a:r>
              <a:rPr lang="en-US" sz="1400" dirty="0"/>
              <a:t>;</a:t>
            </a:r>
          </a:p>
          <a:p>
            <a:r>
              <a:rPr lang="en-US" sz="1400" dirty="0"/>
              <a:t> </a:t>
            </a:r>
            <a:r>
              <a:rPr lang="en-US" sz="1400" dirty="0" smtClean="0"/>
              <a:t>   </a:t>
            </a:r>
            <a:r>
              <a:rPr lang="en-US" sz="1400" dirty="0" err="1" smtClean="0"/>
              <a:t>rr:subjectMap</a:t>
            </a:r>
            <a:r>
              <a:rPr lang="en-US" sz="1400" dirty="0" smtClean="0"/>
              <a:t> </a:t>
            </a:r>
            <a:r>
              <a:rPr lang="en-US" sz="1400" dirty="0"/>
              <a:t>[ </a:t>
            </a:r>
            <a:r>
              <a:rPr lang="en-US" sz="1400" dirty="0" err="1"/>
              <a:t>rr:template</a:t>
            </a:r>
            <a:r>
              <a:rPr lang="en-US" sz="1400" dirty="0"/>
              <a:t> "http://</a:t>
            </a:r>
            <a:r>
              <a:rPr lang="en-US" sz="1400" dirty="0" err="1"/>
              <a:t>example.com</a:t>
            </a:r>
            <a:r>
              <a:rPr lang="en-US" sz="1400" dirty="0"/>
              <a:t>/{\"ID\"}/{\"Name\"}";  ];</a:t>
            </a:r>
          </a:p>
          <a:p>
            <a:r>
              <a:rPr lang="en-US" sz="1400" dirty="0" smtClean="0"/>
              <a:t>    </a:t>
            </a:r>
            <a:r>
              <a:rPr lang="en-US" sz="1400" dirty="0" err="1"/>
              <a:t>rr:predicateObjectMap</a:t>
            </a:r>
            <a:endParaRPr lang="en-US" sz="1400" dirty="0"/>
          </a:p>
          <a:p>
            <a:r>
              <a:rPr lang="en-US" sz="1400" dirty="0"/>
              <a:t>    [ </a:t>
            </a:r>
          </a:p>
          <a:p>
            <a:r>
              <a:rPr lang="en-US" sz="1400" dirty="0"/>
              <a:t>      </a:t>
            </a:r>
            <a:r>
              <a:rPr lang="en-US" sz="1400" dirty="0" err="1"/>
              <a:t>rr:predicate</a:t>
            </a:r>
            <a:r>
              <a:rPr lang="en-US" sz="1400" dirty="0"/>
              <a:t>	</a:t>
            </a:r>
            <a:r>
              <a:rPr lang="en-US" sz="1400" dirty="0" err="1"/>
              <a:t>foaf:name</a:t>
            </a:r>
            <a:r>
              <a:rPr lang="en-US" sz="1400" dirty="0"/>
              <a:t> ; </a:t>
            </a:r>
          </a:p>
          <a:p>
            <a:r>
              <a:rPr lang="en-US" sz="1400" dirty="0"/>
              <a:t>      </a:t>
            </a:r>
            <a:r>
              <a:rPr lang="en-US" sz="1400" dirty="0" err="1"/>
              <a:t>rr:objectMap</a:t>
            </a:r>
            <a:r>
              <a:rPr lang="en-US" sz="1400" dirty="0"/>
              <a:t>	[ </a:t>
            </a:r>
            <a:r>
              <a:rPr lang="en-US" sz="1400" dirty="0" err="1"/>
              <a:t>rr:column</a:t>
            </a:r>
            <a:r>
              <a:rPr lang="en-US" sz="1400" dirty="0"/>
              <a:t> "\"Name\"" ]</a:t>
            </a:r>
          </a:p>
          <a:p>
            <a:r>
              <a:rPr lang="en-US" sz="1400" dirty="0"/>
              <a:t>    ]</a:t>
            </a:r>
          </a:p>
          <a:p>
            <a:r>
              <a:rPr lang="en-US" sz="1400" dirty="0"/>
              <a:t>    .</a:t>
            </a:r>
          </a:p>
        </p:txBody>
      </p:sp>
      <p:pic>
        <p:nvPicPr>
          <p:cNvPr id="5" name="Picture 4" descr="Screen Shot 2013-01-16 at 10.11.36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2556" y="2410976"/>
            <a:ext cx="2949222" cy="1564124"/>
          </a:xfrm>
          <a:prstGeom prst="rect">
            <a:avLst/>
          </a:prstGeom>
        </p:spPr>
      </p:pic>
      <p:sp>
        <p:nvSpPr>
          <p:cNvPr id="6" name="Rounded Rectangular Callout 5"/>
          <p:cNvSpPr/>
          <p:nvPr/>
        </p:nvSpPr>
        <p:spPr bwMode="auto">
          <a:xfrm>
            <a:off x="4860032" y="5445224"/>
            <a:ext cx="3816424" cy="720080"/>
          </a:xfrm>
          <a:prstGeom prst="wedgeRoundRectCallout">
            <a:avLst>
              <a:gd name="adj1" fmla="val -46134"/>
              <a:gd name="adj2" fmla="val -128600"/>
              <a:gd name="adj3" fmla="val 16667"/>
            </a:avLst>
          </a:prstGeom>
          <a:solidFill>
            <a:schemeClr val="accent6">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0488" tIns="44450" rIns="90488" bIns="4445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ＭＳ Ｐゴシック" charset="0"/>
                <a:cs typeface="Arial" charset="0"/>
              </a:rPr>
              <a:t>Pay attention to the backslash</a:t>
            </a:r>
            <a:r>
              <a:rPr kumimoji="0" lang="en-US" sz="1600" b="0" i="0" u="none" strike="noStrike" cap="none" normalizeH="0" dirty="0" smtClean="0">
                <a:ln>
                  <a:noFill/>
                </a:ln>
                <a:solidFill>
                  <a:schemeClr val="tx1"/>
                </a:solidFill>
                <a:effectLst/>
                <a:latin typeface="Arial" charset="0"/>
                <a:ea typeface="ＭＳ Ｐゴシック" charset="0"/>
                <a:cs typeface="Arial" charset="0"/>
              </a:rPr>
              <a:t> </a:t>
            </a:r>
            <a:r>
              <a:rPr kumimoji="0" lang="en-US" sz="1600" b="0" i="0" u="none" strike="noStrike" cap="none" normalizeH="0" baseline="0" dirty="0" smtClean="0">
                <a:ln>
                  <a:noFill/>
                </a:ln>
                <a:solidFill>
                  <a:schemeClr val="tx1"/>
                </a:solidFill>
                <a:effectLst/>
                <a:latin typeface="Arial" charset="0"/>
                <a:ea typeface="ＭＳ Ｐゴシック" charset="0"/>
                <a:cs typeface="Arial" charset="0"/>
              </a:rPr>
              <a:t>quotes:</a:t>
            </a:r>
          </a:p>
          <a:p>
            <a:pPr marL="285750" marR="0" indent="-285750" algn="l" defTabSz="914400" rtl="0" eaLnBrk="1" fontAlgn="base" latinLnBrk="0" hangingPunct="1">
              <a:lnSpc>
                <a:spcPct val="100000"/>
              </a:lnSpc>
              <a:spcBef>
                <a:spcPct val="0"/>
              </a:spcBef>
              <a:spcAft>
                <a:spcPct val="0"/>
              </a:spcAft>
              <a:buClrTx/>
              <a:buSzTx/>
              <a:buFont typeface="Arial"/>
              <a:buChar char="•"/>
              <a:tabLst/>
            </a:pPr>
            <a:r>
              <a:rPr kumimoji="0" lang="en-US" sz="1600" b="0" i="0" u="none" strike="noStrike" cap="none" normalizeH="0" baseline="0" dirty="0" smtClean="0">
                <a:ln>
                  <a:noFill/>
                </a:ln>
                <a:solidFill>
                  <a:schemeClr val="tx1"/>
                </a:solidFill>
                <a:effectLst/>
                <a:latin typeface="Arial" charset="0"/>
                <a:ea typeface="ＭＳ Ｐゴシック" charset="0"/>
                <a:cs typeface="Arial" charset="0"/>
              </a:rPr>
              <a:t>escape characters in “flat” literals</a:t>
            </a:r>
            <a:endParaRPr kumimoji="0" lang="en-US" sz="1600" b="0" i="0" u="none" strike="noStrike" cap="none" normalizeH="0" baseline="0" dirty="0">
              <a:ln>
                <a:noFill/>
              </a:ln>
              <a:solidFill>
                <a:schemeClr val="tx1"/>
              </a:solidFill>
              <a:effectLst/>
              <a:latin typeface="Arial" charset="0"/>
              <a:ea typeface="ＭＳ Ｐゴシック" charset="0"/>
              <a:cs typeface="Arial" charset="0"/>
            </a:endParaRPr>
          </a:p>
        </p:txBody>
      </p:sp>
      <p:sp>
        <p:nvSpPr>
          <p:cNvPr id="7" name="Rounded Rectangular Callout 6"/>
          <p:cNvSpPr/>
          <p:nvPr/>
        </p:nvSpPr>
        <p:spPr bwMode="auto">
          <a:xfrm>
            <a:off x="4355976" y="1340768"/>
            <a:ext cx="3816424" cy="864096"/>
          </a:xfrm>
          <a:prstGeom prst="wedgeRoundRectCallout">
            <a:avLst>
              <a:gd name="adj1" fmla="val -43714"/>
              <a:gd name="adj2" fmla="val 259680"/>
              <a:gd name="adj3" fmla="val 16667"/>
            </a:avLst>
          </a:prstGeom>
          <a:solidFill>
            <a:schemeClr val="accent6">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0488" tIns="44450" rIns="90488" bIns="4445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ＭＳ Ｐゴシック" charset="0"/>
                <a:cs typeface="Arial" charset="0"/>
              </a:rPr>
              <a:t>Pay attention to SQL identifiers in double quotes:</a:t>
            </a:r>
          </a:p>
          <a:p>
            <a:pPr marL="285750" marR="0" indent="-285750" algn="l" defTabSz="914400" rtl="0" eaLnBrk="1" fontAlgn="base" latinLnBrk="0" hangingPunct="1">
              <a:lnSpc>
                <a:spcPct val="100000"/>
              </a:lnSpc>
              <a:spcBef>
                <a:spcPct val="0"/>
              </a:spcBef>
              <a:spcAft>
                <a:spcPct val="0"/>
              </a:spcAft>
              <a:buClrTx/>
              <a:buSzTx/>
              <a:buFont typeface="Arial"/>
              <a:buChar char="•"/>
              <a:tabLst/>
            </a:pPr>
            <a:r>
              <a:rPr lang="en-US" sz="1600" smtClean="0">
                <a:cs typeface="Arial" charset="0"/>
              </a:rPr>
              <a:t>“delimited” </a:t>
            </a:r>
            <a:r>
              <a:rPr lang="en-US" sz="1600" dirty="0" smtClean="0">
                <a:cs typeface="Arial" charset="0"/>
              </a:rPr>
              <a:t>identifiers</a:t>
            </a:r>
            <a:endParaRPr kumimoji="0" lang="en-US" sz="1600" b="0" i="0" u="none" strike="noStrike" cap="none" normalizeH="0" baseline="0" dirty="0">
              <a:ln>
                <a:noFill/>
              </a:ln>
              <a:solidFill>
                <a:schemeClr val="tx1"/>
              </a:solidFill>
              <a:effectLst/>
              <a:latin typeface="Arial" charset="0"/>
              <a:ea typeface="ＭＳ Ｐゴシック" charset="0"/>
              <a:cs typeface="Arial" charset="0"/>
            </a:endParaRPr>
          </a:p>
        </p:txBody>
      </p:sp>
    </p:spTree>
    <p:extLst>
      <p:ext uri="{BB962C8B-B14F-4D97-AF65-F5344CB8AC3E}">
        <p14:creationId xmlns:p14="http://schemas.microsoft.com/office/powerpoint/2010/main" val="3407251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3-01-16 at 10.11.2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69669"/>
            <a:ext cx="9144000" cy="979997"/>
          </a:xfrm>
          <a:prstGeom prst="rect">
            <a:avLst/>
          </a:prstGeom>
        </p:spPr>
      </p:pic>
    </p:spTree>
    <p:extLst>
      <p:ext uri="{BB962C8B-B14F-4D97-AF65-F5344CB8AC3E}">
        <p14:creationId xmlns:p14="http://schemas.microsoft.com/office/powerpoint/2010/main" val="404750032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and Tools</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Mapping languages</a:t>
            </a:r>
          </a:p>
          <a:p>
            <a:r>
              <a:rPr lang="en-US" dirty="0" smtClean="0"/>
              <a:t>Standards by RDB2RDF working group (W3C)</a:t>
            </a:r>
          </a:p>
          <a:p>
            <a:pPr lvl="1"/>
            <a:r>
              <a:rPr lang="en-US" dirty="0" smtClean="0"/>
              <a:t>Direct Mapping</a:t>
            </a:r>
          </a:p>
          <a:p>
            <a:pPr lvl="1"/>
            <a:r>
              <a:rPr lang="en-US" dirty="0" smtClean="0"/>
              <a:t>R2RML</a:t>
            </a:r>
          </a:p>
          <a:p>
            <a:r>
              <a:rPr lang="en-US" dirty="0" smtClean="0"/>
              <a:t>Proprietary</a:t>
            </a:r>
          </a:p>
          <a:p>
            <a:pPr marL="0" indent="0">
              <a:buNone/>
            </a:pPr>
            <a:r>
              <a:rPr lang="en-US" b="1" dirty="0" smtClean="0"/>
              <a:t>Tools</a:t>
            </a:r>
          </a:p>
          <a:p>
            <a:pPr marL="0" indent="0">
              <a:buNone/>
            </a:pPr>
            <a:r>
              <a:rPr lang="en-US" dirty="0" smtClean="0"/>
              <a:t>Free: D2R, Virtuoso, Morph, r2rml4net, db2triples, </a:t>
            </a:r>
            <a:r>
              <a:rPr lang="en-US" dirty="0" err="1" smtClean="0"/>
              <a:t>ultrawrap</a:t>
            </a:r>
            <a:r>
              <a:rPr lang="en-US" dirty="0" smtClean="0"/>
              <a:t>, Quest </a:t>
            </a:r>
          </a:p>
          <a:p>
            <a:pPr lvl="1"/>
            <a:r>
              <a:rPr lang="en-US" dirty="0" smtClean="0"/>
              <a:t>Commercial: Virtuoso, </a:t>
            </a:r>
            <a:r>
              <a:rPr lang="en-US" dirty="0" err="1" smtClean="0"/>
              <a:t>ultrawrap</a:t>
            </a:r>
            <a:r>
              <a:rPr lang="en-US" dirty="0" smtClean="0"/>
              <a:t>, Oracle SW</a:t>
            </a:r>
          </a:p>
          <a:p>
            <a:pPr lvl="1"/>
            <a:endParaRPr lang="en-US" dirty="0"/>
          </a:p>
          <a:p>
            <a:pPr lvl="1"/>
            <a:endParaRPr lang="en-US" dirty="0" smtClean="0"/>
          </a:p>
          <a:p>
            <a:pPr lvl="2"/>
            <a:endParaRPr lang="en-US" dirty="0"/>
          </a:p>
        </p:txBody>
      </p:sp>
    </p:spTree>
    <p:extLst>
      <p:ext uri="{BB962C8B-B14F-4D97-AF65-F5344CB8AC3E}">
        <p14:creationId xmlns:p14="http://schemas.microsoft.com/office/powerpoint/2010/main" val="1205166738"/>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Mapping Logical Tables to RDF with Triples Maps</a:t>
            </a:r>
          </a:p>
        </p:txBody>
      </p:sp>
      <p:pic>
        <p:nvPicPr>
          <p:cNvPr id="4" name="Picture 3"/>
          <p:cNvPicPr>
            <a:picLocks noChangeAspect="1"/>
          </p:cNvPicPr>
          <p:nvPr/>
        </p:nvPicPr>
        <p:blipFill>
          <a:blip r:embed="rId2"/>
          <a:stretch>
            <a:fillRect/>
          </a:stretch>
        </p:blipFill>
        <p:spPr>
          <a:xfrm>
            <a:off x="1408545" y="2080294"/>
            <a:ext cx="5804670" cy="2827677"/>
          </a:xfrm>
          <a:prstGeom prst="rect">
            <a:avLst/>
          </a:prstGeom>
        </p:spPr>
      </p:pic>
      <p:sp>
        <p:nvSpPr>
          <p:cNvPr id="5" name="Rectangle 4"/>
          <p:cNvSpPr/>
          <p:nvPr/>
        </p:nvSpPr>
        <p:spPr>
          <a:xfrm>
            <a:off x="498474" y="5391881"/>
            <a:ext cx="7075344" cy="646331"/>
          </a:xfrm>
          <a:prstGeom prst="rect">
            <a:avLst/>
          </a:prstGeom>
        </p:spPr>
        <p:txBody>
          <a:bodyPr wrap="square">
            <a:spAutoFit/>
          </a:bodyPr>
          <a:lstStyle/>
          <a:p>
            <a:r>
              <a:rPr lang="en-US" dirty="0"/>
              <a:t>A </a:t>
            </a:r>
            <a:r>
              <a:rPr lang="en-US" b="1" dirty="0"/>
              <a:t>triples map </a:t>
            </a:r>
            <a:r>
              <a:rPr lang="en-US" dirty="0"/>
              <a:t>specifies a rule for translating each row of a logical table to zero or more RDF triples.</a:t>
            </a:r>
          </a:p>
        </p:txBody>
      </p:sp>
    </p:spTree>
    <p:extLst>
      <p:ext uri="{BB962C8B-B14F-4D97-AF65-F5344CB8AC3E}">
        <p14:creationId xmlns:p14="http://schemas.microsoft.com/office/powerpoint/2010/main" val="1304813214"/>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Mapping Logical Tables to RDF with Triples Maps</a:t>
            </a:r>
          </a:p>
        </p:txBody>
      </p:sp>
      <p:sp>
        <p:nvSpPr>
          <p:cNvPr id="5" name="Rectangle 4"/>
          <p:cNvSpPr/>
          <p:nvPr/>
        </p:nvSpPr>
        <p:spPr>
          <a:xfrm>
            <a:off x="498474" y="1720426"/>
            <a:ext cx="7821950" cy="5078314"/>
          </a:xfrm>
          <a:prstGeom prst="rect">
            <a:avLst/>
          </a:prstGeom>
        </p:spPr>
        <p:txBody>
          <a:bodyPr wrap="square">
            <a:spAutoFit/>
          </a:bodyPr>
          <a:lstStyle/>
          <a:p>
            <a:r>
              <a:rPr lang="en-US" dirty="0"/>
              <a:t>The </a:t>
            </a:r>
            <a:r>
              <a:rPr lang="en-US" b="1" dirty="0"/>
              <a:t>RDF triples </a:t>
            </a:r>
            <a:r>
              <a:rPr lang="en-US" dirty="0"/>
              <a:t>generated from </a:t>
            </a:r>
            <a:r>
              <a:rPr lang="en-US" b="1" dirty="0"/>
              <a:t>one row </a:t>
            </a:r>
            <a:r>
              <a:rPr lang="en-US" dirty="0"/>
              <a:t>in the logical table </a:t>
            </a:r>
            <a:r>
              <a:rPr lang="en-US" b="1" dirty="0"/>
              <a:t>all share the same subject</a:t>
            </a:r>
            <a:r>
              <a:rPr lang="en-US" dirty="0"/>
              <a:t>.</a:t>
            </a:r>
          </a:p>
          <a:p>
            <a:endParaRPr lang="en-US" dirty="0"/>
          </a:p>
          <a:p>
            <a:r>
              <a:rPr lang="en-US" dirty="0"/>
              <a:t>A triples map is represented by a resource that references the following other resources:</a:t>
            </a:r>
          </a:p>
          <a:p>
            <a:pPr marL="285750" indent="-285750">
              <a:buFont typeface="Arial"/>
              <a:buChar char="•"/>
            </a:pPr>
            <a:r>
              <a:rPr lang="en-US" dirty="0" smtClean="0"/>
              <a:t>It </a:t>
            </a:r>
            <a:r>
              <a:rPr lang="en-US" dirty="0"/>
              <a:t>must </a:t>
            </a:r>
            <a:r>
              <a:rPr lang="en-US" b="1" dirty="0"/>
              <a:t>have exactly one </a:t>
            </a:r>
            <a:r>
              <a:rPr lang="en-US" b="1" dirty="0" err="1"/>
              <a:t>rr:logicalTable</a:t>
            </a:r>
            <a:r>
              <a:rPr lang="en-US" b="1" dirty="0"/>
              <a:t> </a:t>
            </a:r>
            <a:r>
              <a:rPr lang="en-US" dirty="0"/>
              <a:t>property. Its value is a logical table that specifies a SQL query result to be mapped to triples.</a:t>
            </a:r>
          </a:p>
          <a:p>
            <a:pPr marL="285750" indent="-285750">
              <a:buFont typeface="Arial"/>
              <a:buChar char="•"/>
            </a:pPr>
            <a:r>
              <a:rPr lang="en-US" dirty="0"/>
              <a:t>It must have </a:t>
            </a:r>
            <a:r>
              <a:rPr lang="en-US" b="1" dirty="0"/>
              <a:t>exactly one subject map </a:t>
            </a:r>
            <a:r>
              <a:rPr lang="en-US" dirty="0"/>
              <a:t>that specifies how to generate a subject for each row of the logical table. It may be specified in two ways:</a:t>
            </a:r>
          </a:p>
          <a:p>
            <a:pPr marL="742950" lvl="1" indent="-285750">
              <a:buFont typeface="Arial"/>
              <a:buChar char="•"/>
            </a:pPr>
            <a:r>
              <a:rPr lang="en-US" dirty="0"/>
              <a:t>using the </a:t>
            </a:r>
            <a:r>
              <a:rPr lang="en-US" dirty="0" err="1"/>
              <a:t>rr:subjectMap</a:t>
            </a:r>
            <a:r>
              <a:rPr lang="en-US" dirty="0"/>
              <a:t> property, whose value must be the subject map, or</a:t>
            </a:r>
          </a:p>
          <a:p>
            <a:pPr marL="742950" lvl="1" indent="-285750">
              <a:buFont typeface="Arial"/>
              <a:buChar char="•"/>
            </a:pPr>
            <a:r>
              <a:rPr lang="en-US" dirty="0"/>
              <a:t>using the constant shortcut property </a:t>
            </a:r>
            <a:r>
              <a:rPr lang="en-US" dirty="0" err="1"/>
              <a:t>rr:subject</a:t>
            </a:r>
            <a:r>
              <a:rPr lang="en-US" dirty="0"/>
              <a:t>.</a:t>
            </a:r>
          </a:p>
          <a:p>
            <a:pPr marL="285750" indent="-285750">
              <a:buFont typeface="Arial"/>
              <a:buChar char="•"/>
            </a:pPr>
            <a:r>
              <a:rPr lang="en-US" dirty="0"/>
              <a:t>It may have </a:t>
            </a:r>
            <a:r>
              <a:rPr lang="en-US" b="1" dirty="0"/>
              <a:t>zero or more </a:t>
            </a:r>
            <a:r>
              <a:rPr lang="en-US" b="1" dirty="0" err="1"/>
              <a:t>rr:predicateObjectMap</a:t>
            </a:r>
            <a:r>
              <a:rPr lang="en-US" b="1" dirty="0"/>
              <a:t> properties</a:t>
            </a:r>
            <a:r>
              <a:rPr lang="en-US" dirty="0"/>
              <a:t>, whose values must be predicate-object maps. They specify </a:t>
            </a:r>
            <a:r>
              <a:rPr lang="en-US" b="1" dirty="0"/>
              <a:t>pairs of predicate maps and object maps </a:t>
            </a:r>
            <a:r>
              <a:rPr lang="en-US" dirty="0"/>
              <a:t>that, together with the subjects generated by the subject map, may form one or more RDF triples for each row.</a:t>
            </a:r>
          </a:p>
        </p:txBody>
      </p:sp>
    </p:spTree>
    <p:extLst>
      <p:ext uri="{BB962C8B-B14F-4D97-AF65-F5344CB8AC3E}">
        <p14:creationId xmlns:p14="http://schemas.microsoft.com/office/powerpoint/2010/main" val="2843823656"/>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Mapping Logical Tables to RDF with Triples Maps</a:t>
            </a:r>
          </a:p>
        </p:txBody>
      </p:sp>
      <p:sp>
        <p:nvSpPr>
          <p:cNvPr id="4" name="Rectangle 3"/>
          <p:cNvSpPr/>
          <p:nvPr/>
        </p:nvSpPr>
        <p:spPr>
          <a:xfrm>
            <a:off x="47035" y="2744629"/>
            <a:ext cx="9014652" cy="313932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a:t>
            </a:r>
          </a:p>
          <a:p>
            <a:r>
              <a:rPr lang="en-US" dirty="0"/>
              <a:t>    </a:t>
            </a:r>
            <a:r>
              <a:rPr lang="en-US" dirty="0" err="1"/>
              <a:t>rr:logicalTable</a:t>
            </a:r>
            <a:r>
              <a:rPr lang="en-US" dirty="0"/>
              <a:t> [ </a:t>
            </a:r>
            <a:r>
              <a:rPr lang="en-US" dirty="0" err="1"/>
              <a:t>rr:tableName</a:t>
            </a:r>
            <a:r>
              <a:rPr lang="en-US" dirty="0"/>
              <a:t> "DEPT" ];</a:t>
            </a:r>
          </a:p>
          <a:p>
            <a:r>
              <a:rPr lang="en-US" dirty="0"/>
              <a:t>    </a:t>
            </a:r>
            <a:r>
              <a:rPr lang="en-US" dirty="0" err="1"/>
              <a:t>rr:subjectMap</a:t>
            </a:r>
            <a:r>
              <a:rPr lang="en-US" dirty="0"/>
              <a:t> [ </a:t>
            </a:r>
            <a:r>
              <a:rPr lang="en-US" dirty="0" err="1"/>
              <a:t>rr:template</a:t>
            </a:r>
            <a:r>
              <a:rPr lang="en-US" dirty="0"/>
              <a:t> "http://</a:t>
            </a:r>
            <a:r>
              <a:rPr lang="en-US" dirty="0" err="1"/>
              <a:t>data.example.com</a:t>
            </a:r>
            <a:r>
              <a:rPr lang="en-US" dirty="0"/>
              <a:t>/department/{DEPTNO}" ];</a:t>
            </a:r>
          </a:p>
          <a:p>
            <a:r>
              <a:rPr lang="en-US" dirty="0"/>
              <a:t>    </a:t>
            </a:r>
            <a:r>
              <a:rPr lang="en-US" dirty="0" err="1"/>
              <a:t>rr:predicateObjectMap</a:t>
            </a:r>
            <a:r>
              <a:rPr lang="en-US" dirty="0"/>
              <a:t> [</a:t>
            </a:r>
          </a:p>
          <a:p>
            <a:r>
              <a:rPr lang="en-US" dirty="0"/>
              <a:t>        </a:t>
            </a:r>
            <a:r>
              <a:rPr lang="en-US" dirty="0" err="1"/>
              <a:t>rr:predicate</a:t>
            </a:r>
            <a:r>
              <a:rPr lang="en-US" dirty="0"/>
              <a:t> </a:t>
            </a:r>
            <a:r>
              <a:rPr lang="en-US" dirty="0" err="1"/>
              <a:t>ex:name</a:t>
            </a:r>
            <a:r>
              <a:rPr lang="en-US" dirty="0"/>
              <a:t>;</a:t>
            </a:r>
          </a:p>
          <a:p>
            <a:r>
              <a:rPr lang="en-US" dirty="0"/>
              <a:t>        </a:t>
            </a:r>
            <a:r>
              <a:rPr lang="en-US" dirty="0" err="1"/>
              <a:t>rr:objectMap</a:t>
            </a:r>
            <a:r>
              <a:rPr lang="en-US" dirty="0"/>
              <a:t> [ </a:t>
            </a:r>
            <a:r>
              <a:rPr lang="en-US" dirty="0" err="1"/>
              <a:t>rr:column</a:t>
            </a:r>
            <a:r>
              <a:rPr lang="en-US" dirty="0"/>
              <a:t> "DNAME" ];</a:t>
            </a:r>
          </a:p>
          <a:p>
            <a:r>
              <a:rPr lang="en-US" dirty="0"/>
              <a:t>    ];</a:t>
            </a:r>
          </a:p>
          <a:p>
            <a:r>
              <a:rPr lang="en-US" dirty="0"/>
              <a:t>    </a:t>
            </a:r>
            <a:r>
              <a:rPr lang="en-US" dirty="0" err="1"/>
              <a:t>rr:predicateObjectMap</a:t>
            </a:r>
            <a:r>
              <a:rPr lang="en-US" dirty="0"/>
              <a:t> [</a:t>
            </a:r>
          </a:p>
          <a:p>
            <a:r>
              <a:rPr lang="en-US" dirty="0"/>
              <a:t>        </a:t>
            </a:r>
            <a:r>
              <a:rPr lang="en-US" dirty="0" err="1"/>
              <a:t>rr:predicate</a:t>
            </a:r>
            <a:r>
              <a:rPr lang="en-US" dirty="0"/>
              <a:t> </a:t>
            </a:r>
            <a:r>
              <a:rPr lang="en-US" dirty="0" err="1"/>
              <a:t>ex:location</a:t>
            </a:r>
            <a:r>
              <a:rPr lang="en-US" dirty="0"/>
              <a:t>;</a:t>
            </a:r>
          </a:p>
          <a:p>
            <a:r>
              <a:rPr lang="en-US" dirty="0"/>
              <a:t>        </a:t>
            </a:r>
            <a:r>
              <a:rPr lang="en-US" dirty="0" err="1"/>
              <a:t>rr:objectMap</a:t>
            </a:r>
            <a:r>
              <a:rPr lang="en-US" dirty="0"/>
              <a:t> [ </a:t>
            </a:r>
            <a:r>
              <a:rPr lang="en-US" dirty="0" err="1"/>
              <a:t>rr:column</a:t>
            </a:r>
            <a:r>
              <a:rPr lang="en-US" dirty="0"/>
              <a:t> "LOC" ];</a:t>
            </a:r>
          </a:p>
          <a:p>
            <a:r>
              <a:rPr lang="en-US" dirty="0"/>
              <a:t>    ].</a:t>
            </a:r>
          </a:p>
        </p:txBody>
      </p:sp>
    </p:spTree>
    <p:extLst>
      <p:ext uri="{BB962C8B-B14F-4D97-AF65-F5344CB8AC3E}">
        <p14:creationId xmlns:p14="http://schemas.microsoft.com/office/powerpoint/2010/main" val="2379619888"/>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Logical Tables to RDF with Triples Maps</a:t>
            </a:r>
            <a:endParaRPr lang="en-US" dirty="0"/>
          </a:p>
        </p:txBody>
      </p:sp>
      <p:sp>
        <p:nvSpPr>
          <p:cNvPr id="6" name="Rectangle 5"/>
          <p:cNvSpPr/>
          <p:nvPr/>
        </p:nvSpPr>
        <p:spPr>
          <a:xfrm>
            <a:off x="1183505" y="2548792"/>
            <a:ext cx="6813647" cy="329320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a:t>@prefix </a:t>
            </a:r>
            <a:r>
              <a:rPr lang="en-US" sz="1600" dirty="0" err="1"/>
              <a:t>rr</a:t>
            </a:r>
            <a:r>
              <a:rPr lang="en-US" sz="1600" dirty="0"/>
              <a:t>: &lt;http://www.w3.org/ns/r2rml#&gt;.</a:t>
            </a:r>
          </a:p>
          <a:p>
            <a:r>
              <a:rPr lang="en-US" sz="1600" dirty="0"/>
              <a:t>@prefix ex: &lt;http://</a:t>
            </a:r>
            <a:r>
              <a:rPr lang="en-US" sz="1600" dirty="0" err="1"/>
              <a:t>example.com</a:t>
            </a:r>
            <a:r>
              <a:rPr lang="en-US" sz="1600" dirty="0"/>
              <a:t>/ns#&gt;.</a:t>
            </a:r>
          </a:p>
          <a:p>
            <a:endParaRPr lang="en-US" sz="1600" dirty="0"/>
          </a:p>
          <a:p>
            <a:r>
              <a:rPr lang="en-US" sz="1600" dirty="0"/>
              <a:t>&lt;#TriplesMap1&gt;</a:t>
            </a:r>
          </a:p>
          <a:p>
            <a:r>
              <a:rPr lang="en-US" sz="1600" dirty="0"/>
              <a:t>    </a:t>
            </a:r>
            <a:r>
              <a:rPr lang="en-US" sz="1600" dirty="0" err="1"/>
              <a:t>rr:logicalTable</a:t>
            </a:r>
            <a:r>
              <a:rPr lang="en-US" sz="1600" dirty="0"/>
              <a:t> [ </a:t>
            </a:r>
            <a:r>
              <a:rPr lang="en-US" sz="1600" dirty="0" err="1"/>
              <a:t>rr:tableName</a:t>
            </a:r>
            <a:r>
              <a:rPr lang="en-US" sz="1600" dirty="0"/>
              <a:t> "EMP" ];</a:t>
            </a:r>
          </a:p>
          <a:p>
            <a:r>
              <a:rPr lang="en-US" sz="1600" dirty="0"/>
              <a:t>    </a:t>
            </a:r>
            <a:r>
              <a:rPr lang="en-US" sz="1600" dirty="0" err="1"/>
              <a:t>rr:subjectMap</a:t>
            </a:r>
            <a:r>
              <a:rPr lang="en-US" sz="1600" dirty="0"/>
              <a:t> [</a:t>
            </a:r>
          </a:p>
          <a:p>
            <a:r>
              <a:rPr lang="en-US" sz="1600" dirty="0"/>
              <a:t>        </a:t>
            </a:r>
            <a:r>
              <a:rPr lang="en-US" sz="1600" dirty="0" err="1"/>
              <a:t>rr:template</a:t>
            </a:r>
            <a:r>
              <a:rPr lang="en-US" sz="1600" dirty="0"/>
              <a:t> "http://</a:t>
            </a:r>
            <a:r>
              <a:rPr lang="en-US" sz="1600" dirty="0" err="1"/>
              <a:t>data.example.com</a:t>
            </a:r>
            <a:r>
              <a:rPr lang="en-US" sz="1600" dirty="0"/>
              <a:t>/employee/{EMPNO}";</a:t>
            </a:r>
          </a:p>
          <a:p>
            <a:r>
              <a:rPr lang="en-US" sz="1600" dirty="0"/>
              <a:t>        </a:t>
            </a:r>
            <a:r>
              <a:rPr lang="en-US" sz="1600" dirty="0" err="1"/>
              <a:t>rr:class</a:t>
            </a:r>
            <a:r>
              <a:rPr lang="en-US" sz="1600" dirty="0"/>
              <a:t> </a:t>
            </a:r>
            <a:r>
              <a:rPr lang="en-US" sz="1600" dirty="0" err="1"/>
              <a:t>ex:Employee</a:t>
            </a:r>
            <a:r>
              <a:rPr lang="en-US" sz="1600" dirty="0"/>
              <a:t>;</a:t>
            </a:r>
          </a:p>
          <a:p>
            <a:r>
              <a:rPr lang="en-US" sz="1600" dirty="0"/>
              <a:t>    ];</a:t>
            </a:r>
          </a:p>
          <a:p>
            <a:r>
              <a:rPr lang="en-US" sz="1600" dirty="0"/>
              <a:t>    </a:t>
            </a:r>
            <a:r>
              <a:rPr lang="en-US" sz="1600" dirty="0" err="1"/>
              <a:t>rr:predicateObjectMap</a:t>
            </a:r>
            <a:r>
              <a:rPr lang="en-US" sz="1600" dirty="0"/>
              <a:t> [</a:t>
            </a:r>
          </a:p>
          <a:p>
            <a:r>
              <a:rPr lang="en-US" sz="1600" dirty="0"/>
              <a:t>        </a:t>
            </a:r>
            <a:r>
              <a:rPr lang="en-US" sz="1600" dirty="0" err="1"/>
              <a:t>rr:predicate</a:t>
            </a:r>
            <a:r>
              <a:rPr lang="en-US" sz="1600" dirty="0"/>
              <a:t> </a:t>
            </a:r>
            <a:r>
              <a:rPr lang="en-US" sz="1600" dirty="0" err="1"/>
              <a:t>ex:name</a:t>
            </a:r>
            <a:r>
              <a:rPr lang="en-US" sz="1600" dirty="0"/>
              <a:t>;</a:t>
            </a:r>
          </a:p>
          <a:p>
            <a:r>
              <a:rPr lang="en-US" sz="1600" dirty="0"/>
              <a:t>        </a:t>
            </a:r>
            <a:r>
              <a:rPr lang="en-US" sz="1600" dirty="0" err="1"/>
              <a:t>rr:objectMap</a:t>
            </a:r>
            <a:r>
              <a:rPr lang="en-US" sz="1600" dirty="0"/>
              <a:t> [ </a:t>
            </a:r>
            <a:r>
              <a:rPr lang="en-US" sz="1600" dirty="0" err="1"/>
              <a:t>rr:column</a:t>
            </a:r>
            <a:r>
              <a:rPr lang="en-US" sz="1600" dirty="0"/>
              <a:t> "ENAME" ];</a:t>
            </a:r>
          </a:p>
          <a:p>
            <a:r>
              <a:rPr lang="en-US" sz="1600" dirty="0"/>
              <a:t>    ].</a:t>
            </a:r>
          </a:p>
        </p:txBody>
      </p:sp>
    </p:spTree>
    <p:extLst>
      <p:ext uri="{BB962C8B-B14F-4D97-AF65-F5344CB8AC3E}">
        <p14:creationId xmlns:p14="http://schemas.microsoft.com/office/powerpoint/2010/main" val="1622814685"/>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Resources with Subject Maps</a:t>
            </a:r>
          </a:p>
        </p:txBody>
      </p:sp>
      <p:sp>
        <p:nvSpPr>
          <p:cNvPr id="3" name="Content Placeholder 2"/>
          <p:cNvSpPr>
            <a:spLocks noGrp="1"/>
          </p:cNvSpPr>
          <p:nvPr>
            <p:ph idx="1"/>
          </p:nvPr>
        </p:nvSpPr>
        <p:spPr/>
        <p:txBody>
          <a:bodyPr>
            <a:normAutofit lnSpcReduction="10000"/>
          </a:bodyPr>
          <a:lstStyle/>
          <a:p>
            <a:r>
              <a:rPr lang="en-US" dirty="0"/>
              <a:t>A subject map is a </a:t>
            </a:r>
            <a:r>
              <a:rPr lang="en-US" b="1" dirty="0">
                <a:solidFill>
                  <a:srgbClr val="772399"/>
                </a:solidFill>
              </a:rPr>
              <a:t>term map</a:t>
            </a:r>
            <a:r>
              <a:rPr lang="en-US" dirty="0"/>
              <a:t>. It specifies a rule for generating the subjects of the RDF triples generated by a triples map</a:t>
            </a:r>
            <a:r>
              <a:rPr lang="en-US" dirty="0" smtClean="0"/>
              <a:t>.</a:t>
            </a:r>
          </a:p>
          <a:p>
            <a:r>
              <a:rPr lang="en-US" b="1" dirty="0">
                <a:solidFill>
                  <a:schemeClr val="accent2">
                    <a:lumMod val="75000"/>
                    <a:lumOff val="25000"/>
                  </a:schemeClr>
                </a:solidFill>
              </a:rPr>
              <a:t>Term maps </a:t>
            </a:r>
            <a:r>
              <a:rPr lang="en-US" dirty="0"/>
              <a:t>are used to generate the subjects, predicates and objects of the RDF triples that are generated by a triples map. Consequently, there are several kinds of term maps, depending on where in the mapping they occur: subject maps, predicate maps, object maps and graph maps.</a:t>
            </a:r>
          </a:p>
          <a:p>
            <a:r>
              <a:rPr lang="en-US" dirty="0" smtClean="0">
                <a:solidFill>
                  <a:srgbClr val="772399"/>
                </a:solidFill>
              </a:rPr>
              <a:t>A </a:t>
            </a:r>
            <a:r>
              <a:rPr lang="en-US" b="1" dirty="0">
                <a:solidFill>
                  <a:srgbClr val="772399"/>
                </a:solidFill>
              </a:rPr>
              <a:t>term map </a:t>
            </a:r>
            <a:r>
              <a:rPr lang="en-US" dirty="0"/>
              <a:t>must be exactly one of the following:</a:t>
            </a:r>
          </a:p>
          <a:p>
            <a:pPr lvl="1"/>
            <a:r>
              <a:rPr lang="en-US" dirty="0" smtClean="0"/>
              <a:t>a </a:t>
            </a:r>
            <a:r>
              <a:rPr lang="en-US" dirty="0"/>
              <a:t>constant-valued term map,</a:t>
            </a:r>
          </a:p>
          <a:p>
            <a:pPr lvl="1"/>
            <a:r>
              <a:rPr lang="en-US" dirty="0"/>
              <a:t>a column-valued term map,</a:t>
            </a:r>
          </a:p>
          <a:p>
            <a:pPr lvl="1"/>
            <a:r>
              <a:rPr lang="en-US" dirty="0"/>
              <a:t>a template-valued term map.</a:t>
            </a:r>
          </a:p>
          <a:p>
            <a:endParaRPr lang="en-US" dirty="0"/>
          </a:p>
        </p:txBody>
      </p:sp>
    </p:spTree>
    <p:extLst>
      <p:ext uri="{BB962C8B-B14F-4D97-AF65-F5344CB8AC3E}">
        <p14:creationId xmlns:p14="http://schemas.microsoft.com/office/powerpoint/2010/main" val="608910925"/>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with Template</a:t>
            </a:r>
            <a:endParaRPr lang="en-US" dirty="0"/>
          </a:p>
        </p:txBody>
      </p:sp>
      <p:pic>
        <p:nvPicPr>
          <p:cNvPr id="6" name="Picture 5" descr="Screen Shot 2013-01-16 at 10.05.55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2888" y="1807993"/>
            <a:ext cx="3951111" cy="2215881"/>
          </a:xfrm>
          <a:prstGeom prst="rect">
            <a:avLst/>
          </a:prstGeom>
        </p:spPr>
      </p:pic>
      <p:sp>
        <p:nvSpPr>
          <p:cNvPr id="5" name="Rectangle 4"/>
          <p:cNvSpPr/>
          <p:nvPr/>
        </p:nvSpPr>
        <p:spPr>
          <a:xfrm>
            <a:off x="498474" y="1807993"/>
            <a:ext cx="7954082" cy="4616648"/>
          </a:xfrm>
          <a:prstGeom prst="rect">
            <a:avLst/>
          </a:prstGeom>
        </p:spPr>
        <p:txBody>
          <a:bodyPr wrap="square">
            <a:spAutoFit/>
          </a:bodyPr>
          <a:lstStyle/>
          <a:p>
            <a:r>
              <a:rPr lang="en-US" sz="1400" dirty="0"/>
              <a:t>@prefix </a:t>
            </a:r>
            <a:r>
              <a:rPr lang="en-US" sz="1400" dirty="0" err="1"/>
              <a:t>rr</a:t>
            </a:r>
            <a:r>
              <a:rPr lang="en-US" sz="1400" dirty="0"/>
              <a:t>: &lt;http://www.w3.org/ns/r2rml#&gt; .</a:t>
            </a:r>
          </a:p>
          <a:p>
            <a:r>
              <a:rPr lang="en-US" sz="1400" dirty="0"/>
              <a:t>@prefix </a:t>
            </a:r>
            <a:r>
              <a:rPr lang="en-US" sz="1400" dirty="0" err="1"/>
              <a:t>foaf</a:t>
            </a:r>
            <a:r>
              <a:rPr lang="en-US" sz="1400" dirty="0"/>
              <a:t>: &lt;http://</a:t>
            </a:r>
            <a:r>
              <a:rPr lang="en-US" sz="1400" dirty="0" err="1"/>
              <a:t>xmlns.com</a:t>
            </a:r>
            <a:r>
              <a:rPr lang="en-US" sz="1400" dirty="0"/>
              <a:t>/</a:t>
            </a:r>
            <a:r>
              <a:rPr lang="en-US" sz="1400" dirty="0" err="1"/>
              <a:t>foaf</a:t>
            </a:r>
            <a:r>
              <a:rPr lang="en-US" sz="1400" dirty="0"/>
              <a:t>/0.1/&gt; .</a:t>
            </a:r>
          </a:p>
          <a:p>
            <a:r>
              <a:rPr lang="en-US" sz="1400" dirty="0"/>
              <a:t>@prefix ex: &lt;http://</a:t>
            </a:r>
            <a:r>
              <a:rPr lang="en-US" sz="1400" dirty="0" err="1"/>
              <a:t>example.com</a:t>
            </a:r>
            <a:r>
              <a:rPr lang="en-US" sz="1400" dirty="0"/>
              <a:t>/&gt; .</a:t>
            </a:r>
          </a:p>
          <a:p>
            <a:r>
              <a:rPr lang="en-US" sz="1400" dirty="0"/>
              <a:t>@prefix </a:t>
            </a:r>
            <a:r>
              <a:rPr lang="en-US" sz="1400" dirty="0" err="1"/>
              <a:t>xsd</a:t>
            </a:r>
            <a:r>
              <a:rPr lang="en-US" sz="1400" dirty="0"/>
              <a:t>: &lt;http://www.w3.org/2001/</a:t>
            </a:r>
            <a:r>
              <a:rPr lang="en-US" sz="1400" dirty="0" err="1"/>
              <a:t>XMLSchema</a:t>
            </a:r>
            <a:r>
              <a:rPr lang="en-US" sz="1400" dirty="0"/>
              <a:t>#&gt; .</a:t>
            </a:r>
          </a:p>
          <a:p>
            <a:r>
              <a:rPr lang="en-US" sz="1400" dirty="0"/>
              <a:t>@base &lt;http://</a:t>
            </a:r>
            <a:r>
              <a:rPr lang="en-US" sz="1400" dirty="0" err="1"/>
              <a:t>example.com</a:t>
            </a:r>
            <a:r>
              <a:rPr lang="en-US" sz="1400" dirty="0"/>
              <a:t>/base/&gt; .</a:t>
            </a:r>
          </a:p>
          <a:p>
            <a:endParaRPr lang="en-US" sz="1400" dirty="0"/>
          </a:p>
          <a:p>
            <a:r>
              <a:rPr lang="en-US" sz="1400" dirty="0"/>
              <a:t>&lt;TriplesMap1&gt;</a:t>
            </a:r>
          </a:p>
          <a:p>
            <a:r>
              <a:rPr lang="en-US" sz="1400" dirty="0"/>
              <a:t>    a </a:t>
            </a:r>
            <a:r>
              <a:rPr lang="en-US" sz="1400" dirty="0" err="1"/>
              <a:t>rr:TriplesMap</a:t>
            </a:r>
            <a:r>
              <a:rPr lang="en-US" sz="1400" dirty="0"/>
              <a:t>;</a:t>
            </a:r>
          </a:p>
          <a:p>
            <a:r>
              <a:rPr lang="en-US" sz="1400" dirty="0"/>
              <a:t>    </a:t>
            </a:r>
          </a:p>
          <a:p>
            <a:r>
              <a:rPr lang="en-US" sz="1400" dirty="0"/>
              <a:t>    </a:t>
            </a:r>
            <a:r>
              <a:rPr lang="en-US" sz="1400" dirty="0" err="1"/>
              <a:t>rr:logicalTable</a:t>
            </a:r>
            <a:r>
              <a:rPr lang="en-US" sz="1400" dirty="0"/>
              <a:t> [ </a:t>
            </a:r>
            <a:r>
              <a:rPr lang="en-US" sz="1400" dirty="0" err="1"/>
              <a:t>rr:tableName</a:t>
            </a:r>
            <a:r>
              <a:rPr lang="en-US" sz="1400" dirty="0"/>
              <a:t> "\"IOUs\"" ];</a:t>
            </a:r>
          </a:p>
          <a:p>
            <a:endParaRPr lang="en-US" sz="1400" dirty="0"/>
          </a:p>
          <a:p>
            <a:r>
              <a:rPr lang="en-US" sz="1400" dirty="0"/>
              <a:t>    </a:t>
            </a:r>
            <a:r>
              <a:rPr lang="en-US" sz="1400" dirty="0" err="1"/>
              <a:t>rr:subjectMap</a:t>
            </a:r>
            <a:r>
              <a:rPr lang="en-US" sz="1400" dirty="0"/>
              <a:t> [ </a:t>
            </a:r>
            <a:r>
              <a:rPr lang="en-US" sz="1400" dirty="0" err="1"/>
              <a:t>rr:template</a:t>
            </a:r>
            <a:r>
              <a:rPr lang="en-US" sz="1400" dirty="0"/>
              <a:t> "http://</a:t>
            </a:r>
            <a:r>
              <a:rPr lang="en-US" sz="1400" dirty="0" err="1"/>
              <a:t>example.com</a:t>
            </a:r>
            <a:r>
              <a:rPr lang="en-US" sz="1400" dirty="0"/>
              <a:t>/{\"</a:t>
            </a:r>
            <a:r>
              <a:rPr lang="en-US" sz="1400" dirty="0" err="1"/>
              <a:t>fname</a:t>
            </a:r>
            <a:r>
              <a:rPr lang="en-US" sz="1400" dirty="0"/>
              <a:t>\"};{\"</a:t>
            </a:r>
            <a:r>
              <a:rPr lang="en-US" sz="1400" dirty="0" err="1"/>
              <a:t>lname</a:t>
            </a:r>
            <a:r>
              <a:rPr lang="en-US" sz="1400" dirty="0"/>
              <a:t>\"}";</a:t>
            </a:r>
          </a:p>
          <a:p>
            <a:r>
              <a:rPr lang="en-US" sz="1400" dirty="0"/>
              <a:t>                    </a:t>
            </a:r>
            <a:r>
              <a:rPr lang="en-US" sz="1400" dirty="0" err="1"/>
              <a:t>rr:class</a:t>
            </a:r>
            <a:r>
              <a:rPr lang="en-US" sz="1400" dirty="0"/>
              <a:t> </a:t>
            </a:r>
            <a:r>
              <a:rPr lang="en-US" sz="1400" dirty="0" err="1"/>
              <a:t>foaf:Person</a:t>
            </a:r>
            <a:r>
              <a:rPr lang="en-US" sz="1400" dirty="0"/>
              <a:t> ];</a:t>
            </a:r>
          </a:p>
          <a:p>
            <a:endParaRPr lang="en-US" sz="1400" dirty="0"/>
          </a:p>
          <a:p>
            <a:r>
              <a:rPr lang="en-US" sz="1400" dirty="0"/>
              <a:t>    </a:t>
            </a:r>
            <a:r>
              <a:rPr lang="en-US" sz="1400" dirty="0" err="1"/>
              <a:t>rr:predicateObjectMap</a:t>
            </a:r>
            <a:endParaRPr lang="en-US" sz="1400" dirty="0"/>
          </a:p>
          <a:p>
            <a:r>
              <a:rPr lang="en-US" sz="1400" dirty="0"/>
              <a:t>    [ </a:t>
            </a:r>
          </a:p>
          <a:p>
            <a:r>
              <a:rPr lang="en-US" sz="1400" dirty="0"/>
              <a:t>      </a:t>
            </a:r>
            <a:r>
              <a:rPr lang="en-US" sz="1400" dirty="0" err="1"/>
              <a:t>rr:predicate</a:t>
            </a:r>
            <a:r>
              <a:rPr lang="en-US" sz="1400" dirty="0"/>
              <a:t>		</a:t>
            </a:r>
            <a:r>
              <a:rPr lang="en-US" sz="1400" dirty="0" err="1"/>
              <a:t>ex:owes</a:t>
            </a:r>
            <a:r>
              <a:rPr lang="en-US" sz="1400" dirty="0"/>
              <a:t> ; </a:t>
            </a:r>
          </a:p>
          <a:p>
            <a:r>
              <a:rPr lang="en-US" sz="1400" dirty="0"/>
              <a:t>      </a:t>
            </a:r>
            <a:r>
              <a:rPr lang="en-US" sz="1400" dirty="0" err="1"/>
              <a:t>rr:objectMap</a:t>
            </a:r>
            <a:r>
              <a:rPr lang="en-US" sz="1400" dirty="0"/>
              <a:t>		[ </a:t>
            </a:r>
            <a:r>
              <a:rPr lang="en-US" sz="1400" dirty="0" err="1"/>
              <a:t>rr:column</a:t>
            </a:r>
            <a:r>
              <a:rPr lang="en-US" sz="1400" dirty="0"/>
              <a:t> "\"amount\""; ]</a:t>
            </a:r>
          </a:p>
          <a:p>
            <a:r>
              <a:rPr lang="en-US" sz="1400" dirty="0"/>
              <a:t>    ];</a:t>
            </a:r>
          </a:p>
          <a:p>
            <a:endParaRPr lang="en-US" sz="1400" dirty="0"/>
          </a:p>
          <a:p>
            <a:r>
              <a:rPr lang="en-US" sz="1400" dirty="0"/>
              <a:t>    .</a:t>
            </a:r>
          </a:p>
        </p:txBody>
      </p:sp>
    </p:spTree>
    <p:extLst>
      <p:ext uri="{BB962C8B-B14F-4D97-AF65-F5344CB8AC3E}">
        <p14:creationId xmlns:p14="http://schemas.microsoft.com/office/powerpoint/2010/main" val="2884450009"/>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ou.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81300"/>
            <a:ext cx="9144000" cy="1270715"/>
          </a:xfrm>
          <a:prstGeom prst="rect">
            <a:avLst/>
          </a:prstGeom>
        </p:spPr>
      </p:pic>
    </p:spTree>
    <p:extLst>
      <p:ext uri="{BB962C8B-B14F-4D97-AF65-F5344CB8AC3E}">
        <p14:creationId xmlns:p14="http://schemas.microsoft.com/office/powerpoint/2010/main" val="1051674250"/>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with constants</a:t>
            </a:r>
            <a:endParaRPr lang="en-US" dirty="0"/>
          </a:p>
        </p:txBody>
      </p:sp>
      <p:sp>
        <p:nvSpPr>
          <p:cNvPr id="5" name="Rectangle 4"/>
          <p:cNvSpPr/>
          <p:nvPr/>
        </p:nvSpPr>
        <p:spPr>
          <a:xfrm>
            <a:off x="258695" y="1470801"/>
            <a:ext cx="8631019" cy="4247317"/>
          </a:xfrm>
          <a:prstGeom prst="rect">
            <a:avLst/>
          </a:prstGeom>
        </p:spPr>
        <p:txBody>
          <a:bodyPr wrap="square">
            <a:spAutoFit/>
          </a:bodyPr>
          <a:lstStyle/>
          <a:p>
            <a:r>
              <a:rPr lang="en-US" sz="1500" dirty="0"/>
              <a:t>@prefix </a:t>
            </a:r>
            <a:r>
              <a:rPr lang="en-US" sz="1500" dirty="0" err="1"/>
              <a:t>rr</a:t>
            </a:r>
            <a:r>
              <a:rPr lang="en-US" sz="1500" dirty="0"/>
              <a:t>: &lt;http://www.w3.org/ns/r2rml#&gt; .</a:t>
            </a:r>
          </a:p>
          <a:p>
            <a:r>
              <a:rPr lang="en-US" sz="1500" dirty="0"/>
              <a:t>@prefix </a:t>
            </a:r>
            <a:r>
              <a:rPr lang="en-US" sz="1500" dirty="0" err="1"/>
              <a:t>foaf</a:t>
            </a:r>
            <a:r>
              <a:rPr lang="en-US" sz="1500" dirty="0"/>
              <a:t>: &lt;http://</a:t>
            </a:r>
            <a:r>
              <a:rPr lang="en-US" sz="1500" dirty="0" err="1"/>
              <a:t>xmlns.com</a:t>
            </a:r>
            <a:r>
              <a:rPr lang="en-US" sz="1500" dirty="0"/>
              <a:t>/</a:t>
            </a:r>
            <a:r>
              <a:rPr lang="en-US" sz="1500" dirty="0" err="1"/>
              <a:t>foaf</a:t>
            </a:r>
            <a:r>
              <a:rPr lang="en-US" sz="1500" dirty="0"/>
              <a:t>/0.1/&gt; .</a:t>
            </a:r>
          </a:p>
          <a:p>
            <a:r>
              <a:rPr lang="en-US" sz="1500" dirty="0"/>
              <a:t>@prefix ex: &lt;http://</a:t>
            </a:r>
            <a:r>
              <a:rPr lang="en-US" sz="1500" dirty="0" err="1"/>
              <a:t>example.com</a:t>
            </a:r>
            <a:r>
              <a:rPr lang="en-US" sz="1500" dirty="0"/>
              <a:t>/&gt; .</a:t>
            </a:r>
          </a:p>
          <a:p>
            <a:r>
              <a:rPr lang="en-US" sz="1500" dirty="0"/>
              <a:t>@prefix </a:t>
            </a:r>
            <a:r>
              <a:rPr lang="en-US" sz="1500" dirty="0" err="1"/>
              <a:t>xsd</a:t>
            </a:r>
            <a:r>
              <a:rPr lang="en-US" sz="1500" dirty="0"/>
              <a:t>: &lt;http://www.w3.org/2001/</a:t>
            </a:r>
            <a:r>
              <a:rPr lang="en-US" sz="1500" dirty="0" err="1"/>
              <a:t>XMLSchema</a:t>
            </a:r>
            <a:r>
              <a:rPr lang="en-US" sz="1500" dirty="0"/>
              <a:t>#&gt; .</a:t>
            </a:r>
          </a:p>
          <a:p>
            <a:r>
              <a:rPr lang="en-US" sz="1500" dirty="0"/>
              <a:t>@base &lt;http://</a:t>
            </a:r>
            <a:r>
              <a:rPr lang="en-US" sz="1500" dirty="0" err="1"/>
              <a:t>example.com</a:t>
            </a:r>
            <a:r>
              <a:rPr lang="en-US" sz="1500" dirty="0"/>
              <a:t>/base/&gt; .</a:t>
            </a:r>
          </a:p>
          <a:p>
            <a:endParaRPr lang="en-US" sz="1500" dirty="0"/>
          </a:p>
          <a:p>
            <a:r>
              <a:rPr lang="en-US" sz="1500" dirty="0"/>
              <a:t>&lt;TriplesMap1&gt;</a:t>
            </a:r>
          </a:p>
          <a:p>
            <a:r>
              <a:rPr lang="en-US" sz="1500" dirty="0"/>
              <a:t>    a </a:t>
            </a:r>
            <a:r>
              <a:rPr lang="en-US" sz="1500" dirty="0" err="1"/>
              <a:t>rr:TriplesMap</a:t>
            </a:r>
            <a:r>
              <a:rPr lang="en-US" sz="1500" dirty="0"/>
              <a:t>;</a:t>
            </a:r>
          </a:p>
          <a:p>
            <a:r>
              <a:rPr lang="en-US" sz="1500" dirty="0"/>
              <a:t>    </a:t>
            </a:r>
          </a:p>
          <a:p>
            <a:r>
              <a:rPr lang="en-US" sz="1500" dirty="0"/>
              <a:t>    </a:t>
            </a:r>
            <a:r>
              <a:rPr lang="en-US" sz="1500" dirty="0" err="1"/>
              <a:t>rr:logicalTable</a:t>
            </a:r>
            <a:r>
              <a:rPr lang="en-US" sz="1500" dirty="0"/>
              <a:t> [ </a:t>
            </a:r>
            <a:r>
              <a:rPr lang="en-US" sz="1500" dirty="0" err="1"/>
              <a:t>rr:tableName</a:t>
            </a:r>
            <a:r>
              <a:rPr lang="en-US" sz="1500" dirty="0"/>
              <a:t> "\"Student\"" ];</a:t>
            </a:r>
          </a:p>
          <a:p>
            <a:r>
              <a:rPr lang="en-US" sz="1500" dirty="0" smtClean="0"/>
              <a:t>    </a:t>
            </a:r>
            <a:r>
              <a:rPr lang="en-US" sz="1500" dirty="0" err="1"/>
              <a:t>rr:subjectMap</a:t>
            </a:r>
            <a:r>
              <a:rPr lang="en-US" sz="1500" dirty="0"/>
              <a:t> [ </a:t>
            </a:r>
            <a:r>
              <a:rPr lang="en-US" sz="1500" dirty="0" err="1"/>
              <a:t>rr:constant</a:t>
            </a:r>
            <a:r>
              <a:rPr lang="en-US" sz="1500" dirty="0"/>
              <a:t> </a:t>
            </a:r>
            <a:r>
              <a:rPr lang="en-US" sz="1500" dirty="0" err="1" smtClean="0"/>
              <a:t>ex:BadStudent</a:t>
            </a:r>
            <a:r>
              <a:rPr lang="en-US" sz="1500" dirty="0" smtClean="0"/>
              <a:t> ] ; </a:t>
            </a:r>
            <a:endParaRPr lang="en-US" sz="1500" dirty="0"/>
          </a:p>
          <a:p>
            <a:r>
              <a:rPr lang="en-US" sz="1500" dirty="0"/>
              <a:t>	</a:t>
            </a:r>
          </a:p>
          <a:p>
            <a:r>
              <a:rPr lang="en-US" sz="1500" dirty="0"/>
              <a:t>    </a:t>
            </a:r>
            <a:r>
              <a:rPr lang="en-US" sz="1500" dirty="0" err="1"/>
              <a:t>rr:predicateObjectMap</a:t>
            </a:r>
            <a:endParaRPr lang="en-US" sz="1500" dirty="0"/>
          </a:p>
          <a:p>
            <a:r>
              <a:rPr lang="en-US" sz="1500" dirty="0"/>
              <a:t>    [ </a:t>
            </a:r>
          </a:p>
          <a:p>
            <a:r>
              <a:rPr lang="en-US" sz="1500" dirty="0"/>
              <a:t>      </a:t>
            </a:r>
            <a:r>
              <a:rPr lang="en-US" sz="1500" dirty="0" err="1"/>
              <a:t>rr:predicateMap</a:t>
            </a:r>
            <a:r>
              <a:rPr lang="en-US" sz="1500" dirty="0"/>
              <a:t> [ </a:t>
            </a:r>
            <a:r>
              <a:rPr lang="en-US" sz="1500" dirty="0" err="1"/>
              <a:t>rr:constant</a:t>
            </a:r>
            <a:r>
              <a:rPr lang="en-US" sz="1500" dirty="0"/>
              <a:t> </a:t>
            </a:r>
            <a:r>
              <a:rPr lang="en-US" sz="1500" dirty="0" err="1"/>
              <a:t>ex:description</a:t>
            </a:r>
            <a:r>
              <a:rPr lang="en-US" sz="1500" dirty="0"/>
              <a:t> ]; </a:t>
            </a:r>
          </a:p>
          <a:p>
            <a:r>
              <a:rPr lang="en-US" sz="1500" dirty="0"/>
              <a:t>      </a:t>
            </a:r>
            <a:r>
              <a:rPr lang="en-US" sz="1500" dirty="0" err="1"/>
              <a:t>rr:objectMap</a:t>
            </a:r>
            <a:r>
              <a:rPr lang="en-US" sz="1500" dirty="0"/>
              <a:t>    [ </a:t>
            </a:r>
            <a:r>
              <a:rPr lang="en-US" sz="1500" dirty="0" err="1"/>
              <a:t>rr:constant</a:t>
            </a:r>
            <a:r>
              <a:rPr lang="en-US" sz="1500" dirty="0"/>
              <a:t> "Bad Student"; ]</a:t>
            </a:r>
          </a:p>
          <a:p>
            <a:r>
              <a:rPr lang="en-US" sz="1500" dirty="0"/>
              <a:t>    ]</a:t>
            </a:r>
          </a:p>
          <a:p>
            <a:r>
              <a:rPr lang="en-US" sz="1500" dirty="0"/>
              <a:t>    .</a:t>
            </a:r>
          </a:p>
        </p:txBody>
      </p:sp>
      <p:pic>
        <p:nvPicPr>
          <p:cNvPr id="6" name="Picture 5" descr="Screen Shot 2013-01-16 at 10.08.0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3787" y="3496582"/>
            <a:ext cx="1651000" cy="1416385"/>
          </a:xfrm>
          <a:prstGeom prst="rect">
            <a:avLst/>
          </a:prstGeom>
        </p:spPr>
      </p:pic>
    </p:spTree>
    <p:extLst>
      <p:ext uri="{BB962C8B-B14F-4D97-AF65-F5344CB8AC3E}">
        <p14:creationId xmlns:p14="http://schemas.microsoft.com/office/powerpoint/2010/main" val="2005576011"/>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3-01-16 at 10.07.54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308947"/>
            <a:ext cx="9144000" cy="889219"/>
          </a:xfrm>
          <a:prstGeom prst="rect">
            <a:avLst/>
          </a:prstGeom>
        </p:spPr>
      </p:pic>
    </p:spTree>
    <p:extLst>
      <p:ext uri="{BB962C8B-B14F-4D97-AF65-F5344CB8AC3E}">
        <p14:creationId xmlns:p14="http://schemas.microsoft.com/office/powerpoint/2010/main" val="3798757825"/>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a:t>
            </a:r>
            <a:r>
              <a:rPr lang="en-US" dirty="0" smtClean="0"/>
              <a:t>Resources </a:t>
            </a:r>
            <a:br>
              <a:rPr lang="en-US" dirty="0" smtClean="0"/>
            </a:br>
            <a:r>
              <a:rPr lang="en-US" dirty="0" smtClean="0"/>
              <a:t>	with </a:t>
            </a:r>
            <a:r>
              <a:rPr lang="en-US" dirty="0"/>
              <a:t>Subject Maps</a:t>
            </a:r>
          </a:p>
        </p:txBody>
      </p:sp>
      <p:pic>
        <p:nvPicPr>
          <p:cNvPr id="6" name="Picture 5" descr="Screen Shot 2013-01-16 at 10.04.2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334" y="4740326"/>
            <a:ext cx="3725333" cy="1962452"/>
          </a:xfrm>
          <a:prstGeom prst="rect">
            <a:avLst/>
          </a:prstGeom>
        </p:spPr>
      </p:pic>
      <p:sp>
        <p:nvSpPr>
          <p:cNvPr id="5" name="Rectangle 4"/>
          <p:cNvSpPr/>
          <p:nvPr/>
        </p:nvSpPr>
        <p:spPr>
          <a:xfrm>
            <a:off x="141111" y="1484784"/>
            <a:ext cx="8551333" cy="4247317"/>
          </a:xfrm>
          <a:prstGeom prst="rect">
            <a:avLst/>
          </a:prstGeom>
        </p:spPr>
        <p:txBody>
          <a:bodyPr wrap="square">
            <a:spAutoFit/>
          </a:bodyPr>
          <a:lstStyle/>
          <a:p>
            <a:r>
              <a:rPr lang="en-US" dirty="0"/>
              <a:t>&lt;TriplesMap1&gt;</a:t>
            </a:r>
          </a:p>
          <a:p>
            <a:r>
              <a:rPr lang="en-US" dirty="0"/>
              <a:t>    </a:t>
            </a:r>
            <a:r>
              <a:rPr lang="en-US" dirty="0" smtClean="0"/>
              <a:t>a </a:t>
            </a:r>
            <a:r>
              <a:rPr lang="en-US" dirty="0" err="1"/>
              <a:t>rr:TriplesMap</a:t>
            </a:r>
            <a:r>
              <a:rPr lang="en-US" dirty="0"/>
              <a:t>;</a:t>
            </a:r>
          </a:p>
          <a:p>
            <a:r>
              <a:rPr lang="en-US" dirty="0"/>
              <a:t>    </a:t>
            </a:r>
          </a:p>
          <a:p>
            <a:r>
              <a:rPr lang="en-US" dirty="0"/>
              <a:t>    </a:t>
            </a:r>
            <a:r>
              <a:rPr lang="en-US" dirty="0" err="1"/>
              <a:t>rr:logicalTable</a:t>
            </a:r>
            <a:r>
              <a:rPr lang="en-US" dirty="0"/>
              <a:t> [ </a:t>
            </a:r>
          </a:p>
          <a:p>
            <a:r>
              <a:rPr lang="en-US" dirty="0" smtClean="0"/>
              <a:t>	</a:t>
            </a:r>
            <a:r>
              <a:rPr lang="en-US" dirty="0" err="1" smtClean="0"/>
              <a:t>rr:sqlQuery</a:t>
            </a:r>
            <a:r>
              <a:rPr lang="en-US" dirty="0" smtClean="0"/>
              <a:t> "””   </a:t>
            </a:r>
          </a:p>
          <a:p>
            <a:r>
              <a:rPr lang="en-US" dirty="0"/>
              <a:t>	</a:t>
            </a:r>
            <a:r>
              <a:rPr lang="en-US" dirty="0" smtClean="0"/>
              <a:t>      Select </a:t>
            </a:r>
            <a:r>
              <a:rPr lang="en-US" dirty="0"/>
              <a:t>('Student' || "ID" ) AS </a:t>
            </a:r>
            <a:r>
              <a:rPr lang="en-US" dirty="0" err="1" smtClean="0"/>
              <a:t>StudentId</a:t>
            </a:r>
            <a:r>
              <a:rPr lang="en-US" dirty="0" smtClean="0"/>
              <a:t> , </a:t>
            </a:r>
            <a:r>
              <a:rPr lang="en-US" dirty="0"/>
              <a:t>"</a:t>
            </a:r>
            <a:r>
              <a:rPr lang="en-US" dirty="0" smtClean="0"/>
              <a:t>ID”, </a:t>
            </a:r>
            <a:r>
              <a:rPr lang="en-US" dirty="0"/>
              <a:t>"</a:t>
            </a:r>
            <a:r>
              <a:rPr lang="en-US" dirty="0" smtClean="0"/>
              <a:t>Name”  </a:t>
            </a:r>
          </a:p>
          <a:p>
            <a:r>
              <a:rPr lang="en-US" dirty="0"/>
              <a:t>	</a:t>
            </a:r>
            <a:r>
              <a:rPr lang="en-US" dirty="0" smtClean="0"/>
              <a:t>      From </a:t>
            </a:r>
            <a:r>
              <a:rPr lang="en-US" dirty="0"/>
              <a:t>"Student"  </a:t>
            </a:r>
            <a:endParaRPr lang="en-US" dirty="0" smtClean="0"/>
          </a:p>
          <a:p>
            <a:r>
              <a:rPr lang="en-US" dirty="0"/>
              <a:t> </a:t>
            </a:r>
            <a:r>
              <a:rPr lang="en-US" dirty="0" smtClean="0"/>
              <a:t>                                ""”  </a:t>
            </a:r>
            <a:r>
              <a:rPr lang="en-US" dirty="0"/>
              <a:t>];</a:t>
            </a:r>
          </a:p>
          <a:p>
            <a:r>
              <a:rPr lang="en-US" dirty="0" smtClean="0"/>
              <a:t>    </a:t>
            </a:r>
            <a:r>
              <a:rPr lang="en-US" dirty="0" err="1"/>
              <a:t>rr:subjectMap</a:t>
            </a:r>
            <a:r>
              <a:rPr lang="en-US" dirty="0"/>
              <a:t> [ </a:t>
            </a:r>
            <a:r>
              <a:rPr lang="en-US" dirty="0" err="1"/>
              <a:t>rr:column</a:t>
            </a:r>
            <a:r>
              <a:rPr lang="en-US" dirty="0"/>
              <a:t> "</a:t>
            </a:r>
            <a:r>
              <a:rPr lang="en-US" dirty="0" err="1"/>
              <a:t>StudentId</a:t>
            </a:r>
            <a:r>
              <a:rPr lang="en-US" dirty="0"/>
              <a:t>"; </a:t>
            </a:r>
            <a:r>
              <a:rPr lang="en-US" dirty="0" err="1"/>
              <a:t>rr:termType</a:t>
            </a:r>
            <a:r>
              <a:rPr lang="en-US" dirty="0"/>
              <a:t> </a:t>
            </a:r>
            <a:r>
              <a:rPr lang="en-US" dirty="0" err="1"/>
              <a:t>rr:BlankNode</a:t>
            </a:r>
            <a:r>
              <a:rPr lang="en-US" dirty="0"/>
              <a:t>; ];</a:t>
            </a:r>
          </a:p>
          <a:p>
            <a:r>
              <a:rPr lang="en-US" dirty="0" smtClean="0"/>
              <a:t>    </a:t>
            </a:r>
            <a:r>
              <a:rPr lang="en-US" dirty="0" err="1"/>
              <a:t>rr:predicateObjectMap</a:t>
            </a:r>
            <a:endParaRPr lang="en-US" dirty="0"/>
          </a:p>
          <a:p>
            <a:r>
              <a:rPr lang="en-US" dirty="0"/>
              <a:t>    [ </a:t>
            </a:r>
          </a:p>
          <a:p>
            <a:r>
              <a:rPr lang="en-US" dirty="0"/>
              <a:t>      </a:t>
            </a:r>
            <a:r>
              <a:rPr lang="en-US" dirty="0" err="1"/>
              <a:t>rr:predicate</a:t>
            </a:r>
            <a:r>
              <a:rPr lang="en-US" dirty="0"/>
              <a:t>		</a:t>
            </a:r>
            <a:r>
              <a:rPr lang="en-US" dirty="0" err="1"/>
              <a:t>foaf:name</a:t>
            </a:r>
            <a:r>
              <a:rPr lang="en-US" dirty="0"/>
              <a:t> ; </a:t>
            </a:r>
          </a:p>
          <a:p>
            <a:r>
              <a:rPr lang="en-US" dirty="0"/>
              <a:t>      </a:t>
            </a:r>
            <a:r>
              <a:rPr lang="en-US" dirty="0" err="1"/>
              <a:t>rr:objectMap</a:t>
            </a:r>
            <a:r>
              <a:rPr lang="en-US" dirty="0"/>
              <a:t>		[ </a:t>
            </a:r>
            <a:r>
              <a:rPr lang="en-US" dirty="0" err="1"/>
              <a:t>rr:column</a:t>
            </a:r>
            <a:r>
              <a:rPr lang="en-US" dirty="0"/>
              <a:t> "\"Name\"" ]</a:t>
            </a:r>
          </a:p>
          <a:p>
            <a:r>
              <a:rPr lang="en-US" dirty="0"/>
              <a:t>    ]</a:t>
            </a:r>
          </a:p>
          <a:p>
            <a:r>
              <a:rPr lang="en-US" dirty="0"/>
              <a:t>    .</a:t>
            </a:r>
          </a:p>
        </p:txBody>
      </p:sp>
    </p:spTree>
    <p:extLst>
      <p:ext uri="{BB962C8B-B14F-4D97-AF65-F5344CB8AC3E}">
        <p14:creationId xmlns:p14="http://schemas.microsoft.com/office/powerpoint/2010/main" val="112816094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smtClean="0"/>
              <a:t>Overview and Examples</a:t>
            </a:r>
          </a:p>
          <a:p>
            <a:r>
              <a:rPr lang="en-US" dirty="0" smtClean="0"/>
              <a:t>Detailed Specification</a:t>
            </a:r>
            <a:endParaRPr lang="en-US" dirty="0"/>
          </a:p>
        </p:txBody>
      </p:sp>
    </p:spTree>
    <p:extLst>
      <p:ext uri="{BB962C8B-B14F-4D97-AF65-F5344CB8AC3E}">
        <p14:creationId xmlns:p14="http://schemas.microsoft.com/office/powerpoint/2010/main" val="845520267"/>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3-01-16 at 10.09.3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21205"/>
            <a:ext cx="9144000" cy="1192256"/>
          </a:xfrm>
          <a:prstGeom prst="rect">
            <a:avLst/>
          </a:prstGeom>
        </p:spPr>
      </p:pic>
    </p:spTree>
    <p:extLst>
      <p:ext uri="{BB962C8B-B14F-4D97-AF65-F5344CB8AC3E}">
        <p14:creationId xmlns:p14="http://schemas.microsoft.com/office/powerpoint/2010/main" val="1587957061"/>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Properties and Values with Predicate-Object Maps</a:t>
            </a:r>
          </a:p>
        </p:txBody>
      </p:sp>
      <p:sp>
        <p:nvSpPr>
          <p:cNvPr id="3" name="Content Placeholder 2"/>
          <p:cNvSpPr>
            <a:spLocks noGrp="1"/>
          </p:cNvSpPr>
          <p:nvPr>
            <p:ph idx="1"/>
          </p:nvPr>
        </p:nvSpPr>
        <p:spPr/>
        <p:txBody>
          <a:bodyPr/>
          <a:lstStyle/>
          <a:p>
            <a:endParaRPr lang="en-US" dirty="0" smtClean="0"/>
          </a:p>
          <a:p>
            <a:r>
              <a:rPr lang="en-US" dirty="0" smtClean="0"/>
              <a:t>A </a:t>
            </a:r>
            <a:r>
              <a:rPr lang="en-US" b="1" dirty="0">
                <a:solidFill>
                  <a:srgbClr val="772399"/>
                </a:solidFill>
              </a:rPr>
              <a:t>predicate-object map </a:t>
            </a:r>
            <a:r>
              <a:rPr lang="en-US" dirty="0"/>
              <a:t>is a function that creates one or more predicate-object pairs for each logical table row of a logical table. </a:t>
            </a:r>
            <a:endParaRPr lang="en-US" dirty="0" smtClean="0"/>
          </a:p>
          <a:p>
            <a:r>
              <a:rPr lang="en-US" dirty="0" smtClean="0"/>
              <a:t>It </a:t>
            </a:r>
            <a:r>
              <a:rPr lang="en-US" dirty="0"/>
              <a:t>is used in conjunction with a subject map to generate RDF triples in a triples map.</a:t>
            </a:r>
          </a:p>
        </p:txBody>
      </p:sp>
    </p:spTree>
    <p:extLst>
      <p:ext uri="{BB962C8B-B14F-4D97-AF65-F5344CB8AC3E}">
        <p14:creationId xmlns:p14="http://schemas.microsoft.com/office/powerpoint/2010/main" val="2516126576"/>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Properties and Values with Predicate-Object Maps</a:t>
            </a:r>
          </a:p>
        </p:txBody>
      </p:sp>
      <p:sp>
        <p:nvSpPr>
          <p:cNvPr id="3" name="Content Placeholder 2"/>
          <p:cNvSpPr>
            <a:spLocks noGrp="1"/>
          </p:cNvSpPr>
          <p:nvPr>
            <p:ph idx="1"/>
          </p:nvPr>
        </p:nvSpPr>
        <p:spPr>
          <a:xfrm>
            <a:off x="457200" y="1524595"/>
            <a:ext cx="8229600" cy="4784725"/>
          </a:xfrm>
        </p:spPr>
        <p:txBody>
          <a:bodyPr>
            <a:noAutofit/>
          </a:bodyPr>
          <a:lstStyle/>
          <a:p>
            <a:pPr marL="0" indent="0">
              <a:buNone/>
            </a:pPr>
            <a:r>
              <a:rPr lang="en-US" sz="2000" dirty="0"/>
              <a:t>A predicate-object map is represented by a resource that references the following other resources</a:t>
            </a:r>
            <a:r>
              <a:rPr lang="en-US" sz="2000" dirty="0" smtClean="0"/>
              <a:t>:</a:t>
            </a:r>
          </a:p>
          <a:p>
            <a:r>
              <a:rPr lang="en-US" sz="2000" b="1" dirty="0">
                <a:solidFill>
                  <a:srgbClr val="9900CC"/>
                </a:solidFill>
              </a:rPr>
              <a:t>One or </a:t>
            </a:r>
            <a:r>
              <a:rPr lang="en-US" sz="2000" b="1" dirty="0">
                <a:solidFill>
                  <a:srgbClr val="772399"/>
                </a:solidFill>
              </a:rPr>
              <a:t>more predicate maps</a:t>
            </a:r>
            <a:r>
              <a:rPr lang="en-US" sz="2000" dirty="0"/>
              <a:t>. Each of them may be specified in one of two </a:t>
            </a:r>
            <a:r>
              <a:rPr lang="en-US" sz="2000" dirty="0" smtClean="0"/>
              <a:t>ways:</a:t>
            </a:r>
            <a:endParaRPr lang="en-US" sz="2000" dirty="0"/>
          </a:p>
          <a:p>
            <a:pPr lvl="1"/>
            <a:r>
              <a:rPr lang="en-US" sz="2000" dirty="0" smtClean="0"/>
              <a:t>using </a:t>
            </a:r>
            <a:r>
              <a:rPr lang="en-US" sz="2000" dirty="0"/>
              <a:t>the </a:t>
            </a:r>
            <a:r>
              <a:rPr lang="en-US" sz="2000" b="1" dirty="0" err="1">
                <a:solidFill>
                  <a:srgbClr val="FF0000"/>
                </a:solidFill>
              </a:rPr>
              <a:t>rr:predicateMap</a:t>
            </a:r>
            <a:r>
              <a:rPr lang="en-US" sz="2000" dirty="0"/>
              <a:t> property, </a:t>
            </a:r>
            <a:r>
              <a:rPr lang="en-US" sz="2000" dirty="0" smtClean="0"/>
              <a:t/>
            </a:r>
            <a:br>
              <a:rPr lang="en-US" sz="2000" dirty="0" smtClean="0"/>
            </a:br>
            <a:r>
              <a:rPr lang="en-US" sz="2000" dirty="0" smtClean="0"/>
              <a:t>whose </a:t>
            </a:r>
            <a:r>
              <a:rPr lang="en-US" sz="2000" dirty="0"/>
              <a:t>value must be a </a:t>
            </a:r>
            <a:r>
              <a:rPr lang="en-US" sz="2000" b="1" dirty="0">
                <a:solidFill>
                  <a:srgbClr val="772399"/>
                </a:solidFill>
              </a:rPr>
              <a:t>predicate map</a:t>
            </a:r>
            <a:r>
              <a:rPr lang="en-US" sz="2000" dirty="0"/>
              <a:t>, </a:t>
            </a:r>
            <a:r>
              <a:rPr lang="en-US" sz="2000" dirty="0" smtClean="0"/>
              <a:t>or</a:t>
            </a:r>
          </a:p>
          <a:p>
            <a:pPr lvl="1"/>
            <a:r>
              <a:rPr lang="en-US" sz="2000" dirty="0" smtClean="0"/>
              <a:t>using </a:t>
            </a:r>
            <a:r>
              <a:rPr lang="en-US" sz="2000" dirty="0"/>
              <a:t>the </a:t>
            </a:r>
            <a:r>
              <a:rPr lang="en-US" sz="2000" b="1" dirty="0">
                <a:solidFill>
                  <a:srgbClr val="772399"/>
                </a:solidFill>
              </a:rPr>
              <a:t>constant shortcut property </a:t>
            </a:r>
            <a:r>
              <a:rPr lang="en-US" sz="2000" dirty="0" err="1"/>
              <a:t>rr:predicate</a:t>
            </a:r>
            <a:r>
              <a:rPr lang="en-US" sz="2000" dirty="0"/>
              <a:t>.</a:t>
            </a:r>
          </a:p>
          <a:p>
            <a:r>
              <a:rPr lang="en-US" sz="2000" b="1" dirty="0">
                <a:solidFill>
                  <a:srgbClr val="9900CC"/>
                </a:solidFill>
              </a:rPr>
              <a:t>One or more </a:t>
            </a:r>
            <a:r>
              <a:rPr lang="en-US" sz="2000" b="1" dirty="0">
                <a:solidFill>
                  <a:srgbClr val="772399"/>
                </a:solidFill>
              </a:rPr>
              <a:t>object maps </a:t>
            </a:r>
            <a:r>
              <a:rPr lang="en-US" sz="2000" dirty="0"/>
              <a:t>or </a:t>
            </a:r>
            <a:r>
              <a:rPr lang="en-US" sz="2000" b="1" dirty="0">
                <a:solidFill>
                  <a:srgbClr val="772399"/>
                </a:solidFill>
              </a:rPr>
              <a:t>referencing object maps</a:t>
            </a:r>
            <a:r>
              <a:rPr lang="en-US" sz="2000" dirty="0"/>
              <a:t>. Each of them may be specified in one of two </a:t>
            </a:r>
            <a:r>
              <a:rPr lang="en-US" sz="2000" dirty="0" smtClean="0"/>
              <a:t>ways:</a:t>
            </a:r>
          </a:p>
          <a:p>
            <a:pPr lvl="1"/>
            <a:r>
              <a:rPr lang="en-US" sz="2000" dirty="0" smtClean="0"/>
              <a:t>using </a:t>
            </a:r>
            <a:r>
              <a:rPr lang="en-US" sz="2000" dirty="0"/>
              <a:t>the</a:t>
            </a:r>
            <a:r>
              <a:rPr lang="en-US" sz="2000" b="1" dirty="0">
                <a:solidFill>
                  <a:srgbClr val="0000FF"/>
                </a:solidFill>
              </a:rPr>
              <a:t> </a:t>
            </a:r>
            <a:r>
              <a:rPr lang="en-US" sz="2000" b="1" dirty="0" err="1">
                <a:solidFill>
                  <a:srgbClr val="FF0000"/>
                </a:solidFill>
              </a:rPr>
              <a:t>rr:objectMap</a:t>
            </a:r>
            <a:r>
              <a:rPr lang="en-US" sz="2000" b="1" dirty="0">
                <a:solidFill>
                  <a:srgbClr val="0000FF"/>
                </a:solidFill>
              </a:rPr>
              <a:t> </a:t>
            </a:r>
            <a:r>
              <a:rPr lang="en-US" sz="2000" dirty="0"/>
              <a:t>property, whose value must be either an </a:t>
            </a:r>
            <a:r>
              <a:rPr lang="en-US" sz="2000" b="1" dirty="0">
                <a:solidFill>
                  <a:srgbClr val="772399"/>
                </a:solidFill>
              </a:rPr>
              <a:t>object map</a:t>
            </a:r>
            <a:r>
              <a:rPr lang="en-US" sz="2000" dirty="0"/>
              <a:t>, or a </a:t>
            </a:r>
            <a:r>
              <a:rPr lang="en-US" sz="2000" b="1" dirty="0">
                <a:solidFill>
                  <a:srgbClr val="772399"/>
                </a:solidFill>
              </a:rPr>
              <a:t>referencing object </a:t>
            </a:r>
            <a:r>
              <a:rPr lang="en-US" sz="2000" b="1" dirty="0" smtClean="0">
                <a:solidFill>
                  <a:srgbClr val="772399"/>
                </a:solidFill>
              </a:rPr>
              <a:t>map</a:t>
            </a:r>
            <a:r>
              <a:rPr lang="en-US" sz="2000" dirty="0" smtClean="0"/>
              <a:t>.</a:t>
            </a:r>
          </a:p>
          <a:p>
            <a:pPr lvl="1"/>
            <a:r>
              <a:rPr lang="en-US" sz="2000" dirty="0" smtClean="0"/>
              <a:t>using </a:t>
            </a:r>
            <a:r>
              <a:rPr lang="en-US" sz="2000" dirty="0"/>
              <a:t>the </a:t>
            </a:r>
            <a:r>
              <a:rPr lang="en-US" sz="2000" b="1" dirty="0">
                <a:solidFill>
                  <a:srgbClr val="772399"/>
                </a:solidFill>
              </a:rPr>
              <a:t>constant shortcut property </a:t>
            </a:r>
            <a:r>
              <a:rPr lang="en-US" sz="2000" dirty="0" err="1"/>
              <a:t>rr:object</a:t>
            </a:r>
            <a:r>
              <a:rPr lang="en-US" sz="2000" dirty="0"/>
              <a:t>.</a:t>
            </a:r>
          </a:p>
          <a:p>
            <a:pPr marL="0" indent="0">
              <a:buNone/>
            </a:pPr>
            <a:r>
              <a:rPr lang="en-US" sz="2000" dirty="0"/>
              <a:t>A </a:t>
            </a:r>
            <a:r>
              <a:rPr lang="en-US" sz="2000" b="1" dirty="0">
                <a:solidFill>
                  <a:srgbClr val="772399"/>
                </a:solidFill>
              </a:rPr>
              <a:t>predicate</a:t>
            </a:r>
            <a:r>
              <a:rPr lang="en-US" sz="2000" dirty="0">
                <a:solidFill>
                  <a:srgbClr val="772399"/>
                </a:solidFill>
              </a:rPr>
              <a:t> </a:t>
            </a:r>
            <a:r>
              <a:rPr lang="en-US" sz="2000" b="1" dirty="0">
                <a:solidFill>
                  <a:srgbClr val="772399"/>
                </a:solidFill>
              </a:rPr>
              <a:t>map</a:t>
            </a:r>
            <a:r>
              <a:rPr lang="en-US" sz="2000" dirty="0">
                <a:solidFill>
                  <a:srgbClr val="772399"/>
                </a:solidFill>
              </a:rPr>
              <a:t> </a:t>
            </a:r>
            <a:r>
              <a:rPr lang="en-US" sz="2000" dirty="0"/>
              <a:t>is a term map</a:t>
            </a:r>
            <a:r>
              <a:rPr lang="en-US" sz="2000" dirty="0" smtClean="0"/>
              <a:t>.</a:t>
            </a:r>
            <a:endParaRPr lang="en-US" sz="2000" dirty="0"/>
          </a:p>
          <a:p>
            <a:pPr marL="0" indent="0">
              <a:buNone/>
            </a:pPr>
            <a:r>
              <a:rPr lang="en-US" sz="2000" dirty="0"/>
              <a:t>An </a:t>
            </a:r>
            <a:r>
              <a:rPr lang="en-US" sz="2000" b="1" dirty="0">
                <a:solidFill>
                  <a:srgbClr val="772399"/>
                </a:solidFill>
              </a:rPr>
              <a:t>object map</a:t>
            </a:r>
            <a:r>
              <a:rPr lang="en-US" sz="2000" dirty="0"/>
              <a:t> is a term map.</a:t>
            </a:r>
          </a:p>
        </p:txBody>
      </p:sp>
    </p:spTree>
    <p:extLst>
      <p:ext uri="{BB962C8B-B14F-4D97-AF65-F5344CB8AC3E}">
        <p14:creationId xmlns:p14="http://schemas.microsoft.com/office/powerpoint/2010/main" val="729829477"/>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with Constants</a:t>
            </a:r>
            <a:endParaRPr lang="en-US" dirty="0"/>
          </a:p>
        </p:txBody>
      </p:sp>
      <p:sp>
        <p:nvSpPr>
          <p:cNvPr id="5" name="Rectangle 4"/>
          <p:cNvSpPr/>
          <p:nvPr/>
        </p:nvSpPr>
        <p:spPr>
          <a:xfrm>
            <a:off x="258695" y="1470801"/>
            <a:ext cx="8631019" cy="4247317"/>
          </a:xfrm>
          <a:prstGeom prst="rect">
            <a:avLst/>
          </a:prstGeom>
        </p:spPr>
        <p:txBody>
          <a:bodyPr wrap="square">
            <a:spAutoFit/>
          </a:bodyPr>
          <a:lstStyle/>
          <a:p>
            <a:r>
              <a:rPr lang="en-US" sz="1500" dirty="0"/>
              <a:t>@prefix </a:t>
            </a:r>
            <a:r>
              <a:rPr lang="en-US" sz="1500" dirty="0" err="1"/>
              <a:t>rr</a:t>
            </a:r>
            <a:r>
              <a:rPr lang="en-US" sz="1500" dirty="0"/>
              <a:t>: &lt;http://www.w3.org/ns/r2rml#&gt; .</a:t>
            </a:r>
          </a:p>
          <a:p>
            <a:r>
              <a:rPr lang="en-US" sz="1500" dirty="0"/>
              <a:t>@prefix </a:t>
            </a:r>
            <a:r>
              <a:rPr lang="en-US" sz="1500" dirty="0" err="1"/>
              <a:t>foaf</a:t>
            </a:r>
            <a:r>
              <a:rPr lang="en-US" sz="1500" dirty="0"/>
              <a:t>: &lt;http://</a:t>
            </a:r>
            <a:r>
              <a:rPr lang="en-US" sz="1500" dirty="0" err="1"/>
              <a:t>xmlns.com</a:t>
            </a:r>
            <a:r>
              <a:rPr lang="en-US" sz="1500" dirty="0"/>
              <a:t>/</a:t>
            </a:r>
            <a:r>
              <a:rPr lang="en-US" sz="1500" dirty="0" err="1"/>
              <a:t>foaf</a:t>
            </a:r>
            <a:r>
              <a:rPr lang="en-US" sz="1500" dirty="0"/>
              <a:t>/0.1/&gt; .</a:t>
            </a:r>
          </a:p>
          <a:p>
            <a:r>
              <a:rPr lang="en-US" sz="1500" dirty="0"/>
              <a:t>@prefix ex: &lt;http://</a:t>
            </a:r>
            <a:r>
              <a:rPr lang="en-US" sz="1500" dirty="0" err="1"/>
              <a:t>example.com</a:t>
            </a:r>
            <a:r>
              <a:rPr lang="en-US" sz="1500" dirty="0"/>
              <a:t>/&gt; .</a:t>
            </a:r>
          </a:p>
          <a:p>
            <a:r>
              <a:rPr lang="en-US" sz="1500" dirty="0"/>
              <a:t>@prefix </a:t>
            </a:r>
            <a:r>
              <a:rPr lang="en-US" sz="1500" dirty="0" err="1"/>
              <a:t>xsd</a:t>
            </a:r>
            <a:r>
              <a:rPr lang="en-US" sz="1500" dirty="0"/>
              <a:t>: &lt;http://www.w3.org/2001/</a:t>
            </a:r>
            <a:r>
              <a:rPr lang="en-US" sz="1500" dirty="0" err="1"/>
              <a:t>XMLSchema</a:t>
            </a:r>
            <a:r>
              <a:rPr lang="en-US" sz="1500" dirty="0"/>
              <a:t>#&gt; .</a:t>
            </a:r>
          </a:p>
          <a:p>
            <a:r>
              <a:rPr lang="en-US" sz="1500" dirty="0"/>
              <a:t>@base &lt;http://</a:t>
            </a:r>
            <a:r>
              <a:rPr lang="en-US" sz="1500" dirty="0" err="1"/>
              <a:t>example.com</a:t>
            </a:r>
            <a:r>
              <a:rPr lang="en-US" sz="1500" dirty="0"/>
              <a:t>/base/&gt; .</a:t>
            </a:r>
          </a:p>
          <a:p>
            <a:endParaRPr lang="en-US" sz="1500" dirty="0"/>
          </a:p>
          <a:p>
            <a:r>
              <a:rPr lang="en-US" sz="1500" dirty="0"/>
              <a:t>&lt;TriplesMap1&gt;</a:t>
            </a:r>
          </a:p>
          <a:p>
            <a:r>
              <a:rPr lang="en-US" sz="1500" dirty="0"/>
              <a:t>    a </a:t>
            </a:r>
            <a:r>
              <a:rPr lang="en-US" sz="1500" dirty="0" err="1"/>
              <a:t>rr:TriplesMap</a:t>
            </a:r>
            <a:r>
              <a:rPr lang="en-US" sz="1500" dirty="0"/>
              <a:t>;</a:t>
            </a:r>
          </a:p>
          <a:p>
            <a:r>
              <a:rPr lang="en-US" sz="1500" dirty="0"/>
              <a:t>    </a:t>
            </a:r>
          </a:p>
          <a:p>
            <a:r>
              <a:rPr lang="en-US" sz="1500" dirty="0"/>
              <a:t>    </a:t>
            </a:r>
            <a:r>
              <a:rPr lang="en-US" sz="1500" dirty="0" err="1"/>
              <a:t>rr:logicalTable</a:t>
            </a:r>
            <a:r>
              <a:rPr lang="en-US" sz="1500" dirty="0"/>
              <a:t> [ </a:t>
            </a:r>
            <a:r>
              <a:rPr lang="en-US" sz="1500" dirty="0" err="1"/>
              <a:t>rr:tableName</a:t>
            </a:r>
            <a:r>
              <a:rPr lang="en-US" sz="1500" dirty="0"/>
              <a:t> "\"Student\"" ];</a:t>
            </a:r>
          </a:p>
          <a:p>
            <a:r>
              <a:rPr lang="en-US" sz="1500" dirty="0" smtClean="0"/>
              <a:t>    </a:t>
            </a:r>
            <a:r>
              <a:rPr lang="en-US" sz="1500" dirty="0" err="1"/>
              <a:t>rr:subjectMap</a:t>
            </a:r>
            <a:r>
              <a:rPr lang="en-US" sz="1500" dirty="0"/>
              <a:t> [ </a:t>
            </a:r>
            <a:r>
              <a:rPr lang="en-US" sz="1500" dirty="0" err="1"/>
              <a:t>rr:constant</a:t>
            </a:r>
            <a:r>
              <a:rPr lang="en-US" sz="1500" dirty="0"/>
              <a:t> </a:t>
            </a:r>
            <a:r>
              <a:rPr lang="en-US" sz="1500" dirty="0" err="1" smtClean="0"/>
              <a:t>ex:BadStudent</a:t>
            </a:r>
            <a:r>
              <a:rPr lang="en-US" sz="1500" dirty="0" smtClean="0"/>
              <a:t> ] ; </a:t>
            </a:r>
            <a:endParaRPr lang="en-US" sz="1500" dirty="0"/>
          </a:p>
          <a:p>
            <a:r>
              <a:rPr lang="en-US" sz="1500" dirty="0"/>
              <a:t>	</a:t>
            </a:r>
          </a:p>
          <a:p>
            <a:r>
              <a:rPr lang="en-US" sz="1500" dirty="0"/>
              <a:t>    </a:t>
            </a:r>
            <a:r>
              <a:rPr lang="en-US" sz="1500" dirty="0" err="1"/>
              <a:t>rr:predicateObjectMap</a:t>
            </a:r>
            <a:endParaRPr lang="en-US" sz="1500" dirty="0"/>
          </a:p>
          <a:p>
            <a:r>
              <a:rPr lang="en-US" sz="1500" dirty="0"/>
              <a:t>    [ </a:t>
            </a:r>
          </a:p>
          <a:p>
            <a:r>
              <a:rPr lang="en-US" sz="1500" dirty="0"/>
              <a:t>      </a:t>
            </a:r>
            <a:r>
              <a:rPr lang="en-US" sz="1500" dirty="0" err="1"/>
              <a:t>rr:predicateMap</a:t>
            </a:r>
            <a:r>
              <a:rPr lang="en-US" sz="1500" dirty="0"/>
              <a:t> [ </a:t>
            </a:r>
            <a:r>
              <a:rPr lang="en-US" sz="1500" dirty="0" err="1"/>
              <a:t>rr:constant</a:t>
            </a:r>
            <a:r>
              <a:rPr lang="en-US" sz="1500" dirty="0"/>
              <a:t> </a:t>
            </a:r>
            <a:r>
              <a:rPr lang="en-US" sz="1500" dirty="0" err="1"/>
              <a:t>ex:description</a:t>
            </a:r>
            <a:r>
              <a:rPr lang="en-US" sz="1500" dirty="0"/>
              <a:t> ]; </a:t>
            </a:r>
          </a:p>
          <a:p>
            <a:r>
              <a:rPr lang="en-US" sz="1500" dirty="0"/>
              <a:t>      </a:t>
            </a:r>
            <a:r>
              <a:rPr lang="en-US" sz="1500" dirty="0" err="1"/>
              <a:t>rr:objectMap</a:t>
            </a:r>
            <a:r>
              <a:rPr lang="en-US" sz="1500" dirty="0"/>
              <a:t>    [ </a:t>
            </a:r>
            <a:r>
              <a:rPr lang="en-US" sz="1500" dirty="0" err="1"/>
              <a:t>rr:constant</a:t>
            </a:r>
            <a:r>
              <a:rPr lang="en-US" sz="1500" dirty="0"/>
              <a:t> "Bad Student"; ]</a:t>
            </a:r>
          </a:p>
          <a:p>
            <a:r>
              <a:rPr lang="en-US" sz="1500" dirty="0"/>
              <a:t>    ]</a:t>
            </a:r>
          </a:p>
          <a:p>
            <a:r>
              <a:rPr lang="en-US" sz="1500" dirty="0"/>
              <a:t>    .</a:t>
            </a:r>
          </a:p>
        </p:txBody>
      </p:sp>
      <p:pic>
        <p:nvPicPr>
          <p:cNvPr id="6" name="Picture 5" descr="Screen Shot 2013-01-16 at 10.08.0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3787" y="3496582"/>
            <a:ext cx="1651000" cy="1416385"/>
          </a:xfrm>
          <a:prstGeom prst="rect">
            <a:avLst/>
          </a:prstGeom>
        </p:spPr>
      </p:pic>
    </p:spTree>
    <p:extLst>
      <p:ext uri="{BB962C8B-B14F-4D97-AF65-F5344CB8AC3E}">
        <p14:creationId xmlns:p14="http://schemas.microsoft.com/office/powerpoint/2010/main" val="2496295808"/>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with Shortcuts</a:t>
            </a:r>
            <a:endParaRPr lang="en-US" dirty="0"/>
          </a:p>
        </p:txBody>
      </p:sp>
      <p:sp>
        <p:nvSpPr>
          <p:cNvPr id="5" name="Rectangle 4"/>
          <p:cNvSpPr/>
          <p:nvPr/>
        </p:nvSpPr>
        <p:spPr>
          <a:xfrm>
            <a:off x="199409" y="1268760"/>
            <a:ext cx="8585127" cy="5355313"/>
          </a:xfrm>
          <a:prstGeom prst="rect">
            <a:avLst/>
          </a:prstGeom>
        </p:spPr>
        <p:txBody>
          <a:bodyPr wrap="square">
            <a:spAutoFit/>
          </a:bodyPr>
          <a:lstStyle/>
          <a:p>
            <a:r>
              <a:rPr lang="en-US" dirty="0"/>
              <a:t>&lt;TriplesMap1&gt;</a:t>
            </a:r>
          </a:p>
          <a:p>
            <a:r>
              <a:rPr lang="en-US" dirty="0"/>
              <a:t>     a </a:t>
            </a:r>
            <a:r>
              <a:rPr lang="en-US" dirty="0" err="1"/>
              <a:t>rr:TriplesMap</a:t>
            </a:r>
            <a:r>
              <a:rPr lang="en-US" dirty="0"/>
              <a:t>;</a:t>
            </a:r>
          </a:p>
          <a:p>
            <a:endParaRPr lang="en-US" dirty="0"/>
          </a:p>
          <a:p>
            <a:r>
              <a:rPr lang="en-US" dirty="0" smtClean="0"/>
              <a:t>     </a:t>
            </a:r>
            <a:r>
              <a:rPr lang="en-US" dirty="0" err="1" smtClean="0"/>
              <a:t>rr:logicalTable</a:t>
            </a:r>
            <a:r>
              <a:rPr lang="en-US" dirty="0" smtClean="0"/>
              <a:t> </a:t>
            </a:r>
            <a:r>
              <a:rPr lang="en-US" dirty="0"/>
              <a:t>[ </a:t>
            </a:r>
            <a:r>
              <a:rPr lang="en-US" dirty="0" err="1"/>
              <a:t>rr:tableName</a:t>
            </a:r>
            <a:r>
              <a:rPr lang="en-US" dirty="0"/>
              <a:t> "\"Student\""; ];</a:t>
            </a:r>
          </a:p>
          <a:p>
            <a:r>
              <a:rPr lang="en-US" dirty="0" smtClean="0"/>
              <a:t>     </a:t>
            </a:r>
            <a:r>
              <a:rPr lang="en-US" dirty="0" err="1" smtClean="0"/>
              <a:t>rr:subjectMap</a:t>
            </a:r>
            <a:r>
              <a:rPr lang="en-US" dirty="0" smtClean="0"/>
              <a:t> </a:t>
            </a:r>
            <a:r>
              <a:rPr lang="en-US" dirty="0"/>
              <a:t>[ </a:t>
            </a:r>
            <a:r>
              <a:rPr lang="en-US" dirty="0" err="1"/>
              <a:t>rr:template</a:t>
            </a:r>
            <a:r>
              <a:rPr lang="en-US" dirty="0"/>
              <a:t> "http://</a:t>
            </a:r>
            <a:r>
              <a:rPr lang="en-US" dirty="0" err="1"/>
              <a:t>example.com</a:t>
            </a:r>
            <a:r>
              <a:rPr lang="en-US" dirty="0"/>
              <a:t>/Student/{\"ID\"}/{\"Name\"}"; </a:t>
            </a:r>
          </a:p>
          <a:p>
            <a:r>
              <a:rPr lang="en-US" dirty="0"/>
              <a:t>				    </a:t>
            </a:r>
            <a:r>
              <a:rPr lang="en-US" dirty="0" err="1"/>
              <a:t>rr:graph</a:t>
            </a:r>
            <a:r>
              <a:rPr lang="en-US" dirty="0"/>
              <a:t> </a:t>
            </a:r>
            <a:r>
              <a:rPr lang="en-US" dirty="0" err="1"/>
              <a:t>ex:PersonGraph</a:t>
            </a:r>
            <a:r>
              <a:rPr lang="en-US" dirty="0"/>
              <a:t>;</a:t>
            </a:r>
          </a:p>
          <a:p>
            <a:r>
              <a:rPr lang="en-US" dirty="0"/>
              <a:t>	];</a:t>
            </a:r>
          </a:p>
          <a:p>
            <a:r>
              <a:rPr lang="en-US" dirty="0"/>
              <a:t>	</a:t>
            </a:r>
          </a:p>
          <a:p>
            <a:r>
              <a:rPr lang="en-US" dirty="0"/>
              <a:t>    </a:t>
            </a:r>
            <a:r>
              <a:rPr lang="en-US" dirty="0" err="1"/>
              <a:t>rr:predicateObjectMap</a:t>
            </a:r>
            <a:endParaRPr lang="en-US" dirty="0"/>
          </a:p>
          <a:p>
            <a:r>
              <a:rPr lang="en-US" dirty="0"/>
              <a:t>    [ </a:t>
            </a:r>
          </a:p>
          <a:p>
            <a:r>
              <a:rPr lang="en-US" dirty="0" smtClean="0"/>
              <a:t>	</a:t>
            </a:r>
            <a:r>
              <a:rPr lang="en-US" dirty="0" err="1" smtClean="0"/>
              <a:t>rr:predicate</a:t>
            </a:r>
            <a:r>
              <a:rPr lang="en-US" dirty="0"/>
              <a:t>	</a:t>
            </a:r>
            <a:r>
              <a:rPr lang="en-US" dirty="0" err="1"/>
              <a:t>rdf:type</a:t>
            </a:r>
            <a:r>
              <a:rPr lang="en-US" dirty="0"/>
              <a:t>;</a:t>
            </a:r>
          </a:p>
          <a:p>
            <a:r>
              <a:rPr lang="en-US" dirty="0"/>
              <a:t>	</a:t>
            </a:r>
            <a:r>
              <a:rPr lang="en-US" dirty="0" err="1"/>
              <a:t>rr:object</a:t>
            </a:r>
            <a:r>
              <a:rPr lang="en-US" dirty="0"/>
              <a:t>		</a:t>
            </a:r>
            <a:r>
              <a:rPr lang="en-US" dirty="0" err="1"/>
              <a:t>foaf:Person</a:t>
            </a:r>
            <a:r>
              <a:rPr lang="en-US" dirty="0"/>
              <a:t>;</a:t>
            </a:r>
          </a:p>
          <a:p>
            <a:r>
              <a:rPr lang="en-US" dirty="0" smtClean="0"/>
              <a:t>    ]</a:t>
            </a:r>
            <a:r>
              <a:rPr lang="en-US" dirty="0"/>
              <a:t>;</a:t>
            </a:r>
          </a:p>
          <a:p>
            <a:endParaRPr lang="en-US" dirty="0"/>
          </a:p>
          <a:p>
            <a:r>
              <a:rPr lang="en-US" dirty="0"/>
              <a:t>    </a:t>
            </a:r>
            <a:r>
              <a:rPr lang="en-US" dirty="0" err="1"/>
              <a:t>rr:predicateObjectMap</a:t>
            </a:r>
            <a:endParaRPr lang="en-US" dirty="0"/>
          </a:p>
          <a:p>
            <a:r>
              <a:rPr lang="en-US" dirty="0"/>
              <a:t>    [ </a:t>
            </a:r>
          </a:p>
          <a:p>
            <a:r>
              <a:rPr lang="en-US" dirty="0"/>
              <a:t>     </a:t>
            </a:r>
            <a:r>
              <a:rPr lang="en-US" dirty="0" smtClean="0"/>
              <a:t>	 </a:t>
            </a:r>
            <a:r>
              <a:rPr lang="en-US" dirty="0" err="1"/>
              <a:t>rr:predicate</a:t>
            </a:r>
            <a:r>
              <a:rPr lang="en-US" dirty="0"/>
              <a:t>	</a:t>
            </a:r>
            <a:r>
              <a:rPr lang="en-US" dirty="0" err="1" smtClean="0"/>
              <a:t>foaf:name</a:t>
            </a:r>
            <a:r>
              <a:rPr lang="en-US" dirty="0"/>
              <a:t>;</a:t>
            </a:r>
          </a:p>
          <a:p>
            <a:r>
              <a:rPr lang="en-US" dirty="0"/>
              <a:t>      </a:t>
            </a:r>
            <a:r>
              <a:rPr lang="en-US" dirty="0" smtClean="0"/>
              <a:t>	</a:t>
            </a:r>
            <a:r>
              <a:rPr lang="en-US" dirty="0" err="1" smtClean="0"/>
              <a:t>rr:objectMap</a:t>
            </a:r>
            <a:r>
              <a:rPr lang="en-US" dirty="0"/>
              <a:t>	</a:t>
            </a:r>
            <a:r>
              <a:rPr lang="en-US" dirty="0" smtClean="0"/>
              <a:t>[ </a:t>
            </a:r>
            <a:r>
              <a:rPr lang="en-US" dirty="0" err="1"/>
              <a:t>rr:column</a:t>
            </a:r>
            <a:r>
              <a:rPr lang="en-US" dirty="0"/>
              <a:t> "\"Name\"" ]</a:t>
            </a:r>
          </a:p>
          <a:p>
            <a:r>
              <a:rPr lang="en-US" dirty="0"/>
              <a:t>    ]</a:t>
            </a:r>
          </a:p>
        </p:txBody>
      </p:sp>
    </p:spTree>
    <p:extLst>
      <p:ext uri="{BB962C8B-B14F-4D97-AF65-F5344CB8AC3E}">
        <p14:creationId xmlns:p14="http://schemas.microsoft.com/office/powerpoint/2010/main" val="2657366343"/>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Properties and Values with Predicate-Object Maps</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A </a:t>
            </a:r>
            <a:r>
              <a:rPr lang="en-US" b="1" dirty="0">
                <a:solidFill>
                  <a:srgbClr val="772399"/>
                </a:solidFill>
              </a:rPr>
              <a:t>referencing object map </a:t>
            </a:r>
            <a:r>
              <a:rPr lang="en-US" dirty="0"/>
              <a:t>allows using the subjects of another triples map as the objects generated by a predicate-object map. Since both triples maps may be based on different logical tables, this may require a join between the logical tables. This is not restricted to 1:1 joins.</a:t>
            </a:r>
          </a:p>
          <a:p>
            <a:pPr marL="0" indent="0">
              <a:buNone/>
            </a:pPr>
            <a:r>
              <a:rPr lang="en-US" dirty="0" smtClean="0"/>
              <a:t>A </a:t>
            </a:r>
            <a:r>
              <a:rPr lang="en-US" b="1" dirty="0">
                <a:solidFill>
                  <a:srgbClr val="772399"/>
                </a:solidFill>
              </a:rPr>
              <a:t>referencing object map </a:t>
            </a:r>
            <a:r>
              <a:rPr lang="en-US" dirty="0"/>
              <a:t>is represented by a resource that:</a:t>
            </a:r>
          </a:p>
          <a:p>
            <a:r>
              <a:rPr lang="en-US" dirty="0" smtClean="0"/>
              <a:t>has </a:t>
            </a:r>
            <a:r>
              <a:rPr lang="en-US" dirty="0"/>
              <a:t>exactly one </a:t>
            </a:r>
            <a:r>
              <a:rPr lang="en-US" b="1" dirty="0" err="1">
                <a:solidFill>
                  <a:srgbClr val="FF0000"/>
                </a:solidFill>
              </a:rPr>
              <a:t>rr:parentTriplesMap</a:t>
            </a:r>
            <a:r>
              <a:rPr lang="en-US" b="1" dirty="0"/>
              <a:t> </a:t>
            </a:r>
            <a:r>
              <a:rPr lang="en-US" dirty="0"/>
              <a:t>property, whose value must be a triples map, known as the referencing object map's parent triples map.</a:t>
            </a:r>
          </a:p>
          <a:p>
            <a:r>
              <a:rPr lang="en-US" dirty="0"/>
              <a:t>may have one or more </a:t>
            </a:r>
            <a:r>
              <a:rPr lang="en-US" b="1" dirty="0" err="1">
                <a:solidFill>
                  <a:srgbClr val="FF0000"/>
                </a:solidFill>
              </a:rPr>
              <a:t>rr:joinCondition</a:t>
            </a:r>
            <a:r>
              <a:rPr lang="en-US" dirty="0"/>
              <a:t> properties, whose values must be join conditions.</a:t>
            </a:r>
          </a:p>
          <a:p>
            <a:pPr marL="0" indent="0">
              <a:buNone/>
            </a:pPr>
            <a:r>
              <a:rPr lang="en-US" dirty="0"/>
              <a:t>A </a:t>
            </a:r>
            <a:r>
              <a:rPr lang="en-US" b="1" dirty="0">
                <a:solidFill>
                  <a:srgbClr val="772399"/>
                </a:solidFill>
              </a:rPr>
              <a:t>join condition </a:t>
            </a:r>
            <a:r>
              <a:rPr lang="en-US" dirty="0"/>
              <a:t>is represented by a resource that has exactly one value for each of the following two properties:</a:t>
            </a:r>
          </a:p>
          <a:p>
            <a:r>
              <a:rPr lang="en-US" b="1" dirty="0" err="1" smtClean="0">
                <a:solidFill>
                  <a:srgbClr val="772399"/>
                </a:solidFill>
              </a:rPr>
              <a:t>rr:child</a:t>
            </a:r>
            <a:r>
              <a:rPr lang="en-US" dirty="0"/>
              <a:t>, whose value is known as the join condition's child column and must be a column name that exists in the logical table of the triples map that contains the referencing object map</a:t>
            </a:r>
          </a:p>
          <a:p>
            <a:r>
              <a:rPr lang="en-US" b="1" dirty="0" err="1">
                <a:solidFill>
                  <a:srgbClr val="772399"/>
                </a:solidFill>
              </a:rPr>
              <a:t>rr:parent</a:t>
            </a:r>
            <a:r>
              <a:rPr lang="en-US" dirty="0"/>
              <a:t>, whose value is known as the join condition's parent column and must be a column name that exists in the logical table of the referencing object map's parent triples map.</a:t>
            </a:r>
          </a:p>
        </p:txBody>
      </p:sp>
    </p:spTree>
    <p:extLst>
      <p:ext uri="{BB962C8B-B14F-4D97-AF65-F5344CB8AC3E}">
        <p14:creationId xmlns:p14="http://schemas.microsoft.com/office/powerpoint/2010/main" val="1642759735"/>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885" y="419310"/>
            <a:ext cx="8627109" cy="5693865"/>
          </a:xfrm>
          <a:prstGeom prst="rect">
            <a:avLst/>
          </a:prstGeom>
        </p:spPr>
        <p:txBody>
          <a:bodyPr wrap="square">
            <a:spAutoFit/>
          </a:bodyPr>
          <a:lstStyle/>
          <a:p>
            <a:r>
              <a:rPr lang="en-US" sz="1400" dirty="0"/>
              <a:t>&lt;TriplesMap1</a:t>
            </a:r>
            <a:r>
              <a:rPr lang="en-US" sz="1400" dirty="0" smtClean="0"/>
              <a:t>&gt; a </a:t>
            </a:r>
            <a:r>
              <a:rPr lang="en-US" sz="1400" dirty="0" err="1"/>
              <a:t>rr:TriplesMap</a:t>
            </a:r>
            <a:r>
              <a:rPr lang="en-US" sz="1400" dirty="0"/>
              <a:t>;</a:t>
            </a:r>
          </a:p>
          <a:p>
            <a:r>
              <a:rPr lang="en-US" sz="1400" dirty="0"/>
              <a:t>     </a:t>
            </a:r>
            <a:r>
              <a:rPr lang="en-US" sz="1400" dirty="0" err="1" smtClean="0"/>
              <a:t>rr:logicalTable</a:t>
            </a:r>
            <a:r>
              <a:rPr lang="en-US" sz="1400" dirty="0" smtClean="0"/>
              <a:t> </a:t>
            </a:r>
            <a:r>
              <a:rPr lang="en-US" sz="1400" dirty="0"/>
              <a:t>[ </a:t>
            </a:r>
            <a:r>
              <a:rPr lang="en-US" sz="1400" dirty="0" err="1"/>
              <a:t>rr:tableName</a:t>
            </a:r>
            <a:r>
              <a:rPr lang="en-US" sz="1400" dirty="0"/>
              <a:t>  "\"Student\"" ];</a:t>
            </a:r>
          </a:p>
          <a:p>
            <a:r>
              <a:rPr lang="en-US" sz="1400" dirty="0" smtClean="0"/>
              <a:t>     </a:t>
            </a:r>
            <a:r>
              <a:rPr lang="en-US" sz="1400" dirty="0" err="1" smtClean="0"/>
              <a:t>rr:subjectMap</a:t>
            </a:r>
            <a:r>
              <a:rPr lang="en-US" sz="1400" dirty="0" smtClean="0"/>
              <a:t> </a:t>
            </a:r>
            <a:r>
              <a:rPr lang="en-US" sz="1400" dirty="0"/>
              <a:t>[ </a:t>
            </a:r>
            <a:r>
              <a:rPr lang="en-US" sz="1400" dirty="0" err="1"/>
              <a:t>rr:template</a:t>
            </a:r>
            <a:r>
              <a:rPr lang="en-US" sz="1400" dirty="0"/>
              <a:t> "http://</a:t>
            </a:r>
            <a:r>
              <a:rPr lang="en-US" sz="1400" dirty="0" err="1"/>
              <a:t>example.com</a:t>
            </a:r>
            <a:r>
              <a:rPr lang="en-US" sz="1400" dirty="0"/>
              <a:t>/resource/student_{\"ID\"}"; ]; </a:t>
            </a:r>
          </a:p>
          <a:p>
            <a:r>
              <a:rPr lang="en-US" sz="1400" dirty="0" smtClean="0"/>
              <a:t>     </a:t>
            </a:r>
            <a:r>
              <a:rPr lang="en-US" sz="1400" dirty="0" err="1"/>
              <a:t>rr:predicateObjectMap</a:t>
            </a:r>
            <a:endParaRPr lang="en-US" sz="1400" dirty="0"/>
          </a:p>
          <a:p>
            <a:r>
              <a:rPr lang="en-US" sz="1400" dirty="0"/>
              <a:t>    [ </a:t>
            </a:r>
          </a:p>
          <a:p>
            <a:r>
              <a:rPr lang="en-US" sz="1400" dirty="0" smtClean="0"/>
              <a:t>           </a:t>
            </a:r>
            <a:r>
              <a:rPr lang="en-US" sz="1400" dirty="0" err="1" smtClean="0"/>
              <a:t>rr:predicate</a:t>
            </a:r>
            <a:r>
              <a:rPr lang="en-US" sz="1400" dirty="0"/>
              <a:t>	</a:t>
            </a:r>
            <a:r>
              <a:rPr lang="en-US" sz="1400" dirty="0" err="1"/>
              <a:t>foaf:name</a:t>
            </a:r>
            <a:r>
              <a:rPr lang="en-US" sz="1400" dirty="0"/>
              <a:t> ; </a:t>
            </a:r>
            <a:r>
              <a:rPr lang="en-US" sz="1400" dirty="0" smtClean="0"/>
              <a:t>  </a:t>
            </a:r>
            <a:r>
              <a:rPr lang="en-US" sz="1400" dirty="0" err="1" smtClean="0"/>
              <a:t>rr:objectMap</a:t>
            </a:r>
            <a:r>
              <a:rPr lang="en-US" sz="1400" dirty="0" smtClean="0"/>
              <a:t>  [ </a:t>
            </a:r>
            <a:r>
              <a:rPr lang="en-US" sz="1400" dirty="0" err="1"/>
              <a:t>rr:column</a:t>
            </a:r>
            <a:r>
              <a:rPr lang="en-US" sz="1400" dirty="0"/>
              <a:t> "\"Name\""; ];</a:t>
            </a:r>
          </a:p>
          <a:p>
            <a:r>
              <a:rPr lang="en-US" sz="1400" dirty="0"/>
              <a:t>    ];</a:t>
            </a:r>
          </a:p>
          <a:p>
            <a:endParaRPr lang="en-US" sz="1400" dirty="0"/>
          </a:p>
          <a:p>
            <a:r>
              <a:rPr lang="en-US" sz="1400" dirty="0"/>
              <a:t>    </a:t>
            </a:r>
            <a:r>
              <a:rPr lang="en-US" sz="1400" dirty="0" err="1"/>
              <a:t>rr:predicateObjectMap</a:t>
            </a:r>
            <a:endParaRPr lang="en-US" sz="1400" dirty="0"/>
          </a:p>
          <a:p>
            <a:r>
              <a:rPr lang="en-US" sz="1400" dirty="0"/>
              <a:t>    [ </a:t>
            </a:r>
          </a:p>
          <a:p>
            <a:r>
              <a:rPr lang="en-US" sz="1400" dirty="0"/>
              <a:t>      </a:t>
            </a:r>
            <a:r>
              <a:rPr lang="en-US" sz="1400" dirty="0" err="1" smtClean="0"/>
              <a:t>rr:predicate</a:t>
            </a:r>
            <a:r>
              <a:rPr lang="en-US" sz="1400" dirty="0" smtClean="0"/>
              <a:t>   &lt;</a:t>
            </a:r>
            <a:r>
              <a:rPr lang="en-US" sz="1400" dirty="0"/>
              <a:t>http://</a:t>
            </a:r>
            <a:r>
              <a:rPr lang="en-US" sz="1400" dirty="0" err="1"/>
              <a:t>example.com</a:t>
            </a:r>
            <a:r>
              <a:rPr lang="en-US" sz="1400" dirty="0"/>
              <a:t>/ontology/</a:t>
            </a:r>
            <a:r>
              <a:rPr lang="en-US" sz="1400" dirty="0" err="1"/>
              <a:t>practises</a:t>
            </a:r>
            <a:r>
              <a:rPr lang="en-US" sz="1400" dirty="0"/>
              <a:t>&gt; ; </a:t>
            </a:r>
          </a:p>
          <a:p>
            <a:r>
              <a:rPr lang="en-US" sz="1400" dirty="0"/>
              <a:t>      </a:t>
            </a:r>
            <a:r>
              <a:rPr lang="en-US" sz="1400" dirty="0" err="1"/>
              <a:t>rr:objectMap</a:t>
            </a:r>
            <a:r>
              <a:rPr lang="en-US" sz="1400" dirty="0"/>
              <a:t>	[ </a:t>
            </a:r>
          </a:p>
          <a:p>
            <a:r>
              <a:rPr lang="en-US" sz="1400" dirty="0"/>
              <a:t>           a </a:t>
            </a:r>
            <a:r>
              <a:rPr lang="en-US" sz="1400" dirty="0" err="1"/>
              <a:t>rr:RefObjectMap</a:t>
            </a:r>
            <a:r>
              <a:rPr lang="en-US" sz="1400" dirty="0"/>
              <a:t> </a:t>
            </a:r>
            <a:r>
              <a:rPr lang="en-US" sz="1400" dirty="0" smtClean="0"/>
              <a:t>;   </a:t>
            </a:r>
            <a:r>
              <a:rPr lang="en-US" sz="1400" dirty="0" err="1" smtClean="0"/>
              <a:t>rr:parentTriplesMap</a:t>
            </a:r>
            <a:r>
              <a:rPr lang="en-US" sz="1400" dirty="0" smtClean="0"/>
              <a:t> </a:t>
            </a:r>
            <a:r>
              <a:rPr lang="en-US" sz="1400" dirty="0"/>
              <a:t>&lt;TriplesMap2&gt;;</a:t>
            </a:r>
          </a:p>
          <a:p>
            <a:r>
              <a:rPr lang="en-US" sz="1400" dirty="0"/>
              <a:t>           </a:t>
            </a:r>
            <a:r>
              <a:rPr lang="en-US" sz="1400" dirty="0" err="1"/>
              <a:t>rr:joinCondition</a:t>
            </a:r>
            <a:r>
              <a:rPr lang="en-US" sz="1400" dirty="0"/>
              <a:t> </a:t>
            </a:r>
            <a:r>
              <a:rPr lang="en-US" sz="1400" dirty="0" smtClean="0"/>
              <a:t>[ </a:t>
            </a:r>
            <a:r>
              <a:rPr lang="en-US" sz="1400" dirty="0" err="1" smtClean="0"/>
              <a:t>rr:child</a:t>
            </a:r>
            <a:r>
              <a:rPr lang="en-US" sz="1400" dirty="0" smtClean="0"/>
              <a:t> </a:t>
            </a:r>
            <a:r>
              <a:rPr lang="en-US" sz="1400" dirty="0"/>
              <a:t>"\"Sport\"" </a:t>
            </a:r>
            <a:r>
              <a:rPr lang="en-US" sz="1400" dirty="0" smtClean="0"/>
              <a:t>; 	</a:t>
            </a:r>
            <a:r>
              <a:rPr lang="en-US" sz="1400" dirty="0" err="1" smtClean="0"/>
              <a:t>rr:parent</a:t>
            </a:r>
            <a:r>
              <a:rPr lang="en-US" sz="1400" dirty="0" smtClean="0"/>
              <a:t> </a:t>
            </a:r>
            <a:r>
              <a:rPr lang="en-US" sz="1400" dirty="0"/>
              <a:t>"\"ID\"" </a:t>
            </a:r>
            <a:r>
              <a:rPr lang="en-US" sz="1400" dirty="0" smtClean="0"/>
              <a:t>;   </a:t>
            </a:r>
            <a:r>
              <a:rPr lang="en-US" sz="1400" dirty="0"/>
              <a:t>]</a:t>
            </a:r>
          </a:p>
          <a:p>
            <a:r>
              <a:rPr lang="en-US" sz="1400" dirty="0"/>
              <a:t>      ];</a:t>
            </a:r>
          </a:p>
          <a:p>
            <a:r>
              <a:rPr lang="en-US" sz="1400" dirty="0"/>
              <a:t>    ];</a:t>
            </a:r>
          </a:p>
          <a:p>
            <a:r>
              <a:rPr lang="en-US" sz="1400" dirty="0"/>
              <a:t>    .</a:t>
            </a:r>
          </a:p>
          <a:p>
            <a:endParaRPr lang="en-US" sz="1400" dirty="0"/>
          </a:p>
          <a:p>
            <a:r>
              <a:rPr lang="en-US" sz="1400" dirty="0"/>
              <a:t>&lt;TriplesMap2</a:t>
            </a:r>
            <a:r>
              <a:rPr lang="en-US" sz="1400" dirty="0" smtClean="0"/>
              <a:t>&gt; a </a:t>
            </a:r>
            <a:r>
              <a:rPr lang="en-US" sz="1400" dirty="0" err="1"/>
              <a:t>rr:TriplesMap</a:t>
            </a:r>
            <a:r>
              <a:rPr lang="en-US" sz="1400" dirty="0"/>
              <a:t>;</a:t>
            </a:r>
          </a:p>
          <a:p>
            <a:r>
              <a:rPr lang="en-US" sz="1400" dirty="0"/>
              <a:t>   </a:t>
            </a:r>
            <a:r>
              <a:rPr lang="en-US" sz="1400" dirty="0" smtClean="0"/>
              <a:t>  </a:t>
            </a:r>
            <a:r>
              <a:rPr lang="en-US" sz="1400" dirty="0" err="1" smtClean="0"/>
              <a:t>rr:logicalTable</a:t>
            </a:r>
            <a:r>
              <a:rPr lang="en-US" sz="1400" dirty="0" smtClean="0"/>
              <a:t> </a:t>
            </a:r>
            <a:r>
              <a:rPr lang="en-US" sz="1400" dirty="0"/>
              <a:t>[ </a:t>
            </a:r>
            <a:r>
              <a:rPr lang="en-US" sz="1400" dirty="0" err="1"/>
              <a:t>rr:tableName</a:t>
            </a:r>
            <a:r>
              <a:rPr lang="en-US" sz="1400" dirty="0"/>
              <a:t>  "\"Sport\"" ];</a:t>
            </a:r>
          </a:p>
          <a:p>
            <a:r>
              <a:rPr lang="en-US" sz="1400" dirty="0"/>
              <a:t>     </a:t>
            </a:r>
            <a:r>
              <a:rPr lang="en-US" sz="1400" dirty="0" err="1" smtClean="0"/>
              <a:t>rr:subjectMap</a:t>
            </a:r>
            <a:r>
              <a:rPr lang="en-US" sz="1400" dirty="0" smtClean="0"/>
              <a:t> </a:t>
            </a:r>
            <a:r>
              <a:rPr lang="en-US" sz="1400" dirty="0"/>
              <a:t>[ </a:t>
            </a:r>
            <a:r>
              <a:rPr lang="en-US" sz="1400" dirty="0" err="1"/>
              <a:t>rr:template</a:t>
            </a:r>
            <a:r>
              <a:rPr lang="en-US" sz="1400" dirty="0"/>
              <a:t> "http://</a:t>
            </a:r>
            <a:r>
              <a:rPr lang="en-US" sz="1400" dirty="0" err="1"/>
              <a:t>example.com</a:t>
            </a:r>
            <a:r>
              <a:rPr lang="en-US" sz="1400" dirty="0"/>
              <a:t>/resource/sport_{\"ID\"}"; ]; </a:t>
            </a:r>
          </a:p>
          <a:p>
            <a:r>
              <a:rPr lang="en-US" sz="1400" dirty="0" smtClean="0"/>
              <a:t>     </a:t>
            </a:r>
            <a:r>
              <a:rPr lang="en-US" sz="1400" dirty="0" err="1"/>
              <a:t>rr:predicateObjectMap</a:t>
            </a:r>
            <a:endParaRPr lang="en-US" sz="1400" dirty="0"/>
          </a:p>
          <a:p>
            <a:r>
              <a:rPr lang="en-US" sz="1400" dirty="0"/>
              <a:t>    [ </a:t>
            </a:r>
          </a:p>
          <a:p>
            <a:r>
              <a:rPr lang="en-US" sz="1400" dirty="0"/>
              <a:t>	</a:t>
            </a:r>
            <a:r>
              <a:rPr lang="en-US" sz="1400" dirty="0" err="1" smtClean="0"/>
              <a:t>rr:predicate</a:t>
            </a:r>
            <a:r>
              <a:rPr lang="en-US" sz="1400" dirty="0" smtClean="0"/>
              <a:t> </a:t>
            </a:r>
            <a:r>
              <a:rPr lang="en-US" sz="1400" dirty="0" err="1" smtClean="0"/>
              <a:t>rdfs:label</a:t>
            </a:r>
            <a:r>
              <a:rPr lang="en-US" sz="1400" dirty="0" smtClean="0"/>
              <a:t> </a:t>
            </a:r>
            <a:r>
              <a:rPr lang="en-US" sz="1400" dirty="0"/>
              <a:t>; </a:t>
            </a:r>
            <a:r>
              <a:rPr lang="en-US" sz="1400" dirty="0" smtClean="0"/>
              <a:t> </a:t>
            </a:r>
            <a:r>
              <a:rPr lang="en-US" sz="1400" dirty="0" err="1" smtClean="0"/>
              <a:t>rr:objectMap</a:t>
            </a:r>
            <a:r>
              <a:rPr lang="en-US" sz="1400" dirty="0" smtClean="0"/>
              <a:t> [ </a:t>
            </a:r>
            <a:r>
              <a:rPr lang="en-US" sz="1400" dirty="0" err="1"/>
              <a:t>rr:column</a:t>
            </a:r>
            <a:r>
              <a:rPr lang="en-US" sz="1400" dirty="0"/>
              <a:t> "\"Name\""; ];</a:t>
            </a:r>
          </a:p>
          <a:p>
            <a:r>
              <a:rPr lang="en-US" sz="1400" dirty="0"/>
              <a:t>    ];</a:t>
            </a:r>
          </a:p>
          <a:p>
            <a:r>
              <a:rPr lang="en-US" sz="1400" dirty="0"/>
              <a:t>	.</a:t>
            </a:r>
          </a:p>
        </p:txBody>
      </p:sp>
      <p:pic>
        <p:nvPicPr>
          <p:cNvPr id="7" name="Picture 6" descr="Screen Shot 2013-01-16 at 10.36.17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0415" y="1889930"/>
            <a:ext cx="3413585" cy="1435873"/>
          </a:xfrm>
          <a:prstGeom prst="rect">
            <a:avLst/>
          </a:prstGeom>
        </p:spPr>
      </p:pic>
      <p:pic>
        <p:nvPicPr>
          <p:cNvPr id="8" name="Picture 7" descr="Screen Shot 2013-01-16 at 10.36.23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5977" y="3325803"/>
            <a:ext cx="2101677" cy="1141911"/>
          </a:xfrm>
          <a:prstGeom prst="rect">
            <a:avLst/>
          </a:prstGeom>
        </p:spPr>
      </p:pic>
    </p:spTree>
    <p:extLst>
      <p:ext uri="{BB962C8B-B14F-4D97-AF65-F5344CB8AC3E}">
        <p14:creationId xmlns:p14="http://schemas.microsoft.com/office/powerpoint/2010/main" val="3575071769"/>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3-01-16 at 10.06.15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53172"/>
            <a:ext cx="9144000" cy="3036322"/>
          </a:xfrm>
          <a:prstGeom prst="rect">
            <a:avLst/>
          </a:prstGeom>
        </p:spPr>
      </p:pic>
    </p:spTree>
    <p:extLst>
      <p:ext uri="{BB962C8B-B14F-4D97-AF65-F5344CB8AC3E}">
        <p14:creationId xmlns:p14="http://schemas.microsoft.com/office/powerpoint/2010/main" val="72450508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smtClean="0">
                <a:solidFill>
                  <a:srgbClr val="0000FF"/>
                </a:solidFill>
              </a:rPr>
              <a:t>Overview and Examples</a:t>
            </a:r>
          </a:p>
          <a:p>
            <a:r>
              <a:rPr lang="en-US" dirty="0" smtClean="0"/>
              <a:t>Detailed Specification</a:t>
            </a:r>
            <a:endParaRPr lang="en-US" dirty="0"/>
          </a:p>
        </p:txBody>
      </p:sp>
    </p:spTree>
    <p:extLst>
      <p:ext uri="{BB962C8B-B14F-4D97-AF65-F5344CB8AC3E}">
        <p14:creationId xmlns:p14="http://schemas.microsoft.com/office/powerpoint/2010/main" val="341351967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R2RML Overview</a:t>
            </a:r>
          </a:p>
        </p:txBody>
      </p:sp>
      <p:sp>
        <p:nvSpPr>
          <p:cNvPr id="3" name="Content Placeholder 2"/>
          <p:cNvSpPr>
            <a:spLocks noGrp="1"/>
          </p:cNvSpPr>
          <p:nvPr>
            <p:ph idx="1"/>
          </p:nvPr>
        </p:nvSpPr>
        <p:spPr/>
        <p:txBody>
          <a:bodyPr/>
          <a:lstStyle/>
          <a:p>
            <a:pPr marL="0" indent="0">
              <a:buNone/>
            </a:pPr>
            <a:r>
              <a:rPr lang="en-US" dirty="0" smtClean="0"/>
              <a:t>R2RML is a language for specifying </a:t>
            </a:r>
            <a:r>
              <a:rPr lang="en-US" dirty="0" smtClean="0">
                <a:solidFill>
                  <a:srgbClr val="0000FF"/>
                </a:solidFill>
              </a:rPr>
              <a:t>mappings</a:t>
            </a:r>
            <a:r>
              <a:rPr lang="en-US" dirty="0" smtClean="0"/>
              <a:t> </a:t>
            </a:r>
            <a:br>
              <a:rPr lang="en-US" dirty="0" smtClean="0"/>
            </a:br>
            <a:r>
              <a:rPr lang="en-US" dirty="0" smtClean="0"/>
              <a:t>from relational to RDF data.</a:t>
            </a:r>
          </a:p>
          <a:p>
            <a:pPr marL="0" indent="0">
              <a:buNone/>
            </a:pPr>
            <a:r>
              <a:rPr lang="en-US" dirty="0" smtClean="0"/>
              <a:t>A mapping takes as input a </a:t>
            </a:r>
            <a:r>
              <a:rPr lang="en-US" dirty="0" smtClean="0">
                <a:solidFill>
                  <a:srgbClr val="0000FF"/>
                </a:solidFill>
              </a:rPr>
              <a:t>logical table</a:t>
            </a:r>
            <a:r>
              <a:rPr lang="en-US" dirty="0" smtClean="0"/>
              <a:t>, i.e.,</a:t>
            </a:r>
          </a:p>
          <a:p>
            <a:r>
              <a:rPr lang="en-US" dirty="0" smtClean="0"/>
              <a:t>a database table</a:t>
            </a:r>
            <a:endParaRPr lang="en-US" dirty="0"/>
          </a:p>
          <a:p>
            <a:r>
              <a:rPr lang="en-US" dirty="0"/>
              <a:t>a </a:t>
            </a:r>
            <a:r>
              <a:rPr lang="en-US" dirty="0" smtClean="0"/>
              <a:t>database view</a:t>
            </a:r>
            <a:r>
              <a:rPr lang="en-US" dirty="0"/>
              <a:t>, or</a:t>
            </a:r>
          </a:p>
          <a:p>
            <a:r>
              <a:rPr lang="en-US" dirty="0" smtClean="0"/>
              <a:t>an SQL </a:t>
            </a:r>
            <a:r>
              <a:rPr lang="en-US" dirty="0"/>
              <a:t>query </a:t>
            </a:r>
            <a:r>
              <a:rPr lang="en-US" dirty="0" smtClean="0"/>
              <a:t/>
            </a:r>
            <a:br>
              <a:rPr lang="en-US" dirty="0" smtClean="0"/>
            </a:br>
            <a:r>
              <a:rPr lang="en-US" dirty="0" smtClean="0"/>
              <a:t>		</a:t>
            </a:r>
            <a:r>
              <a:rPr lang="en-US" sz="2000" dirty="0" smtClean="0"/>
              <a:t>(</a:t>
            </a:r>
            <a:r>
              <a:rPr lang="en-US" sz="2000" dirty="0"/>
              <a:t>called an “R2RML view” because it </a:t>
            </a:r>
            <a:r>
              <a:rPr lang="en-US" sz="2000" dirty="0" smtClean="0"/>
              <a:t>is like an </a:t>
            </a:r>
            <a:r>
              <a:rPr lang="en-US" sz="2000" dirty="0"/>
              <a:t>SQL view </a:t>
            </a:r>
            <a:r>
              <a:rPr lang="en-US" sz="2000" dirty="0" smtClean="0"/>
              <a:t/>
            </a:r>
            <a:br>
              <a:rPr lang="en-US" sz="2000" dirty="0" smtClean="0"/>
            </a:br>
            <a:r>
              <a:rPr lang="en-US" sz="2000" dirty="0" smtClean="0"/>
              <a:t> 	  	  but does not modify </a:t>
            </a:r>
            <a:r>
              <a:rPr lang="en-US" sz="2000" dirty="0"/>
              <a:t>the database</a:t>
            </a:r>
            <a:r>
              <a:rPr lang="en-US" sz="2000" dirty="0" smtClean="0"/>
              <a:t>)</a:t>
            </a:r>
          </a:p>
          <a:p>
            <a:pPr marL="0" indent="0">
              <a:buNone/>
            </a:pPr>
            <a:r>
              <a:rPr lang="en-US" dirty="0" smtClean="0"/>
              <a:t>A logical table is mapped to a set of triples by a rule called</a:t>
            </a:r>
          </a:p>
          <a:p>
            <a:r>
              <a:rPr lang="en-US" dirty="0" smtClean="0">
                <a:solidFill>
                  <a:srgbClr val="0000FF"/>
                </a:solidFill>
              </a:rPr>
              <a:t>triples map.</a:t>
            </a:r>
            <a:endParaRPr lang="en-US" dirty="0">
              <a:solidFill>
                <a:srgbClr val="0000FF"/>
              </a:solidFill>
            </a:endParaRPr>
          </a:p>
          <a:p>
            <a:endParaRPr lang="en-US" sz="2000" dirty="0"/>
          </a:p>
        </p:txBody>
      </p:sp>
    </p:spTree>
    <p:extLst>
      <p:ext uri="{BB962C8B-B14F-4D97-AF65-F5344CB8AC3E}">
        <p14:creationId xmlns:p14="http://schemas.microsoft.com/office/powerpoint/2010/main" val="305391715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Triples Maps</a:t>
            </a:r>
            <a:endParaRPr lang="en-US" dirty="0"/>
          </a:p>
        </p:txBody>
      </p:sp>
      <p:sp>
        <p:nvSpPr>
          <p:cNvPr id="3" name="Content Placeholder 2"/>
          <p:cNvSpPr>
            <a:spLocks noGrp="1"/>
          </p:cNvSpPr>
          <p:nvPr>
            <p:ph idx="1"/>
          </p:nvPr>
        </p:nvSpPr>
        <p:spPr/>
        <p:txBody>
          <a:bodyPr/>
          <a:lstStyle/>
          <a:p>
            <a:pPr marL="0" indent="0">
              <a:buNone/>
            </a:pPr>
            <a:r>
              <a:rPr lang="en-US" dirty="0" smtClean="0"/>
              <a:t>A triples </a:t>
            </a:r>
            <a:r>
              <a:rPr lang="en-US" dirty="0"/>
              <a:t>m</a:t>
            </a:r>
            <a:r>
              <a:rPr lang="en-US" dirty="0" smtClean="0"/>
              <a:t>ap has two parts:</a:t>
            </a:r>
          </a:p>
          <a:p>
            <a:r>
              <a:rPr lang="en-US" dirty="0" smtClean="0"/>
              <a:t>a </a:t>
            </a:r>
            <a:r>
              <a:rPr lang="en-US" dirty="0" smtClean="0">
                <a:solidFill>
                  <a:srgbClr val="0000FF"/>
                </a:solidFill>
              </a:rPr>
              <a:t>subject map</a:t>
            </a:r>
          </a:p>
          <a:p>
            <a:r>
              <a:rPr lang="en-US" dirty="0" smtClean="0"/>
              <a:t>several </a:t>
            </a:r>
            <a:r>
              <a:rPr lang="en-US" dirty="0" smtClean="0">
                <a:solidFill>
                  <a:srgbClr val="0000FF"/>
                </a:solidFill>
              </a:rPr>
              <a:t>predicate-object maps </a:t>
            </a:r>
            <a:r>
              <a:rPr lang="en-US" dirty="0" smtClean="0"/>
              <a:t/>
            </a:r>
            <a:br>
              <a:rPr lang="en-US" dirty="0" smtClean="0"/>
            </a:br>
            <a:r>
              <a:rPr lang="en-US" dirty="0" smtClean="0"/>
              <a:t>	(combining predicate and object maps).</a:t>
            </a:r>
          </a:p>
          <a:p>
            <a:pPr marL="0" indent="0">
              <a:buNone/>
            </a:pPr>
            <a:endParaRPr lang="en-US" sz="800" dirty="0" smtClean="0"/>
          </a:p>
          <a:p>
            <a:pPr marL="0" indent="0">
              <a:buNone/>
            </a:pPr>
            <a:r>
              <a:rPr lang="en-US" dirty="0" smtClean="0"/>
              <a:t>Input of a map:</a:t>
            </a:r>
          </a:p>
          <a:p>
            <a:r>
              <a:rPr lang="en-US" dirty="0" smtClean="0"/>
              <a:t>a row of the logical table</a:t>
            </a:r>
          </a:p>
          <a:p>
            <a:pPr marL="0" indent="0">
              <a:buNone/>
            </a:pPr>
            <a:endParaRPr lang="en-US" sz="800" dirty="0" smtClean="0"/>
          </a:p>
          <a:p>
            <a:pPr marL="0" indent="0">
              <a:buNone/>
            </a:pPr>
            <a:r>
              <a:rPr lang="en-US" dirty="0" smtClean="0"/>
              <a:t>Output of a map: for each row,</a:t>
            </a:r>
          </a:p>
          <a:p>
            <a:r>
              <a:rPr lang="en-US" dirty="0" smtClean="0"/>
              <a:t>a subject resource (IRI or blank node), </a:t>
            </a:r>
            <a:br>
              <a:rPr lang="en-US" dirty="0" smtClean="0"/>
            </a:br>
            <a:r>
              <a:rPr lang="en-US" dirty="0" smtClean="0"/>
              <a:t>		often generated from primary key values</a:t>
            </a:r>
          </a:p>
          <a:p>
            <a:r>
              <a:rPr lang="en-US" dirty="0" smtClean="0"/>
              <a:t>several triples with the same subject, </a:t>
            </a:r>
            <a:br>
              <a:rPr lang="en-US" dirty="0" smtClean="0"/>
            </a:br>
            <a:r>
              <a:rPr lang="en-US" dirty="0" smtClean="0"/>
              <a:t>		but varying predicates and objects, </a:t>
            </a:r>
            <a:br>
              <a:rPr lang="en-US" dirty="0" smtClean="0"/>
            </a:br>
            <a:r>
              <a:rPr lang="en-US" dirty="0" smtClean="0"/>
              <a:t>		generated from the attributes of the row</a:t>
            </a:r>
          </a:p>
          <a:p>
            <a:endParaRPr lang="en-US" dirty="0"/>
          </a:p>
        </p:txBody>
      </p:sp>
    </p:spTree>
    <p:extLst>
      <p:ext uri="{BB962C8B-B14F-4D97-AF65-F5344CB8AC3E}">
        <p14:creationId xmlns:p14="http://schemas.microsoft.com/office/powerpoint/2010/main" val="94666673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915816" y="1916832"/>
            <a:ext cx="6096000" cy="2402987"/>
            <a:chOff x="2915816" y="1124744"/>
            <a:chExt cx="6096000" cy="2402987"/>
          </a:xfrm>
        </p:grpSpPr>
        <p:pic>
          <p:nvPicPr>
            <p:cNvPr id="4" name="Picture 3" descr="Screen Shot 2013-01-16 at 11.45.00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5816" y="1124744"/>
              <a:ext cx="6096000" cy="2402987"/>
            </a:xfrm>
            <a:prstGeom prst="rect">
              <a:avLst/>
            </a:prstGeom>
          </p:spPr>
        </p:pic>
        <p:sp>
          <p:nvSpPr>
            <p:cNvPr id="5" name="Rectangle 4"/>
            <p:cNvSpPr/>
            <p:nvPr/>
          </p:nvSpPr>
          <p:spPr bwMode="auto">
            <a:xfrm>
              <a:off x="2915816" y="2420888"/>
              <a:ext cx="5976664" cy="936104"/>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0488" tIns="44450" rIns="90488" bIns="4445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a typeface="ＭＳ Ｐゴシック" charset="0"/>
                <a:cs typeface="Arial" charset="0"/>
              </a:endParaRPr>
            </a:p>
          </p:txBody>
        </p:sp>
      </p:grpSp>
      <p:sp>
        <p:nvSpPr>
          <p:cNvPr id="2" name="Title 1"/>
          <p:cNvSpPr>
            <a:spLocks noGrp="1"/>
          </p:cNvSpPr>
          <p:nvPr>
            <p:ph type="title"/>
          </p:nvPr>
        </p:nvSpPr>
        <p:spPr/>
        <p:txBody>
          <a:bodyPr/>
          <a:lstStyle/>
          <a:p>
            <a:r>
              <a:rPr lang="en-US" dirty="0" smtClean="0"/>
              <a:t>Triples Maps (</a:t>
            </a:r>
            <a:r>
              <a:rPr lang="en-US" dirty="0" err="1" smtClean="0"/>
              <a:t>cntd</a:t>
            </a:r>
            <a:r>
              <a:rPr lang="en-US" dirty="0" smtClean="0"/>
              <a:t>)</a:t>
            </a:r>
            <a:endParaRPr lang="en-US" dirty="0"/>
          </a:p>
        </p:txBody>
      </p:sp>
      <p:sp>
        <p:nvSpPr>
          <p:cNvPr id="3" name="Content Placeholder 2"/>
          <p:cNvSpPr>
            <a:spLocks noGrp="1"/>
          </p:cNvSpPr>
          <p:nvPr>
            <p:ph idx="1"/>
          </p:nvPr>
        </p:nvSpPr>
        <p:spPr>
          <a:xfrm>
            <a:off x="457200" y="1341438"/>
            <a:ext cx="8686800" cy="4784725"/>
          </a:xfrm>
        </p:spPr>
        <p:txBody>
          <a:bodyPr/>
          <a:lstStyle/>
          <a:p>
            <a:pPr marL="0" indent="0">
              <a:buNone/>
            </a:pPr>
            <a:r>
              <a:rPr lang="en-US" sz="2000" dirty="0" smtClean="0"/>
              <a:t>Idea: triples are </a:t>
            </a:r>
            <a:br>
              <a:rPr lang="en-US" sz="2000" dirty="0" smtClean="0"/>
            </a:br>
            <a:r>
              <a:rPr lang="en-US" sz="2000" dirty="0" smtClean="0"/>
              <a:t>produced by:</a:t>
            </a:r>
          </a:p>
          <a:p>
            <a:r>
              <a:rPr lang="en-US" sz="2000" dirty="0" smtClean="0"/>
              <a:t>subject maps</a:t>
            </a:r>
          </a:p>
          <a:p>
            <a:r>
              <a:rPr lang="en-US" sz="2000" dirty="0" smtClean="0"/>
              <a:t>predicate maps</a:t>
            </a:r>
          </a:p>
          <a:p>
            <a:r>
              <a:rPr lang="en-US" sz="2000" dirty="0" smtClean="0"/>
              <a:t>object maps.</a:t>
            </a:r>
          </a:p>
          <a:p>
            <a:pPr marL="0" indent="0">
              <a:buNone/>
            </a:pPr>
            <a:endParaRPr lang="en-US" sz="800" dirty="0" smtClean="0"/>
          </a:p>
          <a:p>
            <a:pPr marL="0" indent="0">
              <a:buNone/>
            </a:pPr>
            <a:endParaRPr lang="en-US" sz="2000" dirty="0" smtClean="0"/>
          </a:p>
          <a:p>
            <a:pPr marL="0" indent="0">
              <a:buNone/>
            </a:pPr>
            <a:r>
              <a:rPr lang="en-US" sz="2000" dirty="0" smtClean="0"/>
              <a:t>Example</a:t>
            </a:r>
            <a:endParaRPr lang="en-US" sz="2000" dirty="0"/>
          </a:p>
          <a:p>
            <a:r>
              <a:rPr lang="en-US" sz="2000" dirty="0"/>
              <a:t>T</a:t>
            </a:r>
            <a:r>
              <a:rPr lang="en-US" sz="2000" dirty="0" smtClean="0"/>
              <a:t>he subject IRI is generated from the </a:t>
            </a:r>
            <a:r>
              <a:rPr lang="en-US" sz="2000" dirty="0" err="1" smtClean="0"/>
              <a:t>empno</a:t>
            </a:r>
            <a:r>
              <a:rPr lang="en-US" sz="2000" dirty="0" smtClean="0"/>
              <a:t> column by the </a:t>
            </a:r>
            <a:r>
              <a:rPr lang="en-US" sz="2000" dirty="0" smtClean="0">
                <a:solidFill>
                  <a:srgbClr val="0000FF"/>
                </a:solidFill>
              </a:rPr>
              <a:t>template</a:t>
            </a:r>
          </a:p>
          <a:p>
            <a:pPr marL="0" indent="0">
              <a:buNone/>
            </a:pPr>
            <a:r>
              <a:rPr lang="en-US" sz="2000" dirty="0" smtClean="0"/>
              <a:t>	        http</a:t>
            </a:r>
            <a:r>
              <a:rPr lang="en-US" sz="2000" dirty="0"/>
              <a:t>://</a:t>
            </a:r>
            <a:r>
              <a:rPr lang="en-US" sz="2000" dirty="0" err="1"/>
              <a:t>data.example.com</a:t>
            </a:r>
            <a:r>
              <a:rPr lang="en-US" sz="2000" dirty="0"/>
              <a:t>/employee/{</a:t>
            </a:r>
            <a:r>
              <a:rPr lang="en-US" sz="2000" dirty="0" err="1"/>
              <a:t>empno</a:t>
            </a:r>
            <a:r>
              <a:rPr lang="en-US" sz="2000" dirty="0"/>
              <a:t>} </a:t>
            </a:r>
          </a:p>
          <a:p>
            <a:r>
              <a:rPr lang="en-US" sz="2000" dirty="0" smtClean="0"/>
              <a:t>The predicate IRI is the </a:t>
            </a:r>
            <a:r>
              <a:rPr lang="en-US" sz="2000" dirty="0" smtClean="0">
                <a:solidFill>
                  <a:srgbClr val="0000FF"/>
                </a:solidFill>
              </a:rPr>
              <a:t>constant</a:t>
            </a:r>
            <a:r>
              <a:rPr lang="en-US" sz="2000" dirty="0" smtClean="0"/>
              <a:t> </a:t>
            </a:r>
            <a:r>
              <a:rPr lang="en-US" sz="2000" dirty="0" err="1" smtClean="0"/>
              <a:t>ex:name</a:t>
            </a:r>
            <a:endParaRPr lang="en-US" sz="2000" dirty="0"/>
          </a:p>
          <a:p>
            <a:r>
              <a:rPr lang="en-US" sz="2000" dirty="0" smtClean="0"/>
              <a:t>The object is the </a:t>
            </a:r>
            <a:r>
              <a:rPr lang="en-US" sz="2000" dirty="0" smtClean="0">
                <a:solidFill>
                  <a:srgbClr val="0000FF"/>
                </a:solidFill>
              </a:rPr>
              <a:t>literal </a:t>
            </a:r>
            <a:r>
              <a:rPr lang="en-US" sz="2000" dirty="0"/>
              <a:t>"</a:t>
            </a:r>
            <a:r>
              <a:rPr lang="en-US" sz="2000" dirty="0" smtClean="0"/>
              <a:t>SMITH”, that is copied from the ENAME column</a:t>
            </a:r>
            <a:endParaRPr lang="en-US" sz="2000" dirty="0"/>
          </a:p>
          <a:p>
            <a:pPr marL="0" indent="0">
              <a:buNone/>
            </a:pPr>
            <a:endParaRPr lang="en-US" sz="2000" dirty="0" smtClean="0"/>
          </a:p>
          <a:p>
            <a:pPr marL="0" indent="0">
              <a:buNone/>
            </a:pPr>
            <a:endParaRPr lang="en-US" sz="2000" dirty="0" smtClean="0"/>
          </a:p>
          <a:p>
            <a:endParaRPr lang="en-US" sz="2000" dirty="0"/>
          </a:p>
        </p:txBody>
      </p:sp>
    </p:spTree>
    <p:extLst>
      <p:ext uri="{BB962C8B-B14F-4D97-AF65-F5344CB8AC3E}">
        <p14:creationId xmlns:p14="http://schemas.microsoft.com/office/powerpoint/2010/main" val="36219990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Thème Offic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1_Thèm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1-XML</Template>
  <TotalTime>36168</TotalTime>
  <Words>4262</Words>
  <Application>Microsoft Macintosh PowerPoint</Application>
  <PresentationFormat>On-screen Show (4:3)</PresentationFormat>
  <Paragraphs>645</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1_Thème Office</vt:lpstr>
      <vt:lpstr>R2RML:  RDB to RDF Mapping Language</vt:lpstr>
      <vt:lpstr>Acknowledgment</vt:lpstr>
      <vt:lpstr>Reading Material/Sources</vt:lpstr>
      <vt:lpstr>Standards and Tools</vt:lpstr>
      <vt:lpstr>PowerPoint Presentation</vt:lpstr>
      <vt:lpstr>PowerPoint Presentation</vt:lpstr>
      <vt:lpstr>R2RML Overview</vt:lpstr>
      <vt:lpstr>Triples Maps</vt:lpstr>
      <vt:lpstr>Triples Maps (cntd)</vt:lpstr>
      <vt:lpstr>Output Graph</vt:lpstr>
      <vt:lpstr>Example</vt:lpstr>
      <vt:lpstr>Features of the Example</vt:lpstr>
      <vt:lpstr>Mapping a Table</vt:lpstr>
      <vt:lpstr>R2RML Views</vt:lpstr>
      <vt:lpstr>Views</vt:lpstr>
      <vt:lpstr>Linking Two Logical Tables</vt:lpstr>
      <vt:lpstr>Linking Two Logical Tables: Features</vt:lpstr>
      <vt:lpstr>Many to Many Relationship: Approach 1</vt:lpstr>
      <vt:lpstr>Many to Many Relationship: Approach 1</vt:lpstr>
      <vt:lpstr>Many to Many Relationship: Approach 1</vt:lpstr>
      <vt:lpstr>Many to Many Relationship: Approach 2</vt:lpstr>
      <vt:lpstr>Many to Many Relationship: Approach 2</vt:lpstr>
      <vt:lpstr>Many to Many Relationship: Approach 2</vt:lpstr>
      <vt:lpstr>Translating Job Codes to IRIs</vt:lpstr>
      <vt:lpstr>Translating Job Codes to IRIs</vt:lpstr>
      <vt:lpstr>PowerPoint Presentation</vt:lpstr>
      <vt:lpstr>R2RML Processors and Mapping Documents</vt:lpstr>
      <vt:lpstr>Data Errors</vt:lpstr>
      <vt:lpstr>Data Errors</vt:lpstr>
      <vt:lpstr>Direct Mapping as Default Mappings</vt:lpstr>
      <vt:lpstr>Logical Tables</vt:lpstr>
      <vt:lpstr>Base Tables and SQL Views (rr:tableName)</vt:lpstr>
      <vt:lpstr>Example of Mapping from a Base Table</vt:lpstr>
      <vt:lpstr>R2RML Views (rr:sqlQuery, rr:sqlVersion)</vt:lpstr>
      <vt:lpstr>R2RML Views (rr:sqlQuery)</vt:lpstr>
      <vt:lpstr>Example of Mapping from View</vt:lpstr>
      <vt:lpstr>Version Identifiers (rr:sqlVersion)</vt:lpstr>
      <vt:lpstr>Example</vt:lpstr>
      <vt:lpstr>PowerPoint Presentation</vt:lpstr>
      <vt:lpstr>Mapping Logical Tables to RDF with Triples Maps</vt:lpstr>
      <vt:lpstr>Mapping Logical Tables to RDF with Triples Maps</vt:lpstr>
      <vt:lpstr>Mapping Logical Tables to RDF with Triples Maps</vt:lpstr>
      <vt:lpstr>Mapping Logical Tables to RDF with Triples Maps</vt:lpstr>
      <vt:lpstr>Creating Resources with Subject Maps</vt:lpstr>
      <vt:lpstr>Example with Template</vt:lpstr>
      <vt:lpstr>PowerPoint Presentation</vt:lpstr>
      <vt:lpstr>Example with constants</vt:lpstr>
      <vt:lpstr>PowerPoint Presentation</vt:lpstr>
      <vt:lpstr>Creating Resources   with Subject Maps</vt:lpstr>
      <vt:lpstr>PowerPoint Presentation</vt:lpstr>
      <vt:lpstr>Creating Properties and Values with Predicate-Object Maps</vt:lpstr>
      <vt:lpstr>Creating Properties and Values with Predicate-Object Maps</vt:lpstr>
      <vt:lpstr>Example with Constants</vt:lpstr>
      <vt:lpstr>Example with Shortcuts</vt:lpstr>
      <vt:lpstr>Creating Properties and Values with Predicate-Object Maps</vt:lpstr>
      <vt:lpstr>PowerPoint Presentation</vt:lpstr>
      <vt:lpstr>PowerPoint Presentation</vt:lpstr>
    </vt:vector>
  </TitlesOfParts>
  <Company>Univ. of Pennsylvania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XML and Beyond</dc:title>
  <dc:creator>Preferred Customer</dc:creator>
  <cp:lastModifiedBy>Werner Nutt</cp:lastModifiedBy>
  <cp:revision>1431</cp:revision>
  <cp:lastPrinted>2013-02-25T08:52:36Z</cp:lastPrinted>
  <dcterms:created xsi:type="dcterms:W3CDTF">1999-04-22T00:48:06Z</dcterms:created>
  <dcterms:modified xsi:type="dcterms:W3CDTF">2014-12-21T18:34:33Z</dcterms:modified>
</cp:coreProperties>
</file>