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Lst>
  <p:notesMasterIdLst>
    <p:notesMasterId r:id="rId41"/>
  </p:notesMasterIdLst>
  <p:handoutMasterIdLst>
    <p:handoutMasterId r:id="rId42"/>
  </p:handoutMasterIdLst>
  <p:sldIdLst>
    <p:sldId id="577" r:id="rId2"/>
    <p:sldId id="720" r:id="rId3"/>
    <p:sldId id="767" r:id="rId4"/>
    <p:sldId id="820" r:id="rId5"/>
    <p:sldId id="847" r:id="rId6"/>
    <p:sldId id="769" r:id="rId7"/>
    <p:sldId id="770" r:id="rId8"/>
    <p:sldId id="771" r:id="rId9"/>
    <p:sldId id="848" r:id="rId10"/>
    <p:sldId id="822" r:id="rId11"/>
    <p:sldId id="823" r:id="rId12"/>
    <p:sldId id="859" r:id="rId13"/>
    <p:sldId id="861" r:id="rId14"/>
    <p:sldId id="862" r:id="rId15"/>
    <p:sldId id="824" r:id="rId16"/>
    <p:sldId id="825" r:id="rId17"/>
    <p:sldId id="826" r:id="rId18"/>
    <p:sldId id="863" r:id="rId19"/>
    <p:sldId id="827" r:id="rId20"/>
    <p:sldId id="828" r:id="rId21"/>
    <p:sldId id="846" r:id="rId22"/>
    <p:sldId id="829" r:id="rId23"/>
    <p:sldId id="866" r:id="rId24"/>
    <p:sldId id="864" r:id="rId25"/>
    <p:sldId id="831" r:id="rId26"/>
    <p:sldId id="832" r:id="rId27"/>
    <p:sldId id="833" r:id="rId28"/>
    <p:sldId id="834" r:id="rId29"/>
    <p:sldId id="849" r:id="rId30"/>
    <p:sldId id="851" r:id="rId31"/>
    <p:sldId id="854" r:id="rId32"/>
    <p:sldId id="855" r:id="rId33"/>
    <p:sldId id="856" r:id="rId34"/>
    <p:sldId id="853" r:id="rId35"/>
    <p:sldId id="852" r:id="rId36"/>
    <p:sldId id="857" r:id="rId37"/>
    <p:sldId id="840" r:id="rId38"/>
    <p:sldId id="841" r:id="rId39"/>
    <p:sldId id="842" r:id="rId40"/>
  </p:sldIdLst>
  <p:sldSz cx="9144000" cy="6858000" type="screen4x3"/>
  <p:notesSz cx="6642100" cy="9653588"/>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00"/>
    <a:srgbClr val="993300"/>
    <a:srgbClr val="9900CC"/>
    <a:srgbClr val="CC00CC"/>
    <a:srgbClr val="FF5050"/>
    <a:srgbClr val="B2B2B2"/>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668" autoAdjust="0"/>
  </p:normalViewPr>
  <p:slideViewPr>
    <p:cSldViewPr>
      <p:cViewPr>
        <p:scale>
          <a:sx n="95" d="100"/>
          <a:sy n="95" d="100"/>
        </p:scale>
        <p:origin x="-1928" y="-288"/>
      </p:cViewPr>
      <p:guideLst>
        <p:guide orient="horz" pos="7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1" d="100"/>
        <a:sy n="111" d="100"/>
      </p:scale>
      <p:origin x="0" y="1536"/>
    </p:cViewPr>
  </p:sorterViewPr>
  <p:notesViewPr>
    <p:cSldViewPr>
      <p:cViewPr varScale="1">
        <p:scale>
          <a:sx n="50" d="100"/>
          <a:sy n="50" d="100"/>
        </p:scale>
        <p:origin x="-1320" y="-84"/>
      </p:cViewPr>
      <p:guideLst>
        <p:guide orient="horz" pos="3041"/>
        <p:guide pos="2093"/>
      </p:guideLst>
    </p:cSldViewPr>
  </p:notes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handoutMaster" Target="handoutMasters/handoutMaster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3" name="Rectangle 3"/>
          <p:cNvSpPr>
            <a:spLocks noGrp="1" noChangeArrowheads="1"/>
          </p:cNvSpPr>
          <p:nvPr>
            <p:ph type="dt" sz="quarter"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7764" name="Rectangle 4"/>
          <p:cNvSpPr>
            <a:spLocks noGrp="1" noChangeArrowheads="1"/>
          </p:cNvSpPr>
          <p:nvPr>
            <p:ph type="ftr" sz="quarter" idx="2"/>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7765" name="Rectangle 5"/>
          <p:cNvSpPr>
            <a:spLocks noGrp="1" noChangeArrowheads="1"/>
          </p:cNvSpPr>
          <p:nvPr>
            <p:ph type="sldNum" sz="quarter" idx="3"/>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46A966D6-FFA2-DC48-BBC8-61E9F0A5F364}" type="slidenum">
              <a:rPr lang="en-US"/>
              <a:pPr>
                <a:defRPr/>
              </a:pPr>
              <a:t>‹#›</a:t>
            </a:fld>
            <a:endParaRPr lang="en-US">
              <a:cs typeface="Arial" charset="0"/>
            </a:endParaRPr>
          </a:p>
        </p:txBody>
      </p:sp>
    </p:spTree>
    <p:extLst>
      <p:ext uri="{BB962C8B-B14F-4D97-AF65-F5344CB8AC3E}">
        <p14:creationId xmlns:p14="http://schemas.microsoft.com/office/powerpoint/2010/main" val="3461092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39" name="Rectangle 3"/>
          <p:cNvSpPr>
            <a:spLocks noGrp="1" noChangeArrowheads="1"/>
          </p:cNvSpPr>
          <p:nvPr>
            <p:ph type="dt" idx="1"/>
          </p:nvPr>
        </p:nvSpPr>
        <p:spPr bwMode="auto">
          <a:xfrm>
            <a:off x="3763963" y="0"/>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lvl1pPr algn="r" defTabSz="906463" eaLnBrk="0" hangingPunct="0">
              <a:defRPr sz="1200">
                <a:latin typeface="Times New Roman" charset="0"/>
                <a:cs typeface="Arial" charset="0"/>
              </a:defRPr>
            </a:lvl1pPr>
          </a:lstStyle>
          <a:p>
            <a:pPr>
              <a:defRPr/>
            </a:pPr>
            <a:endParaRPr lang="en-US"/>
          </a:p>
        </p:txBody>
      </p:sp>
      <p:sp>
        <p:nvSpPr>
          <p:cNvPr id="116740" name="Rectangle 4"/>
          <p:cNvSpPr>
            <a:spLocks noGrp="1" noRot="1" noChangeAspect="1" noChangeArrowheads="1" noTextEdit="1"/>
          </p:cNvSpPr>
          <p:nvPr>
            <p:ph type="sldImg" idx="2"/>
          </p:nvPr>
        </p:nvSpPr>
        <p:spPr bwMode="auto">
          <a:xfrm>
            <a:off x="908050" y="723900"/>
            <a:ext cx="4827588" cy="36210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16741" name="Rectangle 5"/>
          <p:cNvSpPr>
            <a:spLocks noGrp="1" noChangeArrowheads="1"/>
          </p:cNvSpPr>
          <p:nvPr>
            <p:ph type="body" sz="quarter" idx="3"/>
          </p:nvPr>
        </p:nvSpPr>
        <p:spPr bwMode="auto">
          <a:xfrm>
            <a:off x="885825" y="4584700"/>
            <a:ext cx="4870450" cy="434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6742" name="Rectangle 6"/>
          <p:cNvSpPr>
            <a:spLocks noGrp="1" noChangeArrowheads="1"/>
          </p:cNvSpPr>
          <p:nvPr>
            <p:ph type="ftr" sz="quarter" idx="4"/>
          </p:nvPr>
        </p:nvSpPr>
        <p:spPr bwMode="auto">
          <a:xfrm>
            <a:off x="0" y="9170988"/>
            <a:ext cx="2878138"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defTabSz="906463" eaLnBrk="0" hangingPunct="0">
              <a:defRPr sz="1200">
                <a:latin typeface="Times New Roman" charset="0"/>
                <a:cs typeface="Arial" charset="0"/>
              </a:defRPr>
            </a:lvl1pPr>
          </a:lstStyle>
          <a:p>
            <a:pPr>
              <a:defRPr/>
            </a:pPr>
            <a:endParaRPr lang="en-US"/>
          </a:p>
        </p:txBody>
      </p:sp>
      <p:sp>
        <p:nvSpPr>
          <p:cNvPr id="116743" name="Rectangle 7"/>
          <p:cNvSpPr>
            <a:spLocks noGrp="1" noChangeArrowheads="1"/>
          </p:cNvSpPr>
          <p:nvPr>
            <p:ph type="sldNum" sz="quarter" idx="5"/>
          </p:nvPr>
        </p:nvSpPr>
        <p:spPr bwMode="auto">
          <a:xfrm>
            <a:off x="3763963" y="9170988"/>
            <a:ext cx="2878137"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642" tIns="45324" rIns="90642" bIns="45324" numCol="1" anchor="b" anchorCtr="0" compatLnSpc="1">
            <a:prstTxWarp prst="textNoShape">
              <a:avLst/>
            </a:prstTxWarp>
          </a:bodyPr>
          <a:lstStyle>
            <a:lvl1pPr algn="r" defTabSz="906463" eaLnBrk="0" hangingPunct="0">
              <a:defRPr sz="1200">
                <a:latin typeface="Times New Roman" charset="0"/>
                <a:cs typeface="Times New Roman" charset="0"/>
              </a:defRPr>
            </a:lvl1pPr>
          </a:lstStyle>
          <a:p>
            <a:pPr>
              <a:defRPr/>
            </a:pPr>
            <a:fld id="{6FD8CD8B-7545-2B41-ADDA-65D9E438BEEE}" type="slidenum">
              <a:rPr lang="en-US"/>
              <a:pPr>
                <a:defRPr/>
              </a:pPr>
              <a:t>‹#›</a:t>
            </a:fld>
            <a:endParaRPr lang="en-US">
              <a:cs typeface="Arial" charset="0"/>
            </a:endParaRPr>
          </a:p>
        </p:txBody>
      </p:sp>
    </p:spTree>
    <p:extLst>
      <p:ext uri="{BB962C8B-B14F-4D97-AF65-F5344CB8AC3E}">
        <p14:creationId xmlns:p14="http://schemas.microsoft.com/office/powerpoint/2010/main" val="7450707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99695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03648" y="4581128"/>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53136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927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250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8626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0680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21762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0155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4311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40383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41586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313784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3143250" y="6643688"/>
            <a:ext cx="3143250" cy="214312"/>
          </a:xfrm>
          <a:prstGeom prst="rect">
            <a:avLst/>
          </a:prstGeom>
          <a:solidFill>
            <a:srgbClr val="B889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bg1"/>
              </a:solidFill>
            </a:endParaRPr>
          </a:p>
        </p:txBody>
      </p:sp>
      <p:sp>
        <p:nvSpPr>
          <p:cNvPr id="7" name="Rectangle 6"/>
          <p:cNvSpPr/>
          <p:nvPr/>
        </p:nvSpPr>
        <p:spPr>
          <a:xfrm>
            <a:off x="6286500" y="6643688"/>
            <a:ext cx="2857500" cy="214312"/>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6643688"/>
            <a:ext cx="3143250" cy="21431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0" y="0"/>
            <a:ext cx="4572000" cy="21431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p:nvPr/>
        </p:nvSpPr>
        <p:spPr>
          <a:xfrm>
            <a:off x="4572000" y="0"/>
            <a:ext cx="4572000" cy="214313"/>
          </a:xfrm>
          <a:prstGeom prst="rect">
            <a:avLst/>
          </a:prstGeom>
          <a:solidFill>
            <a:srgbClr val="D5B8E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Espace réservé de la date 3"/>
          <p:cNvSpPr txBox="1">
            <a:spLocks/>
          </p:cNvSpPr>
          <p:nvPr/>
        </p:nvSpPr>
        <p:spPr>
          <a:xfrm>
            <a:off x="428625" y="6643688"/>
            <a:ext cx="2143125" cy="214312"/>
          </a:xfrm>
          <a:prstGeom prst="rect">
            <a:avLst/>
          </a:prstGeom>
        </p:spPr>
        <p:txBody>
          <a:bodyPr/>
          <a:lstStyle>
            <a:lvl1pPr>
              <a:defRPr sz="1600" b="1" u="none">
                <a:solidFill>
                  <a:schemeClr val="bg1"/>
                </a:solidFill>
              </a:defRPr>
            </a:lvl1pPr>
          </a:lstStyle>
          <a:p>
            <a:pPr>
              <a:defRPr/>
            </a:pPr>
            <a:r>
              <a:rPr lang="fr-FR" sz="1100" dirty="0" smtClean="0">
                <a:latin typeface="Arial" pitchFamily="34" charset="0"/>
                <a:ea typeface="+mn-ea"/>
                <a:cs typeface="Arial" pitchFamily="34" charset="0"/>
              </a:rPr>
              <a:t>Master Informatique</a:t>
            </a:r>
            <a:endParaRPr lang="en-US" sz="1100" dirty="0">
              <a:latin typeface="Arial" pitchFamily="34" charset="0"/>
              <a:ea typeface="+mn-ea"/>
              <a:cs typeface="Arial" pitchFamily="34" charset="0"/>
            </a:endParaRPr>
          </a:p>
        </p:txBody>
      </p:sp>
      <p:sp>
        <p:nvSpPr>
          <p:cNvPr id="1032" name="Rectangle 13"/>
          <p:cNvSpPr>
            <a:spLocks noChangeArrowheads="1"/>
          </p:cNvSpPr>
          <p:nvPr/>
        </p:nvSpPr>
        <p:spPr bwMode="auto">
          <a:xfrm>
            <a:off x="6286500" y="6643688"/>
            <a:ext cx="2857500" cy="214312"/>
          </a:xfrm>
          <a:prstGeom prst="rect">
            <a:avLst/>
          </a:prstGeom>
          <a:solidFill>
            <a:srgbClr val="99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0033CC"/>
                </a:solidFill>
                <a:latin typeface="Calibri" charset="0"/>
              </a:rPr>
              <a:t>                                  </a:t>
            </a:r>
            <a:fld id="{F3F06385-7BD5-EF40-8FCC-C466B6D11F70}" type="slidenum">
              <a:rPr lang="en-US" altLang="zh-CN" sz="1400">
                <a:solidFill>
                  <a:srgbClr val="0033CC"/>
                </a:solidFill>
                <a:latin typeface="Calibri" charset="0"/>
              </a:rPr>
              <a:pPr algn="ctr"/>
              <a:t>‹#›</a:t>
            </a:fld>
            <a:endParaRPr lang="zh-CN" altLang="en-US" sz="1400">
              <a:solidFill>
                <a:srgbClr val="0033CC"/>
              </a:solidFill>
              <a:latin typeface="Calibri" charset="0"/>
            </a:endParaRPr>
          </a:p>
        </p:txBody>
      </p:sp>
      <p:sp>
        <p:nvSpPr>
          <p:cNvPr id="1033" name="Rectangle 14"/>
          <p:cNvSpPr>
            <a:spLocks noChangeArrowheads="1"/>
          </p:cNvSpPr>
          <p:nvPr/>
        </p:nvSpPr>
        <p:spPr bwMode="auto">
          <a:xfrm>
            <a:off x="0" y="6643688"/>
            <a:ext cx="3143250" cy="214312"/>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endParaRPr lang="en-US" altLang="zh-CN" sz="1400">
              <a:solidFill>
                <a:srgbClr val="FFFFFF"/>
              </a:solidFill>
            </a:endParaRPr>
          </a:p>
        </p:txBody>
      </p:sp>
      <p:sp>
        <p:nvSpPr>
          <p:cNvPr id="1034" name="Rectangle 15"/>
          <p:cNvSpPr>
            <a:spLocks noChangeArrowheads="1"/>
          </p:cNvSpPr>
          <p:nvPr/>
        </p:nvSpPr>
        <p:spPr bwMode="auto">
          <a:xfrm>
            <a:off x="3143250" y="6643688"/>
            <a:ext cx="3143250" cy="214312"/>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sz="1400">
                <a:solidFill>
                  <a:srgbClr val="FFFFFF"/>
                </a:solidFill>
              </a:rPr>
              <a:t>Semantic Technologies</a:t>
            </a:r>
          </a:p>
        </p:txBody>
      </p:sp>
      <p:sp>
        <p:nvSpPr>
          <p:cNvPr id="1035" name="Rectangle 16"/>
          <p:cNvSpPr>
            <a:spLocks noChangeArrowheads="1"/>
          </p:cNvSpPr>
          <p:nvPr/>
        </p:nvSpPr>
        <p:spPr bwMode="auto">
          <a:xfrm>
            <a:off x="0" y="0"/>
            <a:ext cx="4572000" cy="214313"/>
          </a:xfrm>
          <a:prstGeom prst="rect">
            <a:avLst/>
          </a:prstGeom>
          <a:solidFill>
            <a:srgbClr val="0099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a:solidFill>
                  <a:srgbClr val="FFFFFF"/>
                </a:solidFill>
                <a:latin typeface="Calibri" charset="0"/>
              </a:rPr>
              <a:t>Part </a:t>
            </a:r>
            <a:r>
              <a:rPr lang="en-US" altLang="zh-CN" dirty="0" smtClean="0">
                <a:solidFill>
                  <a:srgbClr val="FFFFFF"/>
                </a:solidFill>
                <a:latin typeface="Calibri" charset="0"/>
              </a:rPr>
              <a:t>11</a:t>
            </a:r>
            <a:endParaRPr lang="en-US" altLang="zh-CN" dirty="0">
              <a:solidFill>
                <a:srgbClr val="FFFFFF"/>
              </a:solidFill>
              <a:latin typeface="Calibri" charset="0"/>
            </a:endParaRPr>
          </a:p>
        </p:txBody>
      </p:sp>
      <p:sp>
        <p:nvSpPr>
          <p:cNvPr id="1036" name="Rectangle 17"/>
          <p:cNvSpPr>
            <a:spLocks noChangeArrowheads="1"/>
          </p:cNvSpPr>
          <p:nvPr/>
        </p:nvSpPr>
        <p:spPr bwMode="auto">
          <a:xfrm>
            <a:off x="4572000" y="0"/>
            <a:ext cx="4572000" cy="214313"/>
          </a:xfrm>
          <a:prstGeom prst="rect">
            <a:avLst/>
          </a:prstGeom>
          <a:solidFill>
            <a:srgbClr val="33CCFF"/>
          </a:solidFill>
          <a:ln>
            <a:noFill/>
          </a:ln>
          <a:extLst>
            <a:ext uri="{91240B29-F687-4f45-9708-019B960494DF}">
              <a14:hiddenLine xmlns:a14="http://schemas.microsoft.com/office/drawing/2010/main" w="25400">
                <a:solidFill>
                  <a:srgbClr val="000000"/>
                </a:solidFill>
                <a:miter lim="800000"/>
                <a:headEnd/>
                <a:tailEnd/>
              </a14:hiddenLine>
            </a:ext>
          </a:extLst>
        </p:spPr>
        <p:txBody>
          <a:bodyPr anchor="ctr"/>
          <a:lstStyle/>
          <a:p>
            <a:pPr algn="ctr"/>
            <a:r>
              <a:rPr lang="en-US" altLang="zh-CN" dirty="0" smtClean="0">
                <a:solidFill>
                  <a:srgbClr val="FFFFFF"/>
                </a:solidFill>
                <a:latin typeface="Calibri" charset="0"/>
              </a:rPr>
              <a:t>Direct Mapping</a:t>
            </a:r>
            <a:endParaRPr lang="en-US" altLang="zh-CN" dirty="0" smtClean="0">
              <a:solidFill>
                <a:srgbClr val="FFFFFF"/>
              </a:solidFill>
              <a:latin typeface="Calibri" charset="0"/>
            </a:endParaRPr>
          </a:p>
        </p:txBody>
      </p:sp>
      <p:sp>
        <p:nvSpPr>
          <p:cNvPr id="1037" name="Espace réservé du titre 1"/>
          <p:cNvSpPr>
            <a:spLocks noGrp="1"/>
          </p:cNvSpPr>
          <p:nvPr>
            <p:ph type="title"/>
          </p:nvPr>
        </p:nvSpPr>
        <p:spPr bwMode="auto">
          <a:xfrm>
            <a:off x="457200" y="274638"/>
            <a:ext cx="82296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altLang="zh-CN"/>
          </a:p>
        </p:txBody>
      </p:sp>
      <p:sp>
        <p:nvSpPr>
          <p:cNvPr id="1038" name="Espace réservé du texte 2"/>
          <p:cNvSpPr>
            <a:spLocks noGrp="1"/>
          </p:cNvSpPr>
          <p:nvPr>
            <p:ph type="body" idx="1"/>
          </p:nvPr>
        </p:nvSpPr>
        <p:spPr bwMode="auto">
          <a:xfrm>
            <a:off x="457200" y="1341438"/>
            <a:ext cx="8229600"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hf sldNum="0" hdr="0" dt="0"/>
  <p:txStyles>
    <p:titleStyle>
      <a:lvl1pPr algn="l" rtl="0" eaLnBrk="0" fontAlgn="base" hangingPunct="0">
        <a:spcBef>
          <a:spcPct val="0"/>
        </a:spcBef>
        <a:spcAft>
          <a:spcPct val="0"/>
        </a:spcAft>
        <a:defRPr sz="3600" b="1">
          <a:solidFill>
            <a:srgbClr val="0033CC"/>
          </a:solidFill>
          <a:latin typeface="+mj-lt"/>
          <a:ea typeface="+mj-ea"/>
          <a:cs typeface="ＭＳ Ｐゴシック" charset="0"/>
        </a:defRPr>
      </a:lvl1pPr>
      <a:lvl2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2pPr>
      <a:lvl3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3pPr>
      <a:lvl4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4pPr>
      <a:lvl5pPr algn="l" rtl="0" eaLnBrk="0" fontAlgn="base" hangingPunct="0">
        <a:spcBef>
          <a:spcPct val="0"/>
        </a:spcBef>
        <a:spcAft>
          <a:spcPct val="0"/>
        </a:spcAft>
        <a:defRPr sz="3600" b="1">
          <a:solidFill>
            <a:srgbClr val="0033CC"/>
          </a:solidFill>
          <a:latin typeface="Arial" charset="0"/>
          <a:ea typeface="ＭＳ Ｐゴシック" charset="0"/>
          <a:cs typeface="ＭＳ Ｐゴシック" charset="0"/>
        </a:defRPr>
      </a:lvl5pPr>
      <a:lvl6pPr marL="4572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6pPr>
      <a:lvl7pPr marL="9144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7pPr>
      <a:lvl8pPr marL="13716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8pPr>
      <a:lvl9pPr marL="1828800" algn="l" rtl="0" eaLnBrk="0" fontAlgn="base" hangingPunct="0">
        <a:spcBef>
          <a:spcPct val="0"/>
        </a:spcBef>
        <a:spcAft>
          <a:spcPct val="0"/>
        </a:spcAft>
        <a:defRPr sz="3600" b="1">
          <a:solidFill>
            <a:srgbClr val="0033CC"/>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Font typeface="Arial" charset="0"/>
        <a:buChar char="•"/>
        <a:defRPr sz="24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Font typeface="Arial" charset="0"/>
        <a:buChar char="–"/>
        <a:defRPr sz="24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5pPr>
      <a:lvl6pPr marL="25146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6pPr>
      <a:lvl7pPr marL="29718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7pPr>
      <a:lvl8pPr marL="34290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8pPr>
      <a:lvl9pPr marL="3886200" indent="-228600" algn="l" rtl="0" eaLnBrk="0" fontAlgn="base" hangingPunct="0">
        <a:spcBef>
          <a:spcPct val="20000"/>
        </a:spcBef>
        <a:spcAft>
          <a:spcPct val="0"/>
        </a:spcAft>
        <a:buFont typeface="Arial" charset="0"/>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ools.ietf.org/html/rfc3986%23section-2.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org/TR/r2rml/" TargetMode="External"/><Relationship Id="rId3" Type="http://schemas.openxmlformats.org/officeDocument/2006/relationships/hyperlink" Target="http://www.w3.org/2001/sw/rdb2rdf/test-case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w3.org/2001/sw/rdb2rdf/test-cases/"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p:cNvSpPr>
          <p:nvPr>
            <p:ph type="ctrTitle"/>
          </p:nvPr>
        </p:nvSpPr>
        <p:spPr>
          <a:xfrm>
            <a:off x="827088" y="3573463"/>
            <a:ext cx="7993384" cy="2087562"/>
          </a:xfrm>
        </p:spPr>
        <p:txBody>
          <a:bodyPr/>
          <a:lstStyle/>
          <a:p>
            <a:r>
              <a:rPr lang="en-US" altLang="zh-CN" dirty="0" smtClean="0">
                <a:latin typeface="Arial" charset="0"/>
                <a:ea typeface="ＭＳ Ｐゴシック" charset="0"/>
                <a:cs typeface="宋体" charset="0"/>
              </a:rPr>
              <a:t>Direct Mapping</a:t>
            </a:r>
            <a:endParaRPr lang="en-US" altLang="zh-CN" dirty="0">
              <a:latin typeface="Arial" charset="0"/>
              <a:ea typeface="ＭＳ Ｐゴシック" charset="0"/>
            </a:endParaRPr>
          </a:p>
        </p:txBody>
      </p:sp>
      <p:sp>
        <p:nvSpPr>
          <p:cNvPr id="4098" name="Rectangle 3"/>
          <p:cNvSpPr>
            <a:spLocks noGrp="1"/>
          </p:cNvSpPr>
          <p:nvPr>
            <p:ph type="subTitle" idx="1"/>
          </p:nvPr>
        </p:nvSpPr>
        <p:spPr>
          <a:xfrm>
            <a:off x="908050" y="4652963"/>
            <a:ext cx="6400800" cy="1752600"/>
          </a:xfrm>
        </p:spPr>
        <p:txBody>
          <a:bodyPr/>
          <a:lstStyle/>
          <a:p>
            <a:endParaRPr lang="en-US" altLang="zh-CN" dirty="0">
              <a:latin typeface="Arial" charset="0"/>
              <a:ea typeface="ＭＳ Ｐゴシック" charset="0"/>
            </a:endParaRPr>
          </a:p>
          <a:p>
            <a:endParaRPr lang="en-US" altLang="zh-CN" dirty="0">
              <a:latin typeface="Arial" charset="0"/>
              <a:ea typeface="ＭＳ Ｐゴシック" charset="0"/>
            </a:endParaRPr>
          </a:p>
          <a:p>
            <a:pPr algn="l"/>
            <a:r>
              <a:rPr lang="en-US" altLang="zh-CN" dirty="0">
                <a:latin typeface="Arial" charset="0"/>
                <a:ea typeface="ＭＳ Ｐゴシック" charset="0"/>
              </a:rPr>
              <a:t>Werner Nutt</a:t>
            </a:r>
          </a:p>
          <a:p>
            <a:endParaRPr lang="en-US" altLang="zh-CN" dirty="0">
              <a:latin typeface="Arial" charset="0"/>
              <a:ea typeface="ＭＳ Ｐゴシック"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RDF2RF: Direct Mapping</a:t>
            </a:r>
            <a:endParaRPr lang="en-US" dirty="0"/>
          </a:p>
        </p:txBody>
      </p:sp>
      <p:sp>
        <p:nvSpPr>
          <p:cNvPr id="3" name="Content Placeholder 2"/>
          <p:cNvSpPr>
            <a:spLocks noGrp="1"/>
          </p:cNvSpPr>
          <p:nvPr>
            <p:ph idx="1"/>
          </p:nvPr>
        </p:nvSpPr>
        <p:spPr/>
        <p:txBody>
          <a:bodyPr/>
          <a:lstStyle/>
          <a:p>
            <a:pPr marL="228600" lvl="1" indent="0">
              <a:buNone/>
            </a:pPr>
            <a:endParaRPr lang="en-US" dirty="0" smtClean="0"/>
          </a:p>
          <a:p>
            <a:pPr marL="228600" lvl="1" indent="0" algn="ctr">
              <a:buNone/>
            </a:pPr>
            <a:endParaRPr lang="en-US" dirty="0" smtClean="0"/>
          </a:p>
          <a:p>
            <a:pPr marL="228600" lvl="1" indent="0" algn="ctr">
              <a:buNone/>
            </a:pPr>
            <a:endParaRPr lang="en-US" dirty="0"/>
          </a:p>
          <a:p>
            <a:pPr marL="228600" lvl="1" indent="0" algn="r">
              <a:buNone/>
            </a:pPr>
            <a:r>
              <a:rPr lang="en-US" dirty="0" smtClean="0"/>
              <a:t>“</a:t>
            </a:r>
            <a:r>
              <a:rPr lang="en-US" dirty="0"/>
              <a:t>The direct mapping defines a simple transformation, providing a basis for defining and comparing more intricate transformations. </a:t>
            </a:r>
            <a:r>
              <a:rPr lang="en-US" dirty="0" smtClean="0"/>
              <a:t/>
            </a:r>
            <a:br>
              <a:rPr lang="en-US" dirty="0" smtClean="0"/>
            </a:br>
            <a:r>
              <a:rPr lang="en-US" dirty="0" smtClean="0"/>
              <a:t>It </a:t>
            </a:r>
            <a:r>
              <a:rPr lang="en-US" dirty="0"/>
              <a:t>can also be used to materialize RDF graphs or define </a:t>
            </a:r>
            <a:r>
              <a:rPr lang="en-US" dirty="0" smtClean="0"/>
              <a:t/>
            </a:r>
            <a:br>
              <a:rPr lang="en-US" dirty="0" smtClean="0"/>
            </a:br>
            <a:r>
              <a:rPr lang="en-US" dirty="0" smtClean="0"/>
              <a:t>virtual </a:t>
            </a:r>
            <a:r>
              <a:rPr lang="en-US" dirty="0"/>
              <a:t>graphs, which can be queried by SPARQL or </a:t>
            </a:r>
            <a:r>
              <a:rPr lang="en-US" dirty="0" smtClean="0"/>
              <a:t>traversed </a:t>
            </a:r>
            <a:r>
              <a:rPr lang="en-US" dirty="0"/>
              <a:t>by an RDF graph API</a:t>
            </a:r>
            <a:r>
              <a:rPr lang="en-US" dirty="0" smtClean="0"/>
              <a:t>.</a:t>
            </a:r>
            <a:r>
              <a:rPr lang="en-US" dirty="0" smtClean="0"/>
              <a:t>”</a:t>
            </a:r>
          </a:p>
          <a:p>
            <a:pPr marL="228600" lvl="1" indent="0" algn="ctr">
              <a:buNone/>
            </a:pPr>
            <a:endParaRPr lang="en-US" dirty="0" smtClean="0"/>
          </a:p>
          <a:p>
            <a:pPr marL="228600" lvl="1" indent="0" algn="r">
              <a:buNone/>
            </a:pPr>
            <a:r>
              <a:rPr lang="en-US" sz="1600" dirty="0" smtClean="0"/>
              <a:t>Source: A </a:t>
            </a:r>
            <a:r>
              <a:rPr lang="en-US" sz="1600" dirty="0"/>
              <a:t>Direct Mapping of Relational Data to </a:t>
            </a:r>
            <a:r>
              <a:rPr lang="en-US" sz="1600" dirty="0" smtClean="0"/>
              <a:t>RDF</a:t>
            </a:r>
            <a:endParaRPr lang="en-US" sz="1600" dirty="0"/>
          </a:p>
          <a:p>
            <a:pPr marL="228600" lvl="1" indent="0" algn="r">
              <a:buNone/>
            </a:pPr>
            <a:r>
              <a:rPr lang="en-US" sz="1600" dirty="0"/>
              <a:t>W3C Recommendation 27 September 2012</a:t>
            </a:r>
          </a:p>
          <a:p>
            <a:pPr marL="228600" lvl="1" indent="0" algn="ctr">
              <a:buNone/>
            </a:pPr>
            <a:endParaRPr lang="en-US" dirty="0"/>
          </a:p>
          <a:p>
            <a:pPr marL="228600" lvl="1" indent="0" algn="ctr">
              <a:buNone/>
            </a:pPr>
            <a:endParaRPr lang="en-US" dirty="0"/>
          </a:p>
        </p:txBody>
      </p:sp>
    </p:spTree>
    <p:extLst>
      <p:ext uri="{BB962C8B-B14F-4D97-AF65-F5344CB8AC3E}">
        <p14:creationId xmlns:p14="http://schemas.microsoft.com/office/powerpoint/2010/main" val="3212860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Usage</a:t>
            </a:r>
            <a:endParaRPr lang="en-US" dirty="0"/>
          </a:p>
        </p:txBody>
      </p:sp>
      <p:sp>
        <p:nvSpPr>
          <p:cNvPr id="3" name="Content Placeholder 2"/>
          <p:cNvSpPr>
            <a:spLocks noGrp="1"/>
          </p:cNvSpPr>
          <p:nvPr>
            <p:ph idx="1"/>
          </p:nvPr>
        </p:nvSpPr>
        <p:spPr/>
        <p:txBody>
          <a:bodyPr/>
          <a:lstStyle/>
          <a:p>
            <a:r>
              <a:rPr lang="en-US" dirty="0" smtClean="0"/>
              <a:t>Approach 1: </a:t>
            </a:r>
            <a:r>
              <a:rPr lang="en-US" dirty="0" smtClean="0">
                <a:solidFill>
                  <a:srgbClr val="0000FF"/>
                </a:solidFill>
              </a:rPr>
              <a:t>ETL </a:t>
            </a:r>
            <a:r>
              <a:rPr lang="en-US" dirty="0" smtClean="0"/>
              <a:t>(= Extract Transform Load)</a:t>
            </a:r>
            <a:endParaRPr lang="en-US" dirty="0" smtClean="0"/>
          </a:p>
          <a:p>
            <a:pPr lvl="1"/>
            <a:r>
              <a:rPr lang="en-US" dirty="0" smtClean="0"/>
              <a:t>Connect the database to a Direct Mapping engine</a:t>
            </a:r>
          </a:p>
          <a:p>
            <a:pPr lvl="1"/>
            <a:r>
              <a:rPr lang="en-US" dirty="0" smtClean="0"/>
              <a:t>Transform the data into RDF using the engine</a:t>
            </a:r>
          </a:p>
          <a:p>
            <a:pPr lvl="1"/>
            <a:r>
              <a:rPr lang="en-US" dirty="0" smtClean="0"/>
              <a:t>Load the RDF data into a triple store</a:t>
            </a:r>
          </a:p>
          <a:p>
            <a:endParaRPr lang="en-US" sz="800" dirty="0" smtClean="0"/>
          </a:p>
          <a:p>
            <a:r>
              <a:rPr lang="en-US" dirty="0" smtClean="0"/>
              <a:t>Approach </a:t>
            </a:r>
            <a:r>
              <a:rPr lang="en-US" dirty="0" smtClean="0"/>
              <a:t>2: </a:t>
            </a:r>
            <a:r>
              <a:rPr lang="en-US" dirty="0" smtClean="0">
                <a:solidFill>
                  <a:srgbClr val="0000FF"/>
                </a:solidFill>
              </a:rPr>
              <a:t>Virtual RDF Graphs</a:t>
            </a:r>
          </a:p>
          <a:p>
            <a:pPr lvl="1"/>
            <a:r>
              <a:rPr lang="en-US" dirty="0" smtClean="0"/>
              <a:t>Connect the database to a Direct Mapping engine with support for Virtual RDF graphs</a:t>
            </a:r>
          </a:p>
          <a:p>
            <a:pPr lvl="1"/>
            <a:r>
              <a:rPr lang="en-US" dirty="0" smtClean="0"/>
              <a:t>Start the engine’s SPARQL end-point</a:t>
            </a:r>
          </a:p>
          <a:p>
            <a:pPr lvl="1"/>
            <a:r>
              <a:rPr lang="en-US" dirty="0" smtClean="0"/>
              <a:t>Query the (virtual) RDF Graph using the vocabulary defined by the Direct Mapping transformation</a:t>
            </a:r>
            <a:endParaRPr lang="en-US" dirty="0"/>
          </a:p>
        </p:txBody>
      </p:sp>
    </p:spTree>
    <p:extLst>
      <p:ext uri="{BB962C8B-B14F-4D97-AF65-F5344CB8AC3E}">
        <p14:creationId xmlns:p14="http://schemas.microsoft.com/office/powerpoint/2010/main" val="146251985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Mapping Idea</a:t>
            </a:r>
            <a:endParaRPr lang="en-US" dirty="0"/>
          </a:p>
        </p:txBody>
      </p:sp>
      <p:sp>
        <p:nvSpPr>
          <p:cNvPr id="3" name="Content Placeholder 2"/>
          <p:cNvSpPr>
            <a:spLocks noGrp="1"/>
          </p:cNvSpPr>
          <p:nvPr>
            <p:ph idx="1"/>
          </p:nvPr>
        </p:nvSpPr>
        <p:spPr>
          <a:xfrm>
            <a:off x="4644008" y="1268760"/>
            <a:ext cx="4392488" cy="5145435"/>
          </a:xfrm>
        </p:spPr>
        <p:txBody>
          <a:bodyPr/>
          <a:lstStyle/>
          <a:p>
            <a:pPr marL="0" indent="0">
              <a:buNone/>
            </a:pPr>
            <a:r>
              <a:rPr lang="en-US" sz="2200" dirty="0"/>
              <a:t>C</a:t>
            </a:r>
            <a:r>
              <a:rPr lang="en-US" sz="2200" dirty="0" smtClean="0"/>
              <a:t>onvert relational </a:t>
            </a:r>
            <a:r>
              <a:rPr lang="en-US" sz="2200" dirty="0"/>
              <a:t>data into </a:t>
            </a:r>
            <a:r>
              <a:rPr lang="en-US" sz="2200" dirty="0" smtClean="0"/>
              <a:t>RDF, </a:t>
            </a:r>
            <a:br>
              <a:rPr lang="en-US" sz="2200" dirty="0" smtClean="0"/>
            </a:br>
            <a:r>
              <a:rPr lang="en-US" sz="2200" dirty="0" smtClean="0"/>
              <a:t>by </a:t>
            </a:r>
            <a:r>
              <a:rPr lang="en-US" sz="2200" dirty="0"/>
              <a:t>making explicit the semantics encoded in the </a:t>
            </a:r>
            <a:r>
              <a:rPr lang="en-US" sz="2200" dirty="0" smtClean="0"/>
              <a:t>relational schema.</a:t>
            </a:r>
          </a:p>
          <a:p>
            <a:pPr marL="0" indent="0">
              <a:buNone/>
            </a:pPr>
            <a:endParaRPr lang="en-US" sz="800" dirty="0" smtClean="0"/>
          </a:p>
          <a:p>
            <a:pPr marL="0" indent="0">
              <a:buNone/>
            </a:pPr>
            <a:r>
              <a:rPr lang="en-US" sz="2200" dirty="0" smtClean="0"/>
              <a:t>Create URIs following some simple rules: Map</a:t>
            </a:r>
          </a:p>
          <a:p>
            <a:r>
              <a:rPr lang="en-US" sz="2200" dirty="0" smtClean="0"/>
              <a:t>table to</a:t>
            </a:r>
            <a:r>
              <a:rPr lang="en-US" sz="2200" dirty="0"/>
              <a:t> </a:t>
            </a:r>
            <a:r>
              <a:rPr lang="en-US" sz="2200" dirty="0" smtClean="0"/>
              <a:t>class </a:t>
            </a:r>
            <a:endParaRPr lang="en-US" sz="2200" dirty="0"/>
          </a:p>
          <a:p>
            <a:r>
              <a:rPr lang="en-US" sz="2200" dirty="0" smtClean="0"/>
              <a:t>column to</a:t>
            </a:r>
            <a:r>
              <a:rPr lang="en-US" sz="2200" dirty="0"/>
              <a:t> </a:t>
            </a:r>
            <a:r>
              <a:rPr lang="en-US" sz="2200" dirty="0" smtClean="0"/>
              <a:t>property </a:t>
            </a:r>
          </a:p>
          <a:p>
            <a:r>
              <a:rPr lang="en-US" sz="2200" dirty="0" smtClean="0"/>
              <a:t>row to</a:t>
            </a:r>
            <a:r>
              <a:rPr lang="en-US" sz="2200" dirty="0"/>
              <a:t> </a:t>
            </a:r>
            <a:r>
              <a:rPr lang="en-US" sz="2200" dirty="0" smtClean="0"/>
              <a:t>resource </a:t>
            </a:r>
          </a:p>
          <a:p>
            <a:r>
              <a:rPr lang="en-US" sz="2200" dirty="0" smtClean="0"/>
              <a:t>cell</a:t>
            </a:r>
            <a:r>
              <a:rPr lang="en-US" sz="2200" dirty="0"/>
              <a:t> </a:t>
            </a:r>
            <a:r>
              <a:rPr lang="en-US" sz="2200" dirty="0" smtClean="0"/>
              <a:t>to literal value </a:t>
            </a:r>
          </a:p>
          <a:p>
            <a:r>
              <a:rPr lang="en-US" sz="2200" dirty="0" smtClean="0"/>
              <a:t>in addition cell to URI </a:t>
            </a:r>
          </a:p>
          <a:p>
            <a:pPr lvl="1"/>
            <a:r>
              <a:rPr lang="en-US" sz="2200" dirty="0" smtClean="0"/>
              <a:t>if there is a foreign key constraint</a:t>
            </a:r>
            <a:endParaRPr lang="en-US" sz="2200" dirty="0"/>
          </a:p>
          <a:p>
            <a:endParaRPr lang="en-US" sz="2200" dirty="0"/>
          </a:p>
          <a:p>
            <a:endParaRPr lang="en-US" sz="2200" dirty="0"/>
          </a:p>
          <a:p>
            <a:endParaRPr lang="en-US" sz="2200" dirty="0"/>
          </a:p>
          <a:p>
            <a:pPr marL="0" indent="0">
              <a:buNone/>
            </a:pPr>
            <a:endParaRPr lang="en-US" sz="2200" dirty="0"/>
          </a:p>
        </p:txBody>
      </p:sp>
      <p:graphicFrame>
        <p:nvGraphicFramePr>
          <p:cNvPr id="4" name="Content Placeholder 3"/>
          <p:cNvGraphicFramePr>
            <a:graphicFrameLocks/>
          </p:cNvGraphicFramePr>
          <p:nvPr>
            <p:extLst>
              <p:ext uri="{D42A27DB-BD31-4B8C-83A1-F6EECF244321}">
                <p14:modId xmlns:p14="http://schemas.microsoft.com/office/powerpoint/2010/main" val="4246953526"/>
              </p:ext>
            </p:extLst>
          </p:nvPr>
        </p:nvGraphicFramePr>
        <p:xfrm>
          <a:off x="259043" y="1988839"/>
          <a:ext cx="4024924" cy="1365881"/>
        </p:xfrm>
        <a:graphic>
          <a:graphicData uri="http://schemas.openxmlformats.org/drawingml/2006/table">
            <a:tbl>
              <a:tblPr firstRow="1" bandRow="1">
                <a:tableStyleId>{3C2FFA5D-87B4-456A-9821-1D502468CF0F}</a:tableStyleId>
              </a:tblPr>
              <a:tblGrid>
                <a:gridCol w="640549"/>
                <a:gridCol w="1152128"/>
                <a:gridCol w="2232247"/>
              </a:tblGrid>
              <a:tr h="360041">
                <a:tc>
                  <a:txBody>
                    <a:bodyPr/>
                    <a:lstStyle/>
                    <a:p>
                      <a:r>
                        <a:rPr lang="en-US" sz="1600" dirty="0" smtClean="0"/>
                        <a:t>PK</a:t>
                      </a:r>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 Addresses(ID)</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295342">
                <a:tc>
                  <a:txBody>
                    <a:bodyPr/>
                    <a:lstStyle/>
                    <a:p>
                      <a:r>
                        <a:rPr lang="en-US" sz="1600" dirty="0" smtClean="0">
                          <a:solidFill>
                            <a:schemeClr val="bg1"/>
                          </a:solidFill>
                        </a:rPr>
                        <a:t>ID</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fname</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addr</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r>
              <a:tr h="295342">
                <a:tc>
                  <a:txBody>
                    <a:bodyPr/>
                    <a:lstStyle/>
                    <a:p>
                      <a:r>
                        <a:rPr lang="en-US" sz="1600" dirty="0" smtClean="0"/>
                        <a:t>7</a:t>
                      </a:r>
                      <a:endParaRPr lang="en-US" sz="1600" dirty="0"/>
                    </a:p>
                  </a:txBody>
                  <a:tcPr/>
                </a:tc>
                <a:tc>
                  <a:txBody>
                    <a:bodyPr/>
                    <a:lstStyle/>
                    <a:p>
                      <a:r>
                        <a:rPr lang="en-US" sz="1600" dirty="0" smtClean="0"/>
                        <a:t>Bob</a:t>
                      </a:r>
                      <a:endParaRPr lang="en-US" sz="1600" dirty="0"/>
                    </a:p>
                  </a:txBody>
                  <a:tcPr/>
                </a:tc>
                <a:tc>
                  <a:txBody>
                    <a:bodyPr/>
                    <a:lstStyle/>
                    <a:p>
                      <a:r>
                        <a:rPr lang="en-US" sz="1600" dirty="0" smtClean="0"/>
                        <a:t>18</a:t>
                      </a:r>
                      <a:endParaRPr lang="en-US" sz="1600" dirty="0"/>
                    </a:p>
                  </a:txBody>
                  <a:tcPr/>
                </a:tc>
              </a:tr>
              <a:tr h="295342">
                <a:tc>
                  <a:txBody>
                    <a:bodyPr/>
                    <a:lstStyle/>
                    <a:p>
                      <a:r>
                        <a:rPr lang="en-US" sz="1600" dirty="0" smtClean="0"/>
                        <a:t>8</a:t>
                      </a:r>
                      <a:endParaRPr lang="en-US" sz="1600" dirty="0"/>
                    </a:p>
                  </a:txBody>
                  <a:tcPr/>
                </a:tc>
                <a:tc>
                  <a:txBody>
                    <a:bodyPr/>
                    <a:lstStyle/>
                    <a:p>
                      <a:r>
                        <a:rPr lang="en-US" sz="1600" dirty="0" smtClean="0"/>
                        <a:t>Sue</a:t>
                      </a:r>
                      <a:endParaRPr lang="en-US" sz="1600" dirty="0"/>
                    </a:p>
                  </a:txBody>
                  <a:tcPr/>
                </a:tc>
                <a:tc>
                  <a:txBody>
                    <a:bodyPr/>
                    <a:lstStyle/>
                    <a:p>
                      <a:r>
                        <a:rPr lang="en-US" sz="1600" dirty="0" smtClean="0"/>
                        <a:t>NULL</a:t>
                      </a:r>
                      <a:endParaRPr lang="en-US" sz="16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20010989"/>
              </p:ext>
            </p:extLst>
          </p:nvPr>
        </p:nvGraphicFramePr>
        <p:xfrm>
          <a:off x="259043" y="4573260"/>
          <a:ext cx="4024925" cy="1097280"/>
        </p:xfrm>
        <a:graphic>
          <a:graphicData uri="http://schemas.openxmlformats.org/drawingml/2006/table">
            <a:tbl>
              <a:tblPr firstRow="1" bandRow="1">
                <a:tableStyleId>{3C2FFA5D-87B4-456A-9821-1D502468CF0F}</a:tableStyleId>
              </a:tblPr>
              <a:tblGrid>
                <a:gridCol w="859234"/>
                <a:gridCol w="1728039"/>
                <a:gridCol w="1437652"/>
              </a:tblGrid>
              <a:tr h="345784">
                <a:tc>
                  <a:txBody>
                    <a:bodyPr/>
                    <a:lstStyle/>
                    <a:p>
                      <a:r>
                        <a:rPr lang="en-US" dirty="0" smtClean="0"/>
                        <a:t>PK</a:t>
                      </a: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45784">
                <a:tc>
                  <a:txBody>
                    <a:bodyPr/>
                    <a:lstStyle/>
                    <a:p>
                      <a:r>
                        <a:rPr lang="en-US" dirty="0" smtClean="0">
                          <a:solidFill>
                            <a:srgbClr val="FFFFFF"/>
                          </a:solidFill>
                        </a:rPr>
                        <a:t>ID</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City</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State</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r>
              <a:tr h="345784">
                <a:tc>
                  <a:txBody>
                    <a:bodyPr/>
                    <a:lstStyle/>
                    <a:p>
                      <a:r>
                        <a:rPr lang="en-US" dirty="0" smtClean="0"/>
                        <a:t>18</a:t>
                      </a:r>
                      <a:endParaRPr lang="en-US" dirty="0"/>
                    </a:p>
                  </a:txBody>
                  <a:tcPr/>
                </a:tc>
                <a:tc>
                  <a:txBody>
                    <a:bodyPr/>
                    <a:lstStyle/>
                    <a:p>
                      <a:r>
                        <a:rPr lang="en-US" dirty="0" smtClean="0"/>
                        <a:t>Cambridge</a:t>
                      </a:r>
                      <a:endParaRPr lang="en-US" dirty="0"/>
                    </a:p>
                  </a:txBody>
                  <a:tcPr/>
                </a:tc>
                <a:tc>
                  <a:txBody>
                    <a:bodyPr/>
                    <a:lstStyle/>
                    <a:p>
                      <a:r>
                        <a:rPr lang="en-US" dirty="0" smtClean="0"/>
                        <a:t>Ma</a:t>
                      </a:r>
                      <a:endParaRPr lang="en-US" dirty="0"/>
                    </a:p>
                  </a:txBody>
                  <a:tcPr/>
                </a:tc>
              </a:tr>
            </a:tbl>
          </a:graphicData>
        </a:graphic>
      </p:graphicFrame>
      <p:sp>
        <p:nvSpPr>
          <p:cNvPr id="6" name="TextBox 5"/>
          <p:cNvSpPr txBox="1"/>
          <p:nvPr/>
        </p:nvSpPr>
        <p:spPr>
          <a:xfrm>
            <a:off x="340878" y="1403484"/>
            <a:ext cx="918754" cy="369332"/>
          </a:xfrm>
          <a:prstGeom prst="rect">
            <a:avLst/>
          </a:prstGeom>
          <a:noFill/>
        </p:spPr>
        <p:txBody>
          <a:bodyPr wrap="none" rtlCol="0">
            <a:spAutoFit/>
          </a:bodyPr>
          <a:lstStyle/>
          <a:p>
            <a:r>
              <a:rPr lang="en-US" dirty="0" smtClean="0"/>
              <a:t>People</a:t>
            </a:r>
            <a:endParaRPr lang="en-US" dirty="0"/>
          </a:p>
        </p:txBody>
      </p:sp>
      <p:sp>
        <p:nvSpPr>
          <p:cNvPr id="7" name="TextBox 6"/>
          <p:cNvSpPr txBox="1"/>
          <p:nvPr/>
        </p:nvSpPr>
        <p:spPr>
          <a:xfrm>
            <a:off x="259043" y="4077072"/>
            <a:ext cx="1300957" cy="369332"/>
          </a:xfrm>
          <a:prstGeom prst="rect">
            <a:avLst/>
          </a:prstGeom>
          <a:noFill/>
        </p:spPr>
        <p:txBody>
          <a:bodyPr wrap="none" rtlCol="0">
            <a:spAutoFit/>
          </a:bodyPr>
          <a:lstStyle/>
          <a:p>
            <a:r>
              <a:rPr lang="en-US" dirty="0" smtClean="0"/>
              <a:t>Addresses</a:t>
            </a:r>
            <a:endParaRPr lang="en-US" dirty="0"/>
          </a:p>
        </p:txBody>
      </p:sp>
    </p:spTree>
    <p:extLst>
      <p:ext uri="{BB962C8B-B14F-4D97-AF65-F5344CB8AC3E}">
        <p14:creationId xmlns:p14="http://schemas.microsoft.com/office/powerpoint/2010/main" val="40494981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Mapping: Consequences</a:t>
            </a:r>
            <a:endParaRPr lang="en-US" dirty="0"/>
          </a:p>
        </p:txBody>
      </p:sp>
      <p:sp>
        <p:nvSpPr>
          <p:cNvPr id="3" name="Content Placeholder 2"/>
          <p:cNvSpPr>
            <a:spLocks noGrp="1"/>
          </p:cNvSpPr>
          <p:nvPr>
            <p:ph idx="1"/>
          </p:nvPr>
        </p:nvSpPr>
        <p:spPr>
          <a:xfrm>
            <a:off x="4644008" y="1268760"/>
            <a:ext cx="4392488" cy="5145435"/>
          </a:xfrm>
        </p:spPr>
        <p:txBody>
          <a:bodyPr/>
          <a:lstStyle/>
          <a:p>
            <a:pPr marL="0" indent="0">
              <a:buNone/>
            </a:pPr>
            <a:r>
              <a:rPr lang="en-US" sz="2200" dirty="0" smtClean="0"/>
              <a:t>We need IRIs for identifying</a:t>
            </a:r>
          </a:p>
          <a:p>
            <a:r>
              <a:rPr lang="en-US" sz="2200" dirty="0" smtClean="0"/>
              <a:t>the </a:t>
            </a:r>
            <a:r>
              <a:rPr lang="en-US" sz="2200" dirty="0"/>
              <a:t>resource</a:t>
            </a:r>
            <a:r>
              <a:rPr lang="en-US" sz="2200" dirty="0">
                <a:solidFill>
                  <a:srgbClr val="0000FF"/>
                </a:solidFill>
              </a:rPr>
              <a:t> class </a:t>
            </a:r>
            <a:r>
              <a:rPr lang="en-US" sz="2200" dirty="0"/>
              <a:t>corresponding to a </a:t>
            </a:r>
            <a:r>
              <a:rPr lang="en-US" sz="2200" dirty="0" smtClean="0">
                <a:solidFill>
                  <a:srgbClr val="0000FF"/>
                </a:solidFill>
              </a:rPr>
              <a:t>table</a:t>
            </a:r>
          </a:p>
          <a:p>
            <a:r>
              <a:rPr lang="en-US" sz="2200" dirty="0" smtClean="0"/>
              <a:t>the </a:t>
            </a:r>
            <a:r>
              <a:rPr lang="en-US" sz="2200" dirty="0">
                <a:solidFill>
                  <a:srgbClr val="0000FF"/>
                </a:solidFill>
              </a:rPr>
              <a:t>resources</a:t>
            </a:r>
            <a:r>
              <a:rPr lang="en-US" sz="2200" dirty="0"/>
              <a:t> represented by the </a:t>
            </a:r>
            <a:r>
              <a:rPr lang="en-US" sz="2200" dirty="0">
                <a:solidFill>
                  <a:srgbClr val="0000FF"/>
                </a:solidFill>
              </a:rPr>
              <a:t>table </a:t>
            </a:r>
            <a:r>
              <a:rPr lang="en-US" sz="2200" dirty="0" smtClean="0">
                <a:solidFill>
                  <a:srgbClr val="0000FF"/>
                </a:solidFill>
              </a:rPr>
              <a:t>rows</a:t>
            </a:r>
          </a:p>
          <a:p>
            <a:r>
              <a:rPr lang="en-US" sz="2200" dirty="0" smtClean="0"/>
              <a:t>the </a:t>
            </a:r>
            <a:r>
              <a:rPr lang="en-US" sz="2200" dirty="0">
                <a:solidFill>
                  <a:srgbClr val="0000FF"/>
                </a:solidFill>
              </a:rPr>
              <a:t>properties</a:t>
            </a:r>
            <a:r>
              <a:rPr lang="en-US" sz="2200" dirty="0"/>
              <a:t> of the </a:t>
            </a:r>
            <a:r>
              <a:rPr lang="en-US" sz="2200" dirty="0" smtClean="0"/>
              <a:t>resources corresponding to </a:t>
            </a:r>
            <a:r>
              <a:rPr lang="en-US" sz="2200" dirty="0" smtClean="0">
                <a:solidFill>
                  <a:srgbClr val="0000FF"/>
                </a:solidFill>
              </a:rPr>
              <a:t>table cells</a:t>
            </a:r>
          </a:p>
          <a:p>
            <a:r>
              <a:rPr lang="en-US" sz="2200" dirty="0" smtClean="0"/>
              <a:t>the references </a:t>
            </a:r>
            <a:r>
              <a:rPr lang="en-US" sz="2200" dirty="0"/>
              <a:t>due to </a:t>
            </a:r>
            <a:r>
              <a:rPr lang="en-US" sz="2200" dirty="0">
                <a:solidFill>
                  <a:srgbClr val="0000FF"/>
                </a:solidFill>
              </a:rPr>
              <a:t>foreign keys</a:t>
            </a:r>
          </a:p>
          <a:p>
            <a:endParaRPr lang="en-US" sz="2200" dirty="0"/>
          </a:p>
          <a:p>
            <a:endParaRPr lang="en-US" sz="2200" dirty="0"/>
          </a:p>
          <a:p>
            <a:endParaRPr lang="en-US" sz="2200" dirty="0"/>
          </a:p>
          <a:p>
            <a:pPr marL="0" indent="0">
              <a:buNone/>
            </a:pPr>
            <a:endParaRPr lang="en-US" sz="2200" dirty="0"/>
          </a:p>
        </p:txBody>
      </p:sp>
      <p:graphicFrame>
        <p:nvGraphicFramePr>
          <p:cNvPr id="4" name="Content Placeholder 3"/>
          <p:cNvGraphicFramePr>
            <a:graphicFrameLocks/>
          </p:cNvGraphicFramePr>
          <p:nvPr>
            <p:extLst>
              <p:ext uri="{D42A27DB-BD31-4B8C-83A1-F6EECF244321}">
                <p14:modId xmlns:p14="http://schemas.microsoft.com/office/powerpoint/2010/main" val="2708841219"/>
              </p:ext>
            </p:extLst>
          </p:nvPr>
        </p:nvGraphicFramePr>
        <p:xfrm>
          <a:off x="259043" y="1988839"/>
          <a:ext cx="4024924" cy="1365881"/>
        </p:xfrm>
        <a:graphic>
          <a:graphicData uri="http://schemas.openxmlformats.org/drawingml/2006/table">
            <a:tbl>
              <a:tblPr firstRow="1" bandRow="1">
                <a:tableStyleId>{3C2FFA5D-87B4-456A-9821-1D502468CF0F}</a:tableStyleId>
              </a:tblPr>
              <a:tblGrid>
                <a:gridCol w="640549"/>
                <a:gridCol w="1152128"/>
                <a:gridCol w="2232247"/>
              </a:tblGrid>
              <a:tr h="360041">
                <a:tc>
                  <a:txBody>
                    <a:bodyPr/>
                    <a:lstStyle/>
                    <a:p>
                      <a:r>
                        <a:rPr lang="en-US" sz="1600" dirty="0" smtClean="0"/>
                        <a:t>PK</a:t>
                      </a:r>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 Addresses(ID)</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295342">
                <a:tc>
                  <a:txBody>
                    <a:bodyPr/>
                    <a:lstStyle/>
                    <a:p>
                      <a:r>
                        <a:rPr lang="en-US" sz="1600" dirty="0" smtClean="0">
                          <a:solidFill>
                            <a:schemeClr val="bg1"/>
                          </a:solidFill>
                        </a:rPr>
                        <a:t>ID</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fname</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addr</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r>
              <a:tr h="295342">
                <a:tc>
                  <a:txBody>
                    <a:bodyPr/>
                    <a:lstStyle/>
                    <a:p>
                      <a:r>
                        <a:rPr lang="en-US" sz="1600" dirty="0" smtClean="0"/>
                        <a:t>7</a:t>
                      </a:r>
                      <a:endParaRPr lang="en-US" sz="1600" dirty="0"/>
                    </a:p>
                  </a:txBody>
                  <a:tcPr/>
                </a:tc>
                <a:tc>
                  <a:txBody>
                    <a:bodyPr/>
                    <a:lstStyle/>
                    <a:p>
                      <a:r>
                        <a:rPr lang="en-US" sz="1600" dirty="0" smtClean="0"/>
                        <a:t>Bob</a:t>
                      </a:r>
                      <a:endParaRPr lang="en-US" sz="1600" dirty="0"/>
                    </a:p>
                  </a:txBody>
                  <a:tcPr/>
                </a:tc>
                <a:tc>
                  <a:txBody>
                    <a:bodyPr/>
                    <a:lstStyle/>
                    <a:p>
                      <a:r>
                        <a:rPr lang="en-US" sz="1600" dirty="0" smtClean="0"/>
                        <a:t>18</a:t>
                      </a:r>
                      <a:endParaRPr lang="en-US" sz="1600" dirty="0"/>
                    </a:p>
                  </a:txBody>
                  <a:tcPr/>
                </a:tc>
              </a:tr>
              <a:tr h="295342">
                <a:tc>
                  <a:txBody>
                    <a:bodyPr/>
                    <a:lstStyle/>
                    <a:p>
                      <a:r>
                        <a:rPr lang="en-US" sz="1600" dirty="0" smtClean="0"/>
                        <a:t>8</a:t>
                      </a:r>
                      <a:endParaRPr lang="en-US" sz="1600" dirty="0"/>
                    </a:p>
                  </a:txBody>
                  <a:tcPr/>
                </a:tc>
                <a:tc>
                  <a:txBody>
                    <a:bodyPr/>
                    <a:lstStyle/>
                    <a:p>
                      <a:r>
                        <a:rPr lang="en-US" sz="1600" dirty="0" smtClean="0"/>
                        <a:t>Sue</a:t>
                      </a:r>
                      <a:endParaRPr lang="en-US" sz="1600" dirty="0"/>
                    </a:p>
                  </a:txBody>
                  <a:tcPr/>
                </a:tc>
                <a:tc>
                  <a:txBody>
                    <a:bodyPr/>
                    <a:lstStyle/>
                    <a:p>
                      <a:r>
                        <a:rPr lang="en-US" sz="1600" dirty="0" smtClean="0"/>
                        <a:t>NULL</a:t>
                      </a:r>
                      <a:endParaRPr lang="en-US" sz="16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30117255"/>
              </p:ext>
            </p:extLst>
          </p:nvPr>
        </p:nvGraphicFramePr>
        <p:xfrm>
          <a:off x="259043" y="4573260"/>
          <a:ext cx="4024925" cy="1097280"/>
        </p:xfrm>
        <a:graphic>
          <a:graphicData uri="http://schemas.openxmlformats.org/drawingml/2006/table">
            <a:tbl>
              <a:tblPr firstRow="1" bandRow="1">
                <a:tableStyleId>{3C2FFA5D-87B4-456A-9821-1D502468CF0F}</a:tableStyleId>
              </a:tblPr>
              <a:tblGrid>
                <a:gridCol w="859234"/>
                <a:gridCol w="1728039"/>
                <a:gridCol w="1437652"/>
              </a:tblGrid>
              <a:tr h="345784">
                <a:tc>
                  <a:txBody>
                    <a:bodyPr/>
                    <a:lstStyle/>
                    <a:p>
                      <a:r>
                        <a:rPr lang="en-US" dirty="0" smtClean="0"/>
                        <a:t>PK</a:t>
                      </a: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45784">
                <a:tc>
                  <a:txBody>
                    <a:bodyPr/>
                    <a:lstStyle/>
                    <a:p>
                      <a:r>
                        <a:rPr lang="en-US" dirty="0" smtClean="0">
                          <a:solidFill>
                            <a:srgbClr val="FFFFFF"/>
                          </a:solidFill>
                        </a:rPr>
                        <a:t>ID</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City</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State</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r>
              <a:tr h="345784">
                <a:tc>
                  <a:txBody>
                    <a:bodyPr/>
                    <a:lstStyle/>
                    <a:p>
                      <a:r>
                        <a:rPr lang="en-US" dirty="0" smtClean="0"/>
                        <a:t>18</a:t>
                      </a:r>
                      <a:endParaRPr lang="en-US" dirty="0"/>
                    </a:p>
                  </a:txBody>
                  <a:tcPr/>
                </a:tc>
                <a:tc>
                  <a:txBody>
                    <a:bodyPr/>
                    <a:lstStyle/>
                    <a:p>
                      <a:r>
                        <a:rPr lang="en-US" dirty="0" smtClean="0"/>
                        <a:t>Cambridge</a:t>
                      </a:r>
                      <a:endParaRPr lang="en-US" dirty="0"/>
                    </a:p>
                  </a:txBody>
                  <a:tcPr/>
                </a:tc>
                <a:tc>
                  <a:txBody>
                    <a:bodyPr/>
                    <a:lstStyle/>
                    <a:p>
                      <a:r>
                        <a:rPr lang="en-US" dirty="0" smtClean="0"/>
                        <a:t>Ma</a:t>
                      </a:r>
                      <a:endParaRPr lang="en-US" dirty="0"/>
                    </a:p>
                  </a:txBody>
                  <a:tcPr/>
                </a:tc>
              </a:tr>
            </a:tbl>
          </a:graphicData>
        </a:graphic>
      </p:graphicFrame>
      <p:sp>
        <p:nvSpPr>
          <p:cNvPr id="6" name="TextBox 5"/>
          <p:cNvSpPr txBox="1"/>
          <p:nvPr/>
        </p:nvSpPr>
        <p:spPr>
          <a:xfrm>
            <a:off x="340878" y="1403484"/>
            <a:ext cx="918754" cy="369332"/>
          </a:xfrm>
          <a:prstGeom prst="rect">
            <a:avLst/>
          </a:prstGeom>
          <a:noFill/>
        </p:spPr>
        <p:txBody>
          <a:bodyPr wrap="none" rtlCol="0">
            <a:spAutoFit/>
          </a:bodyPr>
          <a:lstStyle/>
          <a:p>
            <a:r>
              <a:rPr lang="en-US" dirty="0" smtClean="0"/>
              <a:t>People</a:t>
            </a:r>
            <a:endParaRPr lang="en-US" dirty="0"/>
          </a:p>
        </p:txBody>
      </p:sp>
      <p:sp>
        <p:nvSpPr>
          <p:cNvPr id="7" name="TextBox 6"/>
          <p:cNvSpPr txBox="1"/>
          <p:nvPr/>
        </p:nvSpPr>
        <p:spPr>
          <a:xfrm>
            <a:off x="259043" y="4077072"/>
            <a:ext cx="1300957" cy="369332"/>
          </a:xfrm>
          <a:prstGeom prst="rect">
            <a:avLst/>
          </a:prstGeom>
          <a:noFill/>
        </p:spPr>
        <p:txBody>
          <a:bodyPr wrap="none" rtlCol="0">
            <a:spAutoFit/>
          </a:bodyPr>
          <a:lstStyle/>
          <a:p>
            <a:r>
              <a:rPr lang="en-US" dirty="0" smtClean="0"/>
              <a:t>Addresses</a:t>
            </a:r>
            <a:endParaRPr lang="en-US" dirty="0"/>
          </a:p>
        </p:txBody>
      </p:sp>
    </p:spTree>
    <p:extLst>
      <p:ext uri="{BB962C8B-B14F-4D97-AF65-F5344CB8AC3E}">
        <p14:creationId xmlns:p14="http://schemas.microsoft.com/office/powerpoint/2010/main" val="46519816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Mapping: Encoding Principles</a:t>
            </a:r>
            <a:endParaRPr lang="en-US" dirty="0"/>
          </a:p>
        </p:txBody>
      </p:sp>
      <p:sp>
        <p:nvSpPr>
          <p:cNvPr id="3" name="Content Placeholder 2"/>
          <p:cNvSpPr>
            <a:spLocks noGrp="1"/>
          </p:cNvSpPr>
          <p:nvPr>
            <p:ph idx="1"/>
          </p:nvPr>
        </p:nvSpPr>
        <p:spPr>
          <a:xfrm>
            <a:off x="4283968" y="1268760"/>
            <a:ext cx="4860032" cy="5145435"/>
          </a:xfrm>
        </p:spPr>
        <p:txBody>
          <a:bodyPr/>
          <a:lstStyle/>
          <a:p>
            <a:r>
              <a:rPr lang="en-US" sz="2000" dirty="0" smtClean="0">
                <a:solidFill>
                  <a:srgbClr val="0000FF"/>
                </a:solidFill>
              </a:rPr>
              <a:t>Base IRI </a:t>
            </a:r>
            <a:r>
              <a:rPr lang="en-US" sz="2000" dirty="0" smtClean="0"/>
              <a:t>for the whole graph/dataset, e.g.</a:t>
            </a:r>
          </a:p>
          <a:p>
            <a:pPr marL="0" indent="0">
              <a:buNone/>
            </a:pPr>
            <a:r>
              <a:rPr lang="en-US" sz="2000" dirty="0"/>
              <a:t> </a:t>
            </a:r>
            <a:r>
              <a:rPr lang="en-US" sz="2000" dirty="0" smtClean="0"/>
              <a:t>       @</a:t>
            </a:r>
            <a:r>
              <a:rPr lang="en-US" sz="2000" dirty="0"/>
              <a:t>base &lt;http://</a:t>
            </a:r>
            <a:r>
              <a:rPr lang="en-US" sz="2000" dirty="0" err="1"/>
              <a:t>foo.example</a:t>
            </a:r>
            <a:r>
              <a:rPr lang="en-US" sz="2000" dirty="0"/>
              <a:t>/DB/&gt; </a:t>
            </a:r>
            <a:r>
              <a:rPr lang="en-US" sz="2000" dirty="0" smtClean="0"/>
              <a:t>.</a:t>
            </a:r>
          </a:p>
          <a:p>
            <a:r>
              <a:rPr lang="en-US" sz="2000" dirty="0" smtClean="0"/>
              <a:t>Table name </a:t>
            </a:r>
            <a:r>
              <a:rPr lang="en-US" sz="2000" dirty="0" smtClean="0">
                <a:sym typeface="Wingdings"/>
              </a:rPr>
              <a:t> Class name, e.g.</a:t>
            </a:r>
          </a:p>
          <a:p>
            <a:pPr marL="0" indent="0">
              <a:buNone/>
            </a:pPr>
            <a:r>
              <a:rPr lang="en-US" sz="2000" dirty="0" smtClean="0">
                <a:sym typeface="Wingdings"/>
              </a:rPr>
              <a:t>         People  </a:t>
            </a:r>
            <a:r>
              <a:rPr lang="en-US" sz="2000" dirty="0"/>
              <a:t>&lt;People&gt; </a:t>
            </a:r>
            <a:endParaRPr lang="en-US" sz="2000" dirty="0" smtClean="0"/>
          </a:p>
          <a:p>
            <a:r>
              <a:rPr lang="en-US" sz="2000" dirty="0" smtClean="0"/>
              <a:t>Row with PK </a:t>
            </a:r>
            <a:r>
              <a:rPr lang="en-US" sz="2000" dirty="0" smtClean="0">
                <a:sym typeface="Wingdings"/>
              </a:rPr>
              <a:t> Resource with PK, </a:t>
            </a:r>
            <a:r>
              <a:rPr lang="en-US" sz="2000" dirty="0" err="1" smtClean="0">
                <a:sym typeface="Wingdings"/>
              </a:rPr>
              <a:t>e.g</a:t>
            </a:r>
            <a:r>
              <a:rPr lang="en-US" sz="2000" dirty="0" smtClean="0">
                <a:sym typeface="Wingdings"/>
              </a:rPr>
              <a:t>, </a:t>
            </a:r>
            <a:br>
              <a:rPr lang="en-US" sz="2000" dirty="0" smtClean="0">
                <a:sym typeface="Wingdings"/>
              </a:rPr>
            </a:br>
            <a:r>
              <a:rPr lang="en-US" sz="2000" dirty="0" smtClean="0">
                <a:sym typeface="Wingdings"/>
              </a:rPr>
              <a:t>    </a:t>
            </a:r>
            <a:r>
              <a:rPr lang="en-US" sz="2000" dirty="0" smtClean="0"/>
              <a:t>&lt;</a:t>
            </a:r>
            <a:r>
              <a:rPr lang="en-US" sz="2000" dirty="0"/>
              <a:t>People/ID=7&gt; </a:t>
            </a:r>
            <a:endParaRPr lang="en-US" sz="2000" dirty="0" smtClean="0"/>
          </a:p>
          <a:p>
            <a:r>
              <a:rPr lang="en-US" sz="2000" dirty="0" smtClean="0"/>
              <a:t>Table row </a:t>
            </a:r>
            <a:r>
              <a:rPr lang="en-US" sz="2000" dirty="0" smtClean="0">
                <a:sym typeface="Wingdings"/>
              </a:rPr>
              <a:t> Property, e.g.,</a:t>
            </a:r>
            <a:br>
              <a:rPr lang="en-US" sz="2000" dirty="0" smtClean="0">
                <a:sym typeface="Wingdings"/>
              </a:rPr>
            </a:br>
            <a:r>
              <a:rPr lang="en-US" sz="2000" dirty="0" smtClean="0">
                <a:sym typeface="Wingdings"/>
              </a:rPr>
              <a:t>    </a:t>
            </a:r>
            <a:r>
              <a:rPr lang="en-US" sz="2000" dirty="0" smtClean="0"/>
              <a:t>&lt;</a:t>
            </a:r>
            <a:r>
              <a:rPr lang="en-US" sz="2000" dirty="0" err="1"/>
              <a:t>People#ID</a:t>
            </a:r>
            <a:r>
              <a:rPr lang="en-US" sz="2000" dirty="0"/>
              <a:t>&gt; </a:t>
            </a:r>
            <a:r>
              <a:rPr lang="en-US" sz="2000" dirty="0" smtClean="0"/>
              <a:t/>
            </a:r>
            <a:br>
              <a:rPr lang="en-US" sz="2000" dirty="0" smtClean="0"/>
            </a:br>
            <a:r>
              <a:rPr lang="en-US" sz="2000" dirty="0">
                <a:sym typeface="Wingdings"/>
              </a:rPr>
              <a:t> </a:t>
            </a:r>
            <a:r>
              <a:rPr lang="en-US" sz="2000" dirty="0" smtClean="0">
                <a:sym typeface="Wingdings"/>
              </a:rPr>
              <a:t>   </a:t>
            </a:r>
            <a:r>
              <a:rPr lang="en-US" sz="2000" dirty="0" smtClean="0"/>
              <a:t>&lt;</a:t>
            </a:r>
            <a:r>
              <a:rPr lang="en-US" sz="2000" dirty="0" err="1"/>
              <a:t>People</a:t>
            </a:r>
            <a:r>
              <a:rPr lang="en-US" sz="2000" dirty="0" err="1" smtClean="0"/>
              <a:t>#addr</a:t>
            </a:r>
            <a:r>
              <a:rPr lang="en-US" sz="2000" dirty="0" smtClean="0"/>
              <a:t>&gt; </a:t>
            </a:r>
          </a:p>
          <a:p>
            <a:r>
              <a:rPr lang="en-US" sz="2000" dirty="0" smtClean="0"/>
              <a:t>Table cells: what if NULL?</a:t>
            </a:r>
          </a:p>
          <a:p>
            <a:r>
              <a:rPr lang="en-US" sz="2000" dirty="0" smtClean="0"/>
              <a:t>Foreign key reference </a:t>
            </a:r>
            <a:r>
              <a:rPr lang="en-US" sz="2000" dirty="0" smtClean="0">
                <a:sym typeface="Wingdings"/>
              </a:rPr>
              <a:t> additional property, e.g.,</a:t>
            </a:r>
            <a:br>
              <a:rPr lang="en-US" sz="2000" dirty="0" smtClean="0">
                <a:sym typeface="Wingdings"/>
              </a:rPr>
            </a:br>
            <a:r>
              <a:rPr lang="en-US" sz="2000" dirty="0" smtClean="0">
                <a:sym typeface="Wingdings"/>
              </a:rPr>
              <a:t>    </a:t>
            </a:r>
            <a:r>
              <a:rPr lang="en-US" sz="2000" dirty="0" smtClean="0"/>
              <a:t>&lt;</a:t>
            </a:r>
            <a:r>
              <a:rPr lang="en-US" sz="2000" dirty="0" err="1"/>
              <a:t>People</a:t>
            </a:r>
            <a:r>
              <a:rPr lang="en-US" sz="2000" dirty="0" err="1" smtClean="0"/>
              <a:t>#ref-addr</a:t>
            </a:r>
            <a:r>
              <a:rPr lang="en-US" sz="2000" dirty="0"/>
              <a:t>&gt; </a:t>
            </a:r>
          </a:p>
          <a:p>
            <a:endParaRPr lang="en-US" sz="2000" dirty="0"/>
          </a:p>
          <a:p>
            <a:endParaRPr lang="en-US" sz="2000" dirty="0" smtClean="0"/>
          </a:p>
          <a:p>
            <a:pPr lvl="1"/>
            <a:endParaRPr lang="en-US" sz="2000" dirty="0">
              <a:solidFill>
                <a:srgbClr val="0000FF"/>
              </a:solidFill>
            </a:endParaRPr>
          </a:p>
          <a:p>
            <a:endParaRPr lang="en-US" sz="2000" dirty="0"/>
          </a:p>
          <a:p>
            <a:endParaRPr lang="en-US" sz="2000" dirty="0"/>
          </a:p>
          <a:p>
            <a:endParaRPr lang="en-US" sz="2000" dirty="0"/>
          </a:p>
          <a:p>
            <a:pPr marL="0" indent="0">
              <a:buNone/>
            </a:pPr>
            <a:endParaRPr lang="en-US" sz="2000" dirty="0"/>
          </a:p>
        </p:txBody>
      </p:sp>
      <p:graphicFrame>
        <p:nvGraphicFramePr>
          <p:cNvPr id="4" name="Content Placeholder 3"/>
          <p:cNvGraphicFramePr>
            <a:graphicFrameLocks/>
          </p:cNvGraphicFramePr>
          <p:nvPr>
            <p:extLst>
              <p:ext uri="{D42A27DB-BD31-4B8C-83A1-F6EECF244321}">
                <p14:modId xmlns:p14="http://schemas.microsoft.com/office/powerpoint/2010/main" val="1667742398"/>
              </p:ext>
            </p:extLst>
          </p:nvPr>
        </p:nvGraphicFramePr>
        <p:xfrm>
          <a:off x="187035" y="1988839"/>
          <a:ext cx="4024924" cy="1365881"/>
        </p:xfrm>
        <a:graphic>
          <a:graphicData uri="http://schemas.openxmlformats.org/drawingml/2006/table">
            <a:tbl>
              <a:tblPr firstRow="1" bandRow="1">
                <a:tableStyleId>{3C2FFA5D-87B4-456A-9821-1D502468CF0F}</a:tableStyleId>
              </a:tblPr>
              <a:tblGrid>
                <a:gridCol w="640549"/>
                <a:gridCol w="1152128"/>
                <a:gridCol w="2232247"/>
              </a:tblGrid>
              <a:tr h="360041">
                <a:tc>
                  <a:txBody>
                    <a:bodyPr/>
                    <a:lstStyle/>
                    <a:p>
                      <a:r>
                        <a:rPr lang="en-US" sz="1600" dirty="0" smtClean="0"/>
                        <a:t>PK</a:t>
                      </a:r>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 Addresses(ID)</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295342">
                <a:tc>
                  <a:txBody>
                    <a:bodyPr/>
                    <a:lstStyle/>
                    <a:p>
                      <a:r>
                        <a:rPr lang="en-US" sz="1600" dirty="0" smtClean="0">
                          <a:solidFill>
                            <a:schemeClr val="bg1"/>
                          </a:solidFill>
                        </a:rPr>
                        <a:t>ID</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fname</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addr</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r>
              <a:tr h="295342">
                <a:tc>
                  <a:txBody>
                    <a:bodyPr/>
                    <a:lstStyle/>
                    <a:p>
                      <a:r>
                        <a:rPr lang="en-US" sz="1600" dirty="0" smtClean="0"/>
                        <a:t>7</a:t>
                      </a:r>
                      <a:endParaRPr lang="en-US" sz="1600" dirty="0"/>
                    </a:p>
                  </a:txBody>
                  <a:tcPr/>
                </a:tc>
                <a:tc>
                  <a:txBody>
                    <a:bodyPr/>
                    <a:lstStyle/>
                    <a:p>
                      <a:r>
                        <a:rPr lang="en-US" sz="1600" dirty="0" smtClean="0"/>
                        <a:t>Bob</a:t>
                      </a:r>
                      <a:endParaRPr lang="en-US" sz="1600" dirty="0"/>
                    </a:p>
                  </a:txBody>
                  <a:tcPr/>
                </a:tc>
                <a:tc>
                  <a:txBody>
                    <a:bodyPr/>
                    <a:lstStyle/>
                    <a:p>
                      <a:r>
                        <a:rPr lang="en-US" sz="1600" dirty="0" smtClean="0"/>
                        <a:t>18</a:t>
                      </a:r>
                      <a:endParaRPr lang="en-US" sz="1600" dirty="0"/>
                    </a:p>
                  </a:txBody>
                  <a:tcPr/>
                </a:tc>
              </a:tr>
              <a:tr h="295342">
                <a:tc>
                  <a:txBody>
                    <a:bodyPr/>
                    <a:lstStyle/>
                    <a:p>
                      <a:r>
                        <a:rPr lang="en-US" sz="1600" dirty="0" smtClean="0"/>
                        <a:t>8</a:t>
                      </a:r>
                      <a:endParaRPr lang="en-US" sz="1600" dirty="0"/>
                    </a:p>
                  </a:txBody>
                  <a:tcPr/>
                </a:tc>
                <a:tc>
                  <a:txBody>
                    <a:bodyPr/>
                    <a:lstStyle/>
                    <a:p>
                      <a:r>
                        <a:rPr lang="en-US" sz="1600" dirty="0" smtClean="0"/>
                        <a:t>Sue</a:t>
                      </a:r>
                      <a:endParaRPr lang="en-US" sz="1600" dirty="0"/>
                    </a:p>
                  </a:txBody>
                  <a:tcPr/>
                </a:tc>
                <a:tc>
                  <a:txBody>
                    <a:bodyPr/>
                    <a:lstStyle/>
                    <a:p>
                      <a:r>
                        <a:rPr lang="en-US" sz="1600" dirty="0" smtClean="0"/>
                        <a:t>NULL</a:t>
                      </a:r>
                      <a:endParaRPr lang="en-US" sz="16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88518297"/>
              </p:ext>
            </p:extLst>
          </p:nvPr>
        </p:nvGraphicFramePr>
        <p:xfrm>
          <a:off x="187035" y="4573260"/>
          <a:ext cx="4024925" cy="1097280"/>
        </p:xfrm>
        <a:graphic>
          <a:graphicData uri="http://schemas.openxmlformats.org/drawingml/2006/table">
            <a:tbl>
              <a:tblPr firstRow="1" bandRow="1">
                <a:tableStyleId>{3C2FFA5D-87B4-456A-9821-1D502468CF0F}</a:tableStyleId>
              </a:tblPr>
              <a:tblGrid>
                <a:gridCol w="859234"/>
                <a:gridCol w="1728039"/>
                <a:gridCol w="1437652"/>
              </a:tblGrid>
              <a:tr h="345784">
                <a:tc>
                  <a:txBody>
                    <a:bodyPr/>
                    <a:lstStyle/>
                    <a:p>
                      <a:r>
                        <a:rPr lang="en-US" dirty="0" smtClean="0"/>
                        <a:t>PK</a:t>
                      </a: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45784">
                <a:tc>
                  <a:txBody>
                    <a:bodyPr/>
                    <a:lstStyle/>
                    <a:p>
                      <a:r>
                        <a:rPr lang="en-US" dirty="0" smtClean="0">
                          <a:solidFill>
                            <a:srgbClr val="FFFFFF"/>
                          </a:solidFill>
                        </a:rPr>
                        <a:t>ID</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City</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State</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r>
              <a:tr h="345784">
                <a:tc>
                  <a:txBody>
                    <a:bodyPr/>
                    <a:lstStyle/>
                    <a:p>
                      <a:r>
                        <a:rPr lang="en-US" dirty="0" smtClean="0"/>
                        <a:t>18</a:t>
                      </a:r>
                      <a:endParaRPr lang="en-US" dirty="0"/>
                    </a:p>
                  </a:txBody>
                  <a:tcPr/>
                </a:tc>
                <a:tc>
                  <a:txBody>
                    <a:bodyPr/>
                    <a:lstStyle/>
                    <a:p>
                      <a:r>
                        <a:rPr lang="en-US" dirty="0" smtClean="0"/>
                        <a:t>Cambridge</a:t>
                      </a:r>
                      <a:endParaRPr lang="en-US" dirty="0"/>
                    </a:p>
                  </a:txBody>
                  <a:tcPr/>
                </a:tc>
                <a:tc>
                  <a:txBody>
                    <a:bodyPr/>
                    <a:lstStyle/>
                    <a:p>
                      <a:r>
                        <a:rPr lang="en-US" dirty="0" smtClean="0"/>
                        <a:t>Ma</a:t>
                      </a:r>
                      <a:endParaRPr lang="en-US" dirty="0"/>
                    </a:p>
                  </a:txBody>
                  <a:tcPr/>
                </a:tc>
              </a:tr>
            </a:tbl>
          </a:graphicData>
        </a:graphic>
      </p:graphicFrame>
      <p:sp>
        <p:nvSpPr>
          <p:cNvPr id="6" name="TextBox 5"/>
          <p:cNvSpPr txBox="1"/>
          <p:nvPr/>
        </p:nvSpPr>
        <p:spPr>
          <a:xfrm>
            <a:off x="268870" y="1403484"/>
            <a:ext cx="918754" cy="369332"/>
          </a:xfrm>
          <a:prstGeom prst="rect">
            <a:avLst/>
          </a:prstGeom>
          <a:noFill/>
        </p:spPr>
        <p:txBody>
          <a:bodyPr wrap="none" rtlCol="0">
            <a:spAutoFit/>
          </a:bodyPr>
          <a:lstStyle/>
          <a:p>
            <a:r>
              <a:rPr lang="en-US" dirty="0" smtClean="0"/>
              <a:t>People</a:t>
            </a:r>
            <a:endParaRPr lang="en-US" dirty="0"/>
          </a:p>
        </p:txBody>
      </p:sp>
      <p:sp>
        <p:nvSpPr>
          <p:cNvPr id="7" name="TextBox 6"/>
          <p:cNvSpPr txBox="1"/>
          <p:nvPr/>
        </p:nvSpPr>
        <p:spPr>
          <a:xfrm>
            <a:off x="187035" y="4077072"/>
            <a:ext cx="1300957" cy="369332"/>
          </a:xfrm>
          <a:prstGeom prst="rect">
            <a:avLst/>
          </a:prstGeom>
          <a:noFill/>
        </p:spPr>
        <p:txBody>
          <a:bodyPr wrap="none" rtlCol="0">
            <a:spAutoFit/>
          </a:bodyPr>
          <a:lstStyle/>
          <a:p>
            <a:r>
              <a:rPr lang="en-US" dirty="0" smtClean="0"/>
              <a:t>Addresses</a:t>
            </a:r>
            <a:endParaRPr lang="en-US" dirty="0"/>
          </a:p>
        </p:txBody>
      </p:sp>
    </p:spTree>
    <p:extLst>
      <p:ext uri="{BB962C8B-B14F-4D97-AF65-F5344CB8AC3E}">
        <p14:creationId xmlns:p14="http://schemas.microsoft.com/office/powerpoint/2010/main" val="325355627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9001000" cy="922337"/>
          </a:xfrm>
        </p:spPr>
        <p:txBody>
          <a:bodyPr/>
          <a:lstStyle/>
          <a:p>
            <a:r>
              <a:rPr lang="en-US" sz="3200" dirty="0" smtClean="0"/>
              <a:t>Example: RDF Resulting from Direct Mapping</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6770174"/>
              </p:ext>
            </p:extLst>
          </p:nvPr>
        </p:nvGraphicFramePr>
        <p:xfrm>
          <a:off x="259043" y="1988839"/>
          <a:ext cx="4024924" cy="1365881"/>
        </p:xfrm>
        <a:graphic>
          <a:graphicData uri="http://schemas.openxmlformats.org/drawingml/2006/table">
            <a:tbl>
              <a:tblPr firstRow="1" bandRow="1">
                <a:tableStyleId>{3C2FFA5D-87B4-456A-9821-1D502468CF0F}</a:tableStyleId>
              </a:tblPr>
              <a:tblGrid>
                <a:gridCol w="640549"/>
                <a:gridCol w="1152128"/>
                <a:gridCol w="2232247"/>
              </a:tblGrid>
              <a:tr h="360041">
                <a:tc>
                  <a:txBody>
                    <a:bodyPr/>
                    <a:lstStyle/>
                    <a:p>
                      <a:r>
                        <a:rPr lang="en-US" sz="1600" dirty="0" smtClean="0"/>
                        <a:t>PK</a:t>
                      </a:r>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6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 Addresses(ID)</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295342">
                <a:tc>
                  <a:txBody>
                    <a:bodyPr/>
                    <a:lstStyle/>
                    <a:p>
                      <a:r>
                        <a:rPr lang="en-US" sz="1600" dirty="0" smtClean="0">
                          <a:solidFill>
                            <a:schemeClr val="bg1"/>
                          </a:solidFill>
                        </a:rPr>
                        <a:t>ID</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fname</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600" dirty="0" err="1" smtClean="0">
                          <a:solidFill>
                            <a:schemeClr val="bg1"/>
                          </a:solidFill>
                        </a:rPr>
                        <a:t>addr</a:t>
                      </a:r>
                      <a:endParaRPr lang="en-US" sz="1600" dirty="0">
                        <a:solidFill>
                          <a:schemeClr val="bg1"/>
                        </a:solidFill>
                      </a:endParaRPr>
                    </a:p>
                  </a:txBody>
                  <a:tcPr>
                    <a:lnT w="12700" cap="flat" cmpd="sng" algn="ctr">
                      <a:solidFill>
                        <a:srgbClr val="FFFFFF"/>
                      </a:solidFill>
                      <a:prstDash val="solid"/>
                      <a:round/>
                      <a:headEnd type="none" w="med" len="med"/>
                      <a:tailEnd type="none" w="med" len="med"/>
                    </a:lnT>
                  </a:tcPr>
                </a:tc>
              </a:tr>
              <a:tr h="295342">
                <a:tc>
                  <a:txBody>
                    <a:bodyPr/>
                    <a:lstStyle/>
                    <a:p>
                      <a:r>
                        <a:rPr lang="en-US" sz="1600" dirty="0" smtClean="0"/>
                        <a:t>7</a:t>
                      </a:r>
                      <a:endParaRPr lang="en-US" sz="1600" dirty="0"/>
                    </a:p>
                  </a:txBody>
                  <a:tcPr/>
                </a:tc>
                <a:tc>
                  <a:txBody>
                    <a:bodyPr/>
                    <a:lstStyle/>
                    <a:p>
                      <a:r>
                        <a:rPr lang="en-US" sz="1600" dirty="0" smtClean="0"/>
                        <a:t>Bob</a:t>
                      </a:r>
                      <a:endParaRPr lang="en-US" sz="1600" dirty="0"/>
                    </a:p>
                  </a:txBody>
                  <a:tcPr/>
                </a:tc>
                <a:tc>
                  <a:txBody>
                    <a:bodyPr/>
                    <a:lstStyle/>
                    <a:p>
                      <a:r>
                        <a:rPr lang="en-US" sz="1600" dirty="0" smtClean="0"/>
                        <a:t>18</a:t>
                      </a:r>
                      <a:endParaRPr lang="en-US" sz="1600" dirty="0"/>
                    </a:p>
                  </a:txBody>
                  <a:tcPr/>
                </a:tc>
              </a:tr>
              <a:tr h="295342">
                <a:tc>
                  <a:txBody>
                    <a:bodyPr/>
                    <a:lstStyle/>
                    <a:p>
                      <a:r>
                        <a:rPr lang="en-US" sz="1600" dirty="0" smtClean="0"/>
                        <a:t>8</a:t>
                      </a:r>
                      <a:endParaRPr lang="en-US" sz="1600" dirty="0"/>
                    </a:p>
                  </a:txBody>
                  <a:tcPr/>
                </a:tc>
                <a:tc>
                  <a:txBody>
                    <a:bodyPr/>
                    <a:lstStyle/>
                    <a:p>
                      <a:r>
                        <a:rPr lang="en-US" sz="1600" dirty="0" smtClean="0"/>
                        <a:t>Sue</a:t>
                      </a:r>
                      <a:endParaRPr lang="en-US" sz="1600" dirty="0"/>
                    </a:p>
                  </a:txBody>
                  <a:tcPr/>
                </a:tc>
                <a:tc>
                  <a:txBody>
                    <a:bodyPr/>
                    <a:lstStyle/>
                    <a:p>
                      <a:r>
                        <a:rPr lang="en-US" sz="1600" dirty="0" smtClean="0"/>
                        <a:t>NULL</a:t>
                      </a:r>
                      <a:endParaRPr lang="en-US" sz="16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94217460"/>
              </p:ext>
            </p:extLst>
          </p:nvPr>
        </p:nvGraphicFramePr>
        <p:xfrm>
          <a:off x="259043" y="4573260"/>
          <a:ext cx="4024925" cy="1097280"/>
        </p:xfrm>
        <a:graphic>
          <a:graphicData uri="http://schemas.openxmlformats.org/drawingml/2006/table">
            <a:tbl>
              <a:tblPr firstRow="1" bandRow="1">
                <a:tableStyleId>{3C2FFA5D-87B4-456A-9821-1D502468CF0F}</a:tableStyleId>
              </a:tblPr>
              <a:tblGrid>
                <a:gridCol w="859234"/>
                <a:gridCol w="1728039"/>
                <a:gridCol w="1437652"/>
              </a:tblGrid>
              <a:tr h="345784">
                <a:tc>
                  <a:txBody>
                    <a:bodyPr/>
                    <a:lstStyle/>
                    <a:p>
                      <a:r>
                        <a:rPr lang="en-US" dirty="0" smtClean="0"/>
                        <a:t>PK</a:t>
                      </a: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45784">
                <a:tc>
                  <a:txBody>
                    <a:bodyPr/>
                    <a:lstStyle/>
                    <a:p>
                      <a:r>
                        <a:rPr lang="en-US" dirty="0" smtClean="0">
                          <a:solidFill>
                            <a:srgbClr val="FFFFFF"/>
                          </a:solidFill>
                        </a:rPr>
                        <a:t>ID</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City</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dirty="0" smtClean="0">
                          <a:solidFill>
                            <a:srgbClr val="FFFFFF"/>
                          </a:solidFill>
                        </a:rPr>
                        <a:t>State</a:t>
                      </a:r>
                      <a:endParaRPr lang="en-US" dirty="0">
                        <a:solidFill>
                          <a:srgbClr val="FFFFFF"/>
                        </a:solidFill>
                      </a:endParaRPr>
                    </a:p>
                  </a:txBody>
                  <a:tcPr>
                    <a:lnT w="12700" cap="flat" cmpd="sng" algn="ctr">
                      <a:solidFill>
                        <a:srgbClr val="FFFFFF"/>
                      </a:solidFill>
                      <a:prstDash val="solid"/>
                      <a:round/>
                      <a:headEnd type="none" w="med" len="med"/>
                      <a:tailEnd type="none" w="med" len="med"/>
                    </a:lnT>
                  </a:tcPr>
                </a:tc>
              </a:tr>
              <a:tr h="345784">
                <a:tc>
                  <a:txBody>
                    <a:bodyPr/>
                    <a:lstStyle/>
                    <a:p>
                      <a:r>
                        <a:rPr lang="en-US" dirty="0" smtClean="0"/>
                        <a:t>18</a:t>
                      </a:r>
                      <a:endParaRPr lang="en-US" dirty="0"/>
                    </a:p>
                  </a:txBody>
                  <a:tcPr/>
                </a:tc>
                <a:tc>
                  <a:txBody>
                    <a:bodyPr/>
                    <a:lstStyle/>
                    <a:p>
                      <a:r>
                        <a:rPr lang="en-US" dirty="0" smtClean="0"/>
                        <a:t>Cambridge</a:t>
                      </a:r>
                      <a:endParaRPr lang="en-US" dirty="0"/>
                    </a:p>
                  </a:txBody>
                  <a:tcPr/>
                </a:tc>
                <a:tc>
                  <a:txBody>
                    <a:bodyPr/>
                    <a:lstStyle/>
                    <a:p>
                      <a:r>
                        <a:rPr lang="en-US" dirty="0" smtClean="0"/>
                        <a:t>Ma</a:t>
                      </a:r>
                      <a:endParaRPr lang="en-US" dirty="0"/>
                    </a:p>
                  </a:txBody>
                  <a:tcPr/>
                </a:tc>
              </a:tr>
            </a:tbl>
          </a:graphicData>
        </a:graphic>
      </p:graphicFrame>
      <p:sp>
        <p:nvSpPr>
          <p:cNvPr id="6" name="Rectangle 5"/>
          <p:cNvSpPr/>
          <p:nvPr/>
        </p:nvSpPr>
        <p:spPr>
          <a:xfrm>
            <a:off x="4476609" y="1259468"/>
            <a:ext cx="4559887" cy="369332"/>
          </a:xfrm>
          <a:prstGeom prst="rect">
            <a:avLst/>
          </a:prstGeom>
        </p:spPr>
        <p:txBody>
          <a:bodyPr wrap="none">
            <a:spAutoFit/>
          </a:bodyPr>
          <a:lstStyle/>
          <a:p>
            <a:r>
              <a:rPr lang="en-US" dirty="0" smtClean="0"/>
              <a:t>Provide a </a:t>
            </a:r>
            <a:r>
              <a:rPr lang="en-US" dirty="0" smtClean="0"/>
              <a:t>base IRI http://foo.example/DB</a:t>
            </a:r>
            <a:r>
              <a:rPr lang="en-US" dirty="0" smtClean="0"/>
              <a:t>/ !</a:t>
            </a:r>
            <a:endParaRPr lang="en-US" dirty="0"/>
          </a:p>
        </p:txBody>
      </p:sp>
      <p:sp>
        <p:nvSpPr>
          <p:cNvPr id="7" name="Rectangle 6"/>
          <p:cNvSpPr/>
          <p:nvPr/>
        </p:nvSpPr>
        <p:spPr>
          <a:xfrm>
            <a:off x="4499992" y="1761777"/>
            <a:ext cx="4752528" cy="3754874"/>
          </a:xfrm>
          <a:prstGeom prst="rect">
            <a:avLst/>
          </a:prstGeom>
        </p:spPr>
        <p:txBody>
          <a:bodyPr wrap="square">
            <a:spAutoFit/>
          </a:bodyPr>
          <a:lstStyle/>
          <a:p>
            <a:r>
              <a:rPr lang="en-US" sz="1400" dirty="0"/>
              <a:t>@base &lt;http://</a:t>
            </a:r>
            <a:r>
              <a:rPr lang="en-US" sz="1400" dirty="0" err="1"/>
              <a:t>foo.example</a:t>
            </a:r>
            <a:r>
              <a:rPr lang="en-US" sz="1400" dirty="0"/>
              <a:t>/DB/&gt; .</a:t>
            </a:r>
          </a:p>
          <a:p>
            <a:r>
              <a:rPr lang="en-US" sz="1400" dirty="0"/>
              <a:t>@prefix </a:t>
            </a:r>
            <a:r>
              <a:rPr lang="en-US" sz="1400" dirty="0" err="1"/>
              <a:t>xsd</a:t>
            </a:r>
            <a:r>
              <a:rPr lang="en-US" sz="1400" dirty="0"/>
              <a:t>: &lt;http://www.w3.org/2001/</a:t>
            </a:r>
            <a:r>
              <a:rPr lang="en-US" sz="1400" dirty="0" err="1"/>
              <a:t>XMLSchema</a:t>
            </a:r>
            <a:r>
              <a:rPr lang="en-US" sz="1400" dirty="0"/>
              <a:t>#&gt; .</a:t>
            </a:r>
          </a:p>
          <a:p>
            <a:endParaRPr lang="en-US" sz="1400" dirty="0" smtClean="0"/>
          </a:p>
          <a:p>
            <a:r>
              <a:rPr lang="en-US" sz="1400" dirty="0" smtClean="0"/>
              <a:t>&lt;</a:t>
            </a:r>
            <a:r>
              <a:rPr lang="en-US" sz="1400" dirty="0"/>
              <a:t>People/ID=7&gt; </a:t>
            </a:r>
            <a:r>
              <a:rPr lang="en-US" sz="1400" dirty="0" err="1"/>
              <a:t>rdf:type</a:t>
            </a:r>
            <a:r>
              <a:rPr lang="en-US" sz="1400" dirty="0"/>
              <a:t> &lt;People&gt; .</a:t>
            </a:r>
          </a:p>
          <a:p>
            <a:r>
              <a:rPr lang="en-US" sz="1400" dirty="0"/>
              <a:t>&lt;People/ID=7&gt; &lt;</a:t>
            </a:r>
            <a:r>
              <a:rPr lang="en-US" sz="1400" dirty="0" err="1"/>
              <a:t>People#ID</a:t>
            </a:r>
            <a:r>
              <a:rPr lang="en-US" sz="1400" dirty="0"/>
              <a:t>&gt; 7 .</a:t>
            </a:r>
          </a:p>
          <a:p>
            <a:r>
              <a:rPr lang="en-US" sz="1400" dirty="0"/>
              <a:t>&lt;People/ID=7&gt; &lt;</a:t>
            </a:r>
            <a:r>
              <a:rPr lang="en-US" sz="1400" dirty="0" err="1"/>
              <a:t>People#fname</a:t>
            </a:r>
            <a:r>
              <a:rPr lang="en-US" sz="1400" dirty="0"/>
              <a:t>&gt; "Bob" .</a:t>
            </a:r>
          </a:p>
          <a:p>
            <a:r>
              <a:rPr lang="en-US" sz="1400" dirty="0"/>
              <a:t>&lt;People/ID=7&gt; &lt;</a:t>
            </a:r>
            <a:r>
              <a:rPr lang="en-US" sz="1400" dirty="0" err="1"/>
              <a:t>People#addr</a:t>
            </a:r>
            <a:r>
              <a:rPr lang="en-US" sz="1400" dirty="0"/>
              <a:t>&gt; 18 .</a:t>
            </a:r>
          </a:p>
          <a:p>
            <a:r>
              <a:rPr lang="en-US" sz="1400" dirty="0"/>
              <a:t>&lt;People/ID=7&gt; &lt;</a:t>
            </a:r>
            <a:r>
              <a:rPr lang="en-US" sz="1400" dirty="0" err="1"/>
              <a:t>People#ref-addr</a:t>
            </a:r>
            <a:r>
              <a:rPr lang="en-US" sz="1400" dirty="0"/>
              <a:t>&gt; &lt;Addresses/ID=18&gt; </a:t>
            </a:r>
            <a:r>
              <a:rPr lang="en-US" sz="1400" dirty="0" smtClean="0"/>
              <a:t>.</a:t>
            </a:r>
          </a:p>
          <a:p>
            <a:endParaRPr lang="en-US" sz="1400" dirty="0"/>
          </a:p>
          <a:p>
            <a:r>
              <a:rPr lang="en-US" sz="1400" dirty="0"/>
              <a:t>&lt;People/ID=8&gt; </a:t>
            </a:r>
            <a:r>
              <a:rPr lang="en-US" sz="1400" dirty="0" err="1"/>
              <a:t>rdf:type</a:t>
            </a:r>
            <a:r>
              <a:rPr lang="en-US" sz="1400" dirty="0"/>
              <a:t> &lt;People&gt; .</a:t>
            </a:r>
          </a:p>
          <a:p>
            <a:r>
              <a:rPr lang="en-US" sz="1400" dirty="0"/>
              <a:t>&lt;People/ID=8&gt; &lt;</a:t>
            </a:r>
            <a:r>
              <a:rPr lang="en-US" sz="1400" dirty="0" err="1"/>
              <a:t>People#ID</a:t>
            </a:r>
            <a:r>
              <a:rPr lang="en-US" sz="1400" dirty="0"/>
              <a:t>&gt; 8 .</a:t>
            </a:r>
          </a:p>
          <a:p>
            <a:r>
              <a:rPr lang="en-US" sz="1400" dirty="0"/>
              <a:t>&lt;People/ID=8&gt; &lt;</a:t>
            </a:r>
            <a:r>
              <a:rPr lang="en-US" sz="1400" dirty="0" err="1"/>
              <a:t>People#fname</a:t>
            </a:r>
            <a:r>
              <a:rPr lang="en-US" sz="1400" dirty="0"/>
              <a:t>&gt; "Sue" .</a:t>
            </a:r>
          </a:p>
          <a:p>
            <a:endParaRPr lang="en-US" sz="1400" dirty="0"/>
          </a:p>
          <a:p>
            <a:r>
              <a:rPr lang="en-US" sz="1400" dirty="0"/>
              <a:t>&lt;Addresses/ID=18&gt; </a:t>
            </a:r>
            <a:r>
              <a:rPr lang="en-US" sz="1400" dirty="0" err="1"/>
              <a:t>rdf:type</a:t>
            </a:r>
            <a:r>
              <a:rPr lang="en-US" sz="1400" dirty="0"/>
              <a:t> &lt;Addresses&gt; .</a:t>
            </a:r>
          </a:p>
          <a:p>
            <a:r>
              <a:rPr lang="en-US" sz="1400" dirty="0"/>
              <a:t>&lt;Addresses/ID=18&gt; &lt;</a:t>
            </a:r>
            <a:r>
              <a:rPr lang="en-US" sz="1400" dirty="0" err="1"/>
              <a:t>Addresses#ID</a:t>
            </a:r>
            <a:r>
              <a:rPr lang="en-US" sz="1400" dirty="0"/>
              <a:t>&gt; 18 .</a:t>
            </a:r>
          </a:p>
          <a:p>
            <a:r>
              <a:rPr lang="en-US" sz="1400" dirty="0"/>
              <a:t>&lt;Addresses/ID=18&gt; &lt;</a:t>
            </a:r>
            <a:r>
              <a:rPr lang="en-US" sz="1400" dirty="0" err="1"/>
              <a:t>Addresses#city</a:t>
            </a:r>
            <a:r>
              <a:rPr lang="en-US" sz="1400" dirty="0"/>
              <a:t>&gt; "Cambridge" .</a:t>
            </a:r>
          </a:p>
          <a:p>
            <a:r>
              <a:rPr lang="en-US" sz="1400" dirty="0"/>
              <a:t>&lt;Addresses/ID=18&gt; &lt;</a:t>
            </a:r>
            <a:r>
              <a:rPr lang="en-US" sz="1400" dirty="0" err="1"/>
              <a:t>Addresses#state</a:t>
            </a:r>
            <a:r>
              <a:rPr lang="en-US" sz="1400" dirty="0"/>
              <a:t>&gt; "MA" </a:t>
            </a:r>
            <a:r>
              <a:rPr lang="en-US" sz="1400" dirty="0" smtClean="0"/>
              <a:t>.</a:t>
            </a:r>
            <a:endParaRPr lang="en-US" sz="1400" dirty="0"/>
          </a:p>
        </p:txBody>
      </p:sp>
      <p:sp>
        <p:nvSpPr>
          <p:cNvPr id="8" name="TextBox 7"/>
          <p:cNvSpPr txBox="1"/>
          <p:nvPr/>
        </p:nvSpPr>
        <p:spPr>
          <a:xfrm>
            <a:off x="340878" y="1403484"/>
            <a:ext cx="918754" cy="369332"/>
          </a:xfrm>
          <a:prstGeom prst="rect">
            <a:avLst/>
          </a:prstGeom>
          <a:noFill/>
        </p:spPr>
        <p:txBody>
          <a:bodyPr wrap="none" rtlCol="0">
            <a:spAutoFit/>
          </a:bodyPr>
          <a:lstStyle/>
          <a:p>
            <a:r>
              <a:rPr lang="en-US" dirty="0" smtClean="0"/>
              <a:t>People</a:t>
            </a:r>
            <a:endParaRPr lang="en-US" dirty="0"/>
          </a:p>
        </p:txBody>
      </p:sp>
      <p:sp>
        <p:nvSpPr>
          <p:cNvPr id="9" name="TextBox 8"/>
          <p:cNvSpPr txBox="1"/>
          <p:nvPr/>
        </p:nvSpPr>
        <p:spPr>
          <a:xfrm>
            <a:off x="259043" y="4077072"/>
            <a:ext cx="1300957" cy="369332"/>
          </a:xfrm>
          <a:prstGeom prst="rect">
            <a:avLst/>
          </a:prstGeom>
          <a:noFill/>
        </p:spPr>
        <p:txBody>
          <a:bodyPr wrap="none" rtlCol="0">
            <a:spAutoFit/>
          </a:bodyPr>
          <a:lstStyle/>
          <a:p>
            <a:r>
              <a:rPr lang="en-US" dirty="0" smtClean="0"/>
              <a:t>Addresses</a:t>
            </a:r>
            <a:endParaRPr lang="en-US" dirty="0"/>
          </a:p>
        </p:txBody>
      </p:sp>
    </p:spTree>
    <p:extLst>
      <p:ext uri="{BB962C8B-B14F-4D97-AF65-F5344CB8AC3E}">
        <p14:creationId xmlns:p14="http://schemas.microsoft.com/office/powerpoint/2010/main" val="14015497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Tables with Primary Keys</a:t>
            </a:r>
            <a:endParaRPr lang="en-US" dirty="0"/>
          </a:p>
        </p:txBody>
      </p:sp>
      <p:sp>
        <p:nvSpPr>
          <p:cNvPr id="3" name="Content Placeholder 2"/>
          <p:cNvSpPr>
            <a:spLocks noGrp="1"/>
          </p:cNvSpPr>
          <p:nvPr>
            <p:ph idx="1"/>
          </p:nvPr>
        </p:nvSpPr>
        <p:spPr>
          <a:xfrm>
            <a:off x="457200" y="1341438"/>
            <a:ext cx="8229600" cy="5183906"/>
          </a:xfrm>
        </p:spPr>
        <p:txBody>
          <a:bodyPr>
            <a:normAutofit fontScale="85000" lnSpcReduction="20000"/>
          </a:bodyPr>
          <a:lstStyle/>
          <a:p>
            <a:r>
              <a:rPr lang="en-US" dirty="0"/>
              <a:t>In this expression, each row, e.g. (7, "Bob", 18), produces a set of triples with a common subject. The subject is an IRI formed from the concatenation of the base IRI, table name (People), primary key column name (ID) and primary key value (7). The predicate for each column is an IRI formed from the concatenation of the base IRI, table name and the column name. </a:t>
            </a:r>
            <a:endParaRPr lang="en-US" dirty="0" smtClean="0"/>
          </a:p>
          <a:p>
            <a:r>
              <a:rPr lang="en-US" dirty="0" smtClean="0"/>
              <a:t>The </a:t>
            </a:r>
            <a:r>
              <a:rPr lang="en-US" dirty="0"/>
              <a:t>values are RDF literals formed from the lexical form of the column value. Each foreign key produces a triple with a predicate composed from the foreign key column names, the referenced table, and the referenced column names. </a:t>
            </a:r>
            <a:endParaRPr lang="en-US" dirty="0" smtClean="0"/>
          </a:p>
          <a:p>
            <a:r>
              <a:rPr lang="en-US" dirty="0" smtClean="0"/>
              <a:t>The </a:t>
            </a:r>
            <a:r>
              <a:rPr lang="en-US" dirty="0"/>
              <a:t>object of these triples is the row identifier (&lt;Addresses/ID=18&gt;) for the referenced triple. Note that these reference row identifiers must coincide with the subject used for the triples generated from the referenced row. </a:t>
            </a:r>
            <a:endParaRPr lang="en-US" dirty="0" smtClean="0"/>
          </a:p>
          <a:p>
            <a:r>
              <a:rPr lang="en-US" dirty="0" smtClean="0"/>
              <a:t>The </a:t>
            </a:r>
            <a:r>
              <a:rPr lang="en-US" dirty="0"/>
              <a:t>direct mapping does not generate triples for NULL values. Note that it is not known how to relate the behavior of the obtained RDF graph with the standard SQL semantics of the NULL values of the source RDB</a:t>
            </a:r>
            <a:r>
              <a:rPr lang="en-US" dirty="0" smtClean="0"/>
              <a:t>.</a:t>
            </a:r>
          </a:p>
          <a:p>
            <a:pPr marL="228600" lvl="1" indent="0" algn="r">
              <a:buNone/>
            </a:pPr>
            <a:r>
              <a:rPr lang="en-US" sz="1600" dirty="0"/>
              <a:t>Source: A Direct Mapping of Relational Data to RDF</a:t>
            </a:r>
          </a:p>
          <a:p>
            <a:pPr marL="228600" lvl="1" indent="0" algn="r">
              <a:buNone/>
            </a:pPr>
            <a:r>
              <a:rPr lang="en-US" sz="1600" dirty="0"/>
              <a:t>W3C Recommendation 27 September 2012</a:t>
            </a:r>
          </a:p>
          <a:p>
            <a:endParaRPr lang="en-US" dirty="0"/>
          </a:p>
        </p:txBody>
      </p:sp>
    </p:spTree>
    <p:extLst>
      <p:ext uri="{BB962C8B-B14F-4D97-AF65-F5344CB8AC3E}">
        <p14:creationId xmlns:p14="http://schemas.microsoft.com/office/powerpoint/2010/main" val="369350844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Percent-Encoding</a:t>
            </a:r>
            <a:endParaRPr lang="en-US" dirty="0"/>
          </a:p>
        </p:txBody>
      </p:sp>
      <p:sp>
        <p:nvSpPr>
          <p:cNvPr id="3" name="Content Placeholder 2"/>
          <p:cNvSpPr>
            <a:spLocks noGrp="1"/>
          </p:cNvSpPr>
          <p:nvPr>
            <p:ph idx="1"/>
          </p:nvPr>
        </p:nvSpPr>
        <p:spPr/>
        <p:txBody>
          <a:bodyPr/>
          <a:lstStyle/>
          <a:p>
            <a:pPr marL="0" indent="0">
              <a:buNone/>
            </a:pPr>
            <a:r>
              <a:rPr lang="en-US" dirty="0"/>
              <a:t>Definition </a:t>
            </a:r>
            <a:r>
              <a:rPr lang="en-US" dirty="0" smtClean="0"/>
              <a:t>of percent</a:t>
            </a:r>
            <a:r>
              <a:rPr lang="en-US" dirty="0"/>
              <a:t>-</a:t>
            </a:r>
            <a:r>
              <a:rPr lang="en-US" dirty="0" smtClean="0"/>
              <a:t>encoding:</a:t>
            </a:r>
            <a:endParaRPr lang="en-US" dirty="0"/>
          </a:p>
          <a:p>
            <a:r>
              <a:rPr lang="en-US" dirty="0" smtClean="0"/>
              <a:t>Replace </a:t>
            </a:r>
            <a:r>
              <a:rPr lang="en-US" dirty="0"/>
              <a:t>the string with the </a:t>
            </a:r>
            <a:r>
              <a:rPr lang="en-US" dirty="0" smtClean="0"/>
              <a:t>“IRI</a:t>
            </a:r>
            <a:r>
              <a:rPr lang="en-US" dirty="0"/>
              <a:t>-safe </a:t>
            </a:r>
            <a:r>
              <a:rPr lang="en-US" dirty="0" smtClean="0"/>
              <a:t>form” </a:t>
            </a:r>
            <a:r>
              <a:rPr lang="en-US" dirty="0"/>
              <a:t>per section 7.3 of [R2RML]</a:t>
            </a:r>
            <a:r>
              <a:rPr lang="en-US" dirty="0" smtClean="0"/>
              <a:t>.</a:t>
            </a:r>
          </a:p>
          <a:p>
            <a:endParaRPr lang="en-US" dirty="0"/>
          </a:p>
        </p:txBody>
      </p:sp>
      <p:sp>
        <p:nvSpPr>
          <p:cNvPr id="4" name="Rectangle 3"/>
          <p:cNvSpPr/>
          <p:nvPr/>
        </p:nvSpPr>
        <p:spPr>
          <a:xfrm>
            <a:off x="915034" y="3800198"/>
            <a:ext cx="6704966" cy="175432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it-IT" b="1" dirty="0" err="1"/>
              <a:t>String</a:t>
            </a:r>
            <a:r>
              <a:rPr lang="it-IT" dirty="0"/>
              <a:t>	</a:t>
            </a:r>
            <a:r>
              <a:rPr lang="it-IT" dirty="0" smtClean="0"/>
              <a:t>		</a:t>
            </a:r>
            <a:r>
              <a:rPr lang="it-IT" b="1" dirty="0" smtClean="0"/>
              <a:t>IRI</a:t>
            </a:r>
            <a:r>
              <a:rPr lang="it-IT" b="1" dirty="0"/>
              <a:t>-</a:t>
            </a:r>
            <a:r>
              <a:rPr lang="it-IT" b="1" dirty="0" err="1"/>
              <a:t>safe</a:t>
            </a:r>
            <a:r>
              <a:rPr lang="it-IT" b="1" dirty="0"/>
              <a:t> </a:t>
            </a:r>
            <a:r>
              <a:rPr lang="it-IT" b="1" dirty="0" err="1"/>
              <a:t>version</a:t>
            </a:r>
            <a:endParaRPr lang="it-IT" b="1" dirty="0"/>
          </a:p>
          <a:p>
            <a:r>
              <a:rPr lang="it-IT" dirty="0"/>
              <a:t>42	</a:t>
            </a:r>
            <a:r>
              <a:rPr lang="it-IT" dirty="0" smtClean="0"/>
              <a:t>		42</a:t>
            </a:r>
            <a:endParaRPr lang="it-IT" dirty="0"/>
          </a:p>
          <a:p>
            <a:r>
              <a:rPr lang="it-IT" dirty="0"/>
              <a:t>Hello World!	</a:t>
            </a:r>
            <a:r>
              <a:rPr lang="it-IT" dirty="0" smtClean="0"/>
              <a:t>	Hello</a:t>
            </a:r>
            <a:r>
              <a:rPr lang="it-IT" dirty="0"/>
              <a:t>%20World%21</a:t>
            </a:r>
          </a:p>
          <a:p>
            <a:r>
              <a:rPr lang="it-IT" dirty="0"/>
              <a:t>2011-08-23T22:17:</a:t>
            </a:r>
            <a:r>
              <a:rPr lang="it-IT" dirty="0" smtClean="0"/>
              <a:t>00Z	2011</a:t>
            </a:r>
            <a:r>
              <a:rPr lang="it-IT" dirty="0"/>
              <a:t>-08-23T22%3A17%3A00Z</a:t>
            </a:r>
          </a:p>
          <a:p>
            <a:r>
              <a:rPr lang="it-IT" dirty="0"/>
              <a:t>~A_17.1-2	</a:t>
            </a:r>
            <a:r>
              <a:rPr lang="it-IT" dirty="0" smtClean="0"/>
              <a:t>	~</a:t>
            </a:r>
            <a:r>
              <a:rPr lang="it-IT" dirty="0"/>
              <a:t>A_17.1-2</a:t>
            </a:r>
          </a:p>
          <a:p>
            <a:r>
              <a:rPr lang="it-IT" dirty="0" err="1"/>
              <a:t>葉篤正</a:t>
            </a:r>
            <a:r>
              <a:rPr lang="it-IT" dirty="0"/>
              <a:t>	</a:t>
            </a:r>
            <a:r>
              <a:rPr lang="it-IT" dirty="0" smtClean="0"/>
              <a:t>		</a:t>
            </a:r>
            <a:r>
              <a:rPr lang="it-IT" dirty="0" err="1" smtClean="0"/>
              <a:t>葉</a:t>
            </a:r>
            <a:r>
              <a:rPr lang="it-IT" dirty="0" err="1"/>
              <a:t>篤正</a:t>
            </a:r>
            <a:endParaRPr lang="en-US" dirty="0"/>
          </a:p>
        </p:txBody>
      </p:sp>
    </p:spTree>
    <p:extLst>
      <p:ext uri="{BB962C8B-B14F-4D97-AF65-F5344CB8AC3E}">
        <p14:creationId xmlns:p14="http://schemas.microsoft.com/office/powerpoint/2010/main" val="51211854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Percent-Encoding</a:t>
            </a:r>
            <a:endParaRPr lang="en-US" dirty="0"/>
          </a:p>
        </p:txBody>
      </p:sp>
      <p:sp>
        <p:nvSpPr>
          <p:cNvPr id="3" name="Content Placeholder 2"/>
          <p:cNvSpPr>
            <a:spLocks noGrp="1"/>
          </p:cNvSpPr>
          <p:nvPr>
            <p:ph idx="1"/>
          </p:nvPr>
        </p:nvSpPr>
        <p:spPr/>
        <p:txBody>
          <a:bodyPr/>
          <a:lstStyle/>
          <a:p>
            <a:pPr marL="0" indent="0">
              <a:buNone/>
            </a:pPr>
            <a:r>
              <a:rPr lang="en-US" dirty="0"/>
              <a:t>A percent-encoding mechanism is used to represent a data octet in a component when that octet's corresponding character is outside the allowed set or is being used as a delimiter of, or within, the component.  A percent-encoded octet is encoded as a character triplet, consisting of the percent character "%" followed by the two hexadecimal digits representing that octet's numeric value.  For example, "%20" is the percent-encoding for the binary octet "00100000" (ABNF: %x20), which in US-ASCII corresponds to the space character (SP). </a:t>
            </a:r>
          </a:p>
          <a:p>
            <a:pPr marL="0" indent="0">
              <a:buNone/>
            </a:pPr>
            <a:r>
              <a:rPr lang="en-US" sz="1800" dirty="0"/>
              <a:t> </a:t>
            </a:r>
            <a:endParaRPr lang="en-US" sz="1800" dirty="0" smtClean="0"/>
          </a:p>
          <a:p>
            <a:pPr marL="0" indent="0" algn="r">
              <a:buNone/>
            </a:pPr>
            <a:r>
              <a:rPr lang="en-US" sz="1800" dirty="0" smtClean="0"/>
              <a:t>Source: </a:t>
            </a:r>
            <a:r>
              <a:rPr lang="en-US" sz="1800" dirty="0">
                <a:hlinkClick r:id="rId2"/>
              </a:rPr>
              <a:t>RFC </a:t>
            </a:r>
            <a:r>
              <a:rPr lang="en-US" sz="1800" dirty="0" smtClean="0">
                <a:hlinkClick r:id="rId2"/>
              </a:rPr>
              <a:t>3986</a:t>
            </a:r>
            <a:r>
              <a:rPr lang="en-US" sz="1800" dirty="0" smtClean="0"/>
              <a:t>, Section 2.1</a:t>
            </a:r>
            <a:endParaRPr lang="en-US" sz="1800" dirty="0"/>
          </a:p>
        </p:txBody>
      </p:sp>
    </p:spTree>
    <p:extLst>
      <p:ext uri="{BB962C8B-B14F-4D97-AF65-F5344CB8AC3E}">
        <p14:creationId xmlns:p14="http://schemas.microsoft.com/office/powerpoint/2010/main" val="396759960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a:t>
            </a:r>
            <a:r>
              <a:rPr lang="en-US" dirty="0" smtClean="0"/>
              <a:t>K</a:t>
            </a:r>
            <a:r>
              <a:rPr lang="en-US" dirty="0" smtClean="0"/>
              <a:t>eys</a:t>
            </a:r>
            <a:r>
              <a:rPr lang="en-US" dirty="0"/>
              <a:t> </a:t>
            </a:r>
            <a:r>
              <a:rPr lang="en-US" dirty="0" smtClean="0"/>
              <a:t>to Composite K</a:t>
            </a:r>
            <a:r>
              <a:rPr lang="en-US" dirty="0" smtClean="0"/>
              <a:t>eys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4208692049"/>
              </p:ext>
            </p:extLst>
          </p:nvPr>
        </p:nvGraphicFramePr>
        <p:xfrm>
          <a:off x="498474" y="2089053"/>
          <a:ext cx="5873727" cy="1483360"/>
        </p:xfrm>
        <a:graphic>
          <a:graphicData uri="http://schemas.openxmlformats.org/drawingml/2006/table">
            <a:tbl>
              <a:tblPr firstRow="1" bandRow="1">
                <a:tableStyleId>{3C2FFA5D-87B4-456A-9821-1D502468CF0F}</a:tableStyleId>
              </a:tblPr>
              <a:tblGrid>
                <a:gridCol w="516709"/>
                <a:gridCol w="866896"/>
                <a:gridCol w="1907117"/>
                <a:gridCol w="1174575"/>
                <a:gridCol w="1408430"/>
              </a:tblGrid>
              <a:tr h="370840">
                <a:tc>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 Addresses</a:t>
                      </a:r>
                      <a:r>
                        <a:rPr lang="en-US" sz="1400" dirty="0" smtClean="0"/>
                        <a:t>(ID)</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 Department(name, city)</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dirty="0" smtClean="0">
                          <a:solidFill>
                            <a:schemeClr val="bg1"/>
                          </a:solidFill>
                        </a:rPr>
                        <a:t>ID</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fname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addr</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deptName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deptCity</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r>
              <a:tr h="370840">
                <a:tc>
                  <a:txBody>
                    <a:bodyPr/>
                    <a:lstStyle/>
                    <a:p>
                      <a:r>
                        <a:rPr lang="en-US" sz="1400" dirty="0" smtClean="0"/>
                        <a:t>7</a:t>
                      </a:r>
                      <a:endParaRPr lang="en-US" sz="1400" dirty="0"/>
                    </a:p>
                  </a:txBody>
                  <a:tcPr/>
                </a:tc>
                <a:tc>
                  <a:txBody>
                    <a:bodyPr/>
                    <a:lstStyle/>
                    <a:p>
                      <a:r>
                        <a:rPr lang="en-US" sz="1400" dirty="0" smtClean="0"/>
                        <a:t>Bob</a:t>
                      </a:r>
                      <a:endParaRPr lang="en-US" sz="1400" dirty="0"/>
                    </a:p>
                  </a:txBody>
                  <a:tcPr/>
                </a:tc>
                <a:tc>
                  <a:txBody>
                    <a:bodyPr/>
                    <a:lstStyle/>
                    <a:p>
                      <a:r>
                        <a:rPr lang="en-US" sz="1400" dirty="0" smtClean="0"/>
                        <a:t>18</a:t>
                      </a:r>
                      <a:endParaRPr lang="en-US" sz="1400" dirty="0"/>
                    </a:p>
                  </a:txBody>
                  <a:tcPr/>
                </a:tc>
                <a:tc>
                  <a:txBody>
                    <a:bodyPr/>
                    <a:lstStyle/>
                    <a:p>
                      <a:r>
                        <a:rPr lang="en-US" sz="1400" dirty="0" smtClean="0"/>
                        <a:t>accounting</a:t>
                      </a:r>
                      <a:endParaRPr lang="en-US" sz="1400" dirty="0"/>
                    </a:p>
                  </a:txBody>
                  <a:tcPr/>
                </a:tc>
                <a:tc>
                  <a:txBody>
                    <a:bodyPr/>
                    <a:lstStyle/>
                    <a:p>
                      <a:r>
                        <a:rPr lang="en-US" sz="1400" dirty="0" smtClean="0"/>
                        <a:t>Cambridge</a:t>
                      </a:r>
                      <a:endParaRPr lang="en-US" sz="1400" dirty="0"/>
                    </a:p>
                  </a:txBody>
                  <a:tcPr/>
                </a:tc>
              </a:tr>
              <a:tr h="370840">
                <a:tc>
                  <a:txBody>
                    <a:bodyPr/>
                    <a:lstStyle/>
                    <a:p>
                      <a:r>
                        <a:rPr lang="en-US" sz="1400" dirty="0" smtClean="0"/>
                        <a:t>8</a:t>
                      </a:r>
                      <a:endParaRPr lang="en-US" sz="1400" dirty="0"/>
                    </a:p>
                  </a:txBody>
                  <a:tcPr/>
                </a:tc>
                <a:tc>
                  <a:txBody>
                    <a:bodyPr/>
                    <a:lstStyle/>
                    <a:p>
                      <a:r>
                        <a:rPr lang="en-US" sz="1400" dirty="0" smtClean="0"/>
                        <a:t>Sue</a:t>
                      </a:r>
                      <a:endParaRPr lang="en-US" sz="1400" dirty="0"/>
                    </a:p>
                  </a:txBody>
                  <a:tcPr/>
                </a:tc>
                <a:tc>
                  <a:txBody>
                    <a:bodyPr/>
                    <a:lstStyle/>
                    <a:p>
                      <a:r>
                        <a:rPr lang="en-US" sz="1400" dirty="0" smtClean="0"/>
                        <a:t>NULL</a:t>
                      </a:r>
                      <a:endParaRPr lang="en-US" sz="1400" dirty="0"/>
                    </a:p>
                  </a:txBody>
                  <a:tcPr/>
                </a:tc>
                <a:tc>
                  <a:txBody>
                    <a:bodyPr/>
                    <a:lstStyle/>
                    <a:p>
                      <a:r>
                        <a:rPr lang="en-US" sz="1400" dirty="0" smtClean="0"/>
                        <a:t>NULL</a:t>
                      </a:r>
                      <a:endParaRPr lang="en-US" sz="1400" dirty="0"/>
                    </a:p>
                  </a:txBody>
                  <a:tcPr/>
                </a:tc>
                <a:tc>
                  <a:txBody>
                    <a:bodyPr/>
                    <a:lstStyle/>
                    <a:p>
                      <a:r>
                        <a:rPr lang="en-US" sz="1400" dirty="0" smtClean="0"/>
                        <a:t>NULL</a:t>
                      </a:r>
                      <a:endParaRPr lang="en-US" sz="14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37331792"/>
              </p:ext>
            </p:extLst>
          </p:nvPr>
        </p:nvGraphicFramePr>
        <p:xfrm>
          <a:off x="5744348" y="4492353"/>
          <a:ext cx="3140671" cy="1096887"/>
        </p:xfrm>
        <a:graphic>
          <a:graphicData uri="http://schemas.openxmlformats.org/drawingml/2006/table">
            <a:tbl>
              <a:tblPr firstRow="1" bandRow="1">
                <a:tableStyleId>{3C2FFA5D-87B4-456A-9821-1D502468CF0F}</a:tableStyleId>
              </a:tblPr>
              <a:tblGrid>
                <a:gridCol w="751109"/>
                <a:gridCol w="1404042"/>
                <a:gridCol w="985520"/>
              </a:tblGrid>
              <a:tr h="432048">
                <a:tc>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r>
                        <a:rPr lang="en-US" sz="1400" dirty="0" smtClean="0"/>
                        <a:t>→ People(ID)</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60040">
                <a:tc>
                  <a:txBody>
                    <a:bodyPr/>
                    <a:lstStyle/>
                    <a:p>
                      <a:r>
                        <a:rPr lang="en-US" sz="1400" dirty="0" smtClean="0">
                          <a:solidFill>
                            <a:srgbClr val="FFFFFF"/>
                          </a:solidFill>
                        </a:rPr>
                        <a:t>ID</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rgbClr val="FFFFFF"/>
                          </a:solidFill>
                        </a:rPr>
                        <a:t>City</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rgbClr val="FFFFFF"/>
                          </a:solidFill>
                        </a:rPr>
                        <a:t>State</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r>
              <a:tr h="216024">
                <a:tc>
                  <a:txBody>
                    <a:bodyPr/>
                    <a:lstStyle/>
                    <a:p>
                      <a:r>
                        <a:rPr lang="en-US" sz="1400" dirty="0" smtClean="0"/>
                        <a:t>18</a:t>
                      </a:r>
                      <a:endParaRPr lang="en-US" sz="1400" dirty="0"/>
                    </a:p>
                  </a:txBody>
                  <a:tcPr/>
                </a:tc>
                <a:tc>
                  <a:txBody>
                    <a:bodyPr/>
                    <a:lstStyle/>
                    <a:p>
                      <a:r>
                        <a:rPr lang="en-US" sz="1400" dirty="0" smtClean="0"/>
                        <a:t>Cambridge</a:t>
                      </a:r>
                      <a:endParaRPr lang="en-US" sz="1400" dirty="0"/>
                    </a:p>
                  </a:txBody>
                  <a:tcPr/>
                </a:tc>
                <a:tc>
                  <a:txBody>
                    <a:bodyPr/>
                    <a:lstStyle/>
                    <a:p>
                      <a:r>
                        <a:rPr lang="en-US" sz="1400" dirty="0" smtClean="0"/>
                        <a:t>Ma</a:t>
                      </a:r>
                      <a:endParaRPr lang="en-US" sz="1400" dirty="0"/>
                    </a:p>
                  </a:txBody>
                  <a:tcPr/>
                </a:tc>
              </a:tr>
            </a:tbl>
          </a:graphicData>
        </a:graphic>
      </p:graphicFrame>
      <p:sp>
        <p:nvSpPr>
          <p:cNvPr id="6" name="TextBox 5"/>
          <p:cNvSpPr txBox="1"/>
          <p:nvPr/>
        </p:nvSpPr>
        <p:spPr>
          <a:xfrm>
            <a:off x="498477" y="1704481"/>
            <a:ext cx="918754" cy="369332"/>
          </a:xfrm>
          <a:prstGeom prst="rect">
            <a:avLst/>
          </a:prstGeom>
          <a:noFill/>
        </p:spPr>
        <p:txBody>
          <a:bodyPr wrap="none" rtlCol="0">
            <a:spAutoFit/>
          </a:bodyPr>
          <a:lstStyle/>
          <a:p>
            <a:r>
              <a:rPr lang="en-US" dirty="0" smtClean="0"/>
              <a:t>People</a:t>
            </a:r>
            <a:endParaRPr lang="en-US" dirty="0"/>
          </a:p>
        </p:txBody>
      </p:sp>
      <p:sp>
        <p:nvSpPr>
          <p:cNvPr id="7" name="TextBox 6"/>
          <p:cNvSpPr txBox="1"/>
          <p:nvPr/>
        </p:nvSpPr>
        <p:spPr>
          <a:xfrm>
            <a:off x="5744348" y="4005064"/>
            <a:ext cx="1300957" cy="369332"/>
          </a:xfrm>
          <a:prstGeom prst="rect">
            <a:avLst/>
          </a:prstGeom>
          <a:noFill/>
        </p:spPr>
        <p:txBody>
          <a:bodyPr wrap="none" rtlCol="0">
            <a:spAutoFit/>
          </a:bodyPr>
          <a:lstStyle/>
          <a:p>
            <a:r>
              <a:rPr lang="en-US" dirty="0" smtClean="0"/>
              <a:t>Addresses</a:t>
            </a:r>
            <a:endParaRPr lang="en-US" dirty="0"/>
          </a:p>
        </p:txBody>
      </p:sp>
      <p:graphicFrame>
        <p:nvGraphicFramePr>
          <p:cNvPr id="11" name="Content Placeholder 3"/>
          <p:cNvGraphicFramePr>
            <a:graphicFrameLocks/>
          </p:cNvGraphicFramePr>
          <p:nvPr>
            <p:extLst>
              <p:ext uri="{D42A27DB-BD31-4B8C-83A1-F6EECF244321}">
                <p14:modId xmlns:p14="http://schemas.microsoft.com/office/powerpoint/2010/main" val="2731719776"/>
              </p:ext>
            </p:extLst>
          </p:nvPr>
        </p:nvGraphicFramePr>
        <p:xfrm>
          <a:off x="498477" y="4474868"/>
          <a:ext cx="4656965" cy="1112520"/>
        </p:xfrm>
        <a:graphic>
          <a:graphicData uri="http://schemas.openxmlformats.org/drawingml/2006/table">
            <a:tbl>
              <a:tblPr firstRow="1" bandRow="1">
                <a:tableStyleId>{3C2FFA5D-87B4-456A-9821-1D502468CF0F}</a:tableStyleId>
              </a:tblPr>
              <a:tblGrid>
                <a:gridCol w="562485"/>
                <a:gridCol w="1402080"/>
                <a:gridCol w="1483360"/>
                <a:gridCol w="1209040"/>
              </a:tblGrid>
              <a:tr h="370840">
                <a:tc>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gridSpan="2">
                  <a:txBody>
                    <a:bodyPr/>
                    <a:lstStyle/>
                    <a:p>
                      <a:r>
                        <a:rPr lang="en-US" sz="1400" dirty="0" smtClean="0"/>
                        <a:t>Unique Key</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dirty="0" smtClean="0">
                          <a:solidFill>
                            <a:schemeClr val="bg1"/>
                          </a:solidFill>
                        </a:rPr>
                        <a:t>ID</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chemeClr val="bg1"/>
                          </a:solidFill>
                        </a:rPr>
                        <a:t>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chemeClr val="bg1"/>
                          </a:solidFill>
                        </a:rPr>
                        <a:t>city</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chemeClr val="bg1"/>
                          </a:solidFill>
                        </a:rPr>
                        <a:t>manager</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r>
              <a:tr h="370840">
                <a:tc>
                  <a:txBody>
                    <a:bodyPr/>
                    <a:lstStyle/>
                    <a:p>
                      <a:r>
                        <a:rPr lang="en-US" sz="1400" dirty="0" smtClean="0"/>
                        <a:t>23</a:t>
                      </a:r>
                      <a:endParaRPr lang="en-US" sz="1400" dirty="0"/>
                    </a:p>
                  </a:txBody>
                  <a:tcPr/>
                </a:tc>
                <a:tc>
                  <a:txBody>
                    <a:bodyPr/>
                    <a:lstStyle/>
                    <a:p>
                      <a:r>
                        <a:rPr lang="en-US" sz="1400" dirty="0" smtClean="0"/>
                        <a:t>accounting</a:t>
                      </a:r>
                      <a:endParaRPr lang="en-US" sz="1400" dirty="0"/>
                    </a:p>
                  </a:txBody>
                  <a:tcPr/>
                </a:tc>
                <a:tc>
                  <a:txBody>
                    <a:bodyPr/>
                    <a:lstStyle/>
                    <a:p>
                      <a:r>
                        <a:rPr lang="en-US" sz="1400" dirty="0" smtClean="0"/>
                        <a:t>Cambridge</a:t>
                      </a:r>
                      <a:endParaRPr lang="en-US" sz="1400" dirty="0"/>
                    </a:p>
                  </a:txBody>
                  <a:tcPr/>
                </a:tc>
                <a:tc>
                  <a:txBody>
                    <a:bodyPr/>
                    <a:lstStyle/>
                    <a:p>
                      <a:r>
                        <a:rPr lang="en-US" sz="1400" dirty="0" smtClean="0"/>
                        <a:t>8</a:t>
                      </a:r>
                      <a:endParaRPr lang="en-US" sz="1400" dirty="0"/>
                    </a:p>
                  </a:txBody>
                  <a:tcPr/>
                </a:tc>
              </a:tr>
            </a:tbl>
          </a:graphicData>
        </a:graphic>
      </p:graphicFrame>
      <p:sp>
        <p:nvSpPr>
          <p:cNvPr id="12" name="TextBox 11"/>
          <p:cNvSpPr txBox="1"/>
          <p:nvPr/>
        </p:nvSpPr>
        <p:spPr>
          <a:xfrm>
            <a:off x="498474" y="3986015"/>
            <a:ext cx="1455484" cy="369332"/>
          </a:xfrm>
          <a:prstGeom prst="rect">
            <a:avLst/>
          </a:prstGeom>
          <a:noFill/>
        </p:spPr>
        <p:txBody>
          <a:bodyPr wrap="none" rtlCol="0">
            <a:spAutoFit/>
          </a:bodyPr>
          <a:lstStyle/>
          <a:p>
            <a:r>
              <a:rPr lang="en-US" dirty="0" smtClean="0"/>
              <a:t>Department</a:t>
            </a:r>
            <a:endParaRPr lang="en-US" dirty="0"/>
          </a:p>
        </p:txBody>
      </p:sp>
    </p:spTree>
    <p:extLst>
      <p:ext uri="{BB962C8B-B14F-4D97-AF65-F5344CB8AC3E}">
        <p14:creationId xmlns:p14="http://schemas.microsoft.com/office/powerpoint/2010/main" val="40215119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p:txBody>
          <a:bodyPr/>
          <a:lstStyle/>
          <a:p>
            <a:r>
              <a:rPr lang="en-US" dirty="0" smtClean="0">
                <a:latin typeface="Arial" charset="0"/>
                <a:ea typeface="ＭＳ Ｐゴシック" charset="0"/>
              </a:rPr>
              <a:t>Acknowledgment</a:t>
            </a:r>
            <a:endParaRPr lang="en-US" dirty="0">
              <a:latin typeface="Arial" charset="0"/>
              <a:ea typeface="ＭＳ Ｐゴシック" charset="0"/>
            </a:endParaRPr>
          </a:p>
        </p:txBody>
      </p:sp>
      <p:sp>
        <p:nvSpPr>
          <p:cNvPr id="3" name="Content Placeholder 2"/>
          <p:cNvSpPr>
            <a:spLocks noGrp="1"/>
          </p:cNvSpPr>
          <p:nvPr>
            <p:ph idx="1"/>
          </p:nvPr>
        </p:nvSpPr>
        <p:spPr>
          <a:xfrm>
            <a:off x="457200" y="1052513"/>
            <a:ext cx="8229600" cy="5329237"/>
          </a:xfrm>
        </p:spPr>
        <p:txBody>
          <a:bodyPr>
            <a:normAutofit/>
          </a:bodyPr>
          <a:lstStyle/>
          <a:p>
            <a:pPr marL="0" indent="0">
              <a:buFont typeface="Arial" charset="0"/>
              <a:buNone/>
              <a:defRPr/>
            </a:pPr>
            <a:r>
              <a:rPr lang="en-US" dirty="0" smtClean="0"/>
              <a:t>These slides are based on </a:t>
            </a:r>
            <a:r>
              <a:rPr lang="en-US" dirty="0" smtClean="0"/>
              <a:t>a slide set </a:t>
            </a:r>
            <a:r>
              <a:rPr lang="en-US" dirty="0" smtClean="0"/>
              <a:t>by Mariano </a:t>
            </a:r>
            <a:r>
              <a:rPr lang="en-US" dirty="0" smtClean="0"/>
              <a:t>Rodriguez</a:t>
            </a:r>
            <a:endParaRPr lang="en-US" dirty="0" smtClean="0"/>
          </a:p>
        </p:txBody>
      </p:sp>
    </p:spTree>
    <p:extLst>
      <p:ext uri="{BB962C8B-B14F-4D97-AF65-F5344CB8AC3E}">
        <p14:creationId xmlns:p14="http://schemas.microsoft.com/office/powerpoint/2010/main" val="168014023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RDF</a:t>
            </a:r>
            <a:endParaRPr lang="en-US" dirty="0"/>
          </a:p>
        </p:txBody>
      </p:sp>
      <p:sp>
        <p:nvSpPr>
          <p:cNvPr id="4" name="Rectangle 3"/>
          <p:cNvSpPr/>
          <p:nvPr/>
        </p:nvSpPr>
        <p:spPr>
          <a:xfrm>
            <a:off x="640714" y="1020258"/>
            <a:ext cx="7304406" cy="5909308"/>
          </a:xfrm>
          <a:prstGeom prst="rect">
            <a:avLst/>
          </a:prstGeom>
        </p:spPr>
        <p:txBody>
          <a:bodyPr wrap="square">
            <a:spAutoFit/>
          </a:bodyPr>
          <a:lstStyle/>
          <a:p>
            <a:r>
              <a:rPr lang="en-US" sz="1400" dirty="0"/>
              <a:t>@base &lt;http://</a:t>
            </a:r>
            <a:r>
              <a:rPr lang="en-US" sz="1400" dirty="0" err="1"/>
              <a:t>foo.example</a:t>
            </a:r>
            <a:r>
              <a:rPr lang="en-US" sz="1400" dirty="0"/>
              <a:t>/DB/&gt; .</a:t>
            </a:r>
          </a:p>
          <a:p>
            <a:r>
              <a:rPr lang="en-US" sz="1400" dirty="0"/>
              <a:t>@prefix </a:t>
            </a:r>
            <a:r>
              <a:rPr lang="en-US" sz="1400" dirty="0" err="1"/>
              <a:t>xsd</a:t>
            </a:r>
            <a:r>
              <a:rPr lang="en-US" sz="1400" dirty="0"/>
              <a:t>: &lt;http://www.w3.org/2001/</a:t>
            </a:r>
            <a:r>
              <a:rPr lang="en-US" sz="1400" dirty="0" err="1"/>
              <a:t>XMLSchema</a:t>
            </a:r>
            <a:r>
              <a:rPr lang="en-US" sz="1400" dirty="0"/>
              <a:t>#&gt; .</a:t>
            </a:r>
          </a:p>
          <a:p>
            <a:endParaRPr lang="en-US" sz="1400" dirty="0"/>
          </a:p>
          <a:p>
            <a:r>
              <a:rPr lang="en-US" sz="1400" dirty="0"/>
              <a:t>&lt;People/ID=7&gt; </a:t>
            </a:r>
            <a:r>
              <a:rPr lang="en-US" sz="1400" dirty="0" err="1"/>
              <a:t>rdf:type</a:t>
            </a:r>
            <a:r>
              <a:rPr lang="en-US" sz="1400" dirty="0"/>
              <a:t> &lt;People&gt; .</a:t>
            </a:r>
          </a:p>
          <a:p>
            <a:r>
              <a:rPr lang="en-US" sz="1400" dirty="0"/>
              <a:t>&lt;People/ID=7&gt; &lt;</a:t>
            </a:r>
            <a:r>
              <a:rPr lang="en-US" sz="1400" dirty="0" err="1"/>
              <a:t>People#ID</a:t>
            </a:r>
            <a:r>
              <a:rPr lang="en-US" sz="1400" dirty="0"/>
              <a:t>&gt; 7 .</a:t>
            </a:r>
          </a:p>
          <a:p>
            <a:r>
              <a:rPr lang="en-US" sz="1400" dirty="0"/>
              <a:t>&lt;People/ID=7&gt; &lt;</a:t>
            </a:r>
            <a:r>
              <a:rPr lang="en-US" sz="1400" dirty="0" err="1"/>
              <a:t>People#fname</a:t>
            </a:r>
            <a:r>
              <a:rPr lang="en-US" sz="1400" dirty="0"/>
              <a:t>&gt; "Bob" .</a:t>
            </a:r>
          </a:p>
          <a:p>
            <a:r>
              <a:rPr lang="en-US" sz="1400" dirty="0"/>
              <a:t>&lt;People/ID=7&gt; &lt;</a:t>
            </a:r>
            <a:r>
              <a:rPr lang="en-US" sz="1400" dirty="0" err="1"/>
              <a:t>People#addr</a:t>
            </a:r>
            <a:r>
              <a:rPr lang="en-US" sz="1400" dirty="0"/>
              <a:t>&gt; 18 .</a:t>
            </a:r>
          </a:p>
          <a:p>
            <a:r>
              <a:rPr lang="en-US" sz="1400" dirty="0"/>
              <a:t>&lt;People/ID=7&gt; &lt;</a:t>
            </a:r>
            <a:r>
              <a:rPr lang="en-US" sz="1400" dirty="0" err="1"/>
              <a:t>People#ref-addr</a:t>
            </a:r>
            <a:r>
              <a:rPr lang="en-US" sz="1400" dirty="0"/>
              <a:t>&gt; &lt;Addresses/ID=18&gt; .</a:t>
            </a:r>
          </a:p>
          <a:p>
            <a:r>
              <a:rPr lang="en-US" sz="1400" b="1" dirty="0">
                <a:solidFill>
                  <a:schemeClr val="tx2">
                    <a:lumMod val="75000"/>
                    <a:lumOff val="25000"/>
                  </a:schemeClr>
                </a:solidFill>
              </a:rPr>
              <a:t>&lt;People/ID=7&gt; &lt;</a:t>
            </a:r>
            <a:r>
              <a:rPr lang="en-US" sz="1400" b="1" dirty="0" err="1">
                <a:solidFill>
                  <a:schemeClr val="tx2">
                    <a:lumMod val="75000"/>
                    <a:lumOff val="25000"/>
                  </a:schemeClr>
                </a:solidFill>
              </a:rPr>
              <a:t>People#deptName</a:t>
            </a:r>
            <a:r>
              <a:rPr lang="en-US" sz="1400" b="1" dirty="0">
                <a:solidFill>
                  <a:schemeClr val="tx2">
                    <a:lumMod val="75000"/>
                    <a:lumOff val="25000"/>
                  </a:schemeClr>
                </a:solidFill>
              </a:rPr>
              <a:t>&gt; "accounting" .</a:t>
            </a:r>
          </a:p>
          <a:p>
            <a:r>
              <a:rPr lang="en-US" sz="1400" b="1" dirty="0">
                <a:solidFill>
                  <a:schemeClr val="tx2">
                    <a:lumMod val="75000"/>
                    <a:lumOff val="25000"/>
                  </a:schemeClr>
                </a:solidFill>
              </a:rPr>
              <a:t>&lt;People/ID=7&gt; &lt;</a:t>
            </a:r>
            <a:r>
              <a:rPr lang="en-US" sz="1400" b="1" dirty="0" err="1">
                <a:solidFill>
                  <a:schemeClr val="tx2">
                    <a:lumMod val="75000"/>
                    <a:lumOff val="25000"/>
                  </a:schemeClr>
                </a:solidFill>
              </a:rPr>
              <a:t>People#deptCity</a:t>
            </a:r>
            <a:r>
              <a:rPr lang="en-US" sz="1400" b="1" dirty="0">
                <a:solidFill>
                  <a:schemeClr val="tx2">
                    <a:lumMod val="75000"/>
                    <a:lumOff val="25000"/>
                  </a:schemeClr>
                </a:solidFill>
              </a:rPr>
              <a:t>&gt; "Cambridge" .</a:t>
            </a:r>
          </a:p>
          <a:p>
            <a:r>
              <a:rPr lang="en-US" sz="1400" b="1" dirty="0">
                <a:solidFill>
                  <a:srgbClr val="75367A"/>
                </a:solidFill>
              </a:rPr>
              <a:t>&lt;People/ID=7&gt; &lt;</a:t>
            </a:r>
            <a:r>
              <a:rPr lang="en-US" sz="1400" b="1" dirty="0" err="1">
                <a:solidFill>
                  <a:srgbClr val="75367A"/>
                </a:solidFill>
              </a:rPr>
              <a:t>People#ref-deptName;deptCity</a:t>
            </a:r>
            <a:r>
              <a:rPr lang="en-US" sz="1400" b="1" dirty="0">
                <a:solidFill>
                  <a:srgbClr val="75367A"/>
                </a:solidFill>
              </a:rPr>
              <a:t>&gt; &lt;Department/ID=23&gt; .</a:t>
            </a:r>
          </a:p>
          <a:p>
            <a:r>
              <a:rPr lang="en-US" sz="1400" dirty="0"/>
              <a:t>&lt;People/ID=8&gt; </a:t>
            </a:r>
            <a:r>
              <a:rPr lang="en-US" sz="1400" dirty="0" err="1"/>
              <a:t>rdf:type</a:t>
            </a:r>
            <a:r>
              <a:rPr lang="en-US" sz="1400" dirty="0"/>
              <a:t> &lt;People&gt; .</a:t>
            </a:r>
          </a:p>
          <a:p>
            <a:r>
              <a:rPr lang="en-US" sz="1400" dirty="0"/>
              <a:t>&lt;People/ID=8&gt; &lt;</a:t>
            </a:r>
            <a:r>
              <a:rPr lang="en-US" sz="1400" dirty="0" err="1"/>
              <a:t>People#ID</a:t>
            </a:r>
            <a:r>
              <a:rPr lang="en-US" sz="1400" dirty="0"/>
              <a:t>&gt; 8 .</a:t>
            </a:r>
          </a:p>
          <a:p>
            <a:r>
              <a:rPr lang="en-US" sz="1400" dirty="0"/>
              <a:t>&lt;People/ID=8&gt; &lt;</a:t>
            </a:r>
            <a:r>
              <a:rPr lang="en-US" sz="1400" dirty="0" err="1"/>
              <a:t>People#fname</a:t>
            </a:r>
            <a:r>
              <a:rPr lang="en-US" sz="1400" dirty="0"/>
              <a:t>&gt; "Sue" .</a:t>
            </a:r>
          </a:p>
          <a:p>
            <a:endParaRPr lang="en-US" sz="1400" dirty="0"/>
          </a:p>
          <a:p>
            <a:r>
              <a:rPr lang="en-US" sz="1400" dirty="0"/>
              <a:t>&lt;Addresses/ID=18&gt; </a:t>
            </a:r>
            <a:r>
              <a:rPr lang="en-US" sz="1400" dirty="0" err="1"/>
              <a:t>rdf:type</a:t>
            </a:r>
            <a:r>
              <a:rPr lang="en-US" sz="1400" dirty="0"/>
              <a:t> &lt;Addresses&gt; .</a:t>
            </a:r>
          </a:p>
          <a:p>
            <a:r>
              <a:rPr lang="en-US" sz="1400" dirty="0"/>
              <a:t>&lt;Addresses/ID=18&gt; &lt;</a:t>
            </a:r>
            <a:r>
              <a:rPr lang="en-US" sz="1400" dirty="0" err="1"/>
              <a:t>Addresses#ID</a:t>
            </a:r>
            <a:r>
              <a:rPr lang="en-US" sz="1400" dirty="0"/>
              <a:t>&gt; 18 .</a:t>
            </a:r>
          </a:p>
          <a:p>
            <a:r>
              <a:rPr lang="en-US" sz="1400" dirty="0"/>
              <a:t>&lt;Addresses/ID=18&gt; &lt;</a:t>
            </a:r>
            <a:r>
              <a:rPr lang="en-US" sz="1400" dirty="0" err="1"/>
              <a:t>Addresses#city</a:t>
            </a:r>
            <a:r>
              <a:rPr lang="en-US" sz="1400" dirty="0"/>
              <a:t>&gt; "Cambridge" .</a:t>
            </a:r>
          </a:p>
          <a:p>
            <a:r>
              <a:rPr lang="en-US" sz="1400" dirty="0"/>
              <a:t>&lt;Addresses/ID=18&gt; &lt;</a:t>
            </a:r>
            <a:r>
              <a:rPr lang="en-US" sz="1400" dirty="0" err="1"/>
              <a:t>Addresses#state</a:t>
            </a:r>
            <a:r>
              <a:rPr lang="en-US" sz="1400" dirty="0"/>
              <a:t>&gt; "MA" .</a:t>
            </a:r>
          </a:p>
          <a:p>
            <a:endParaRPr lang="en-US" sz="1400" dirty="0"/>
          </a:p>
          <a:p>
            <a:r>
              <a:rPr lang="en-US" sz="1400" b="1" dirty="0">
                <a:solidFill>
                  <a:srgbClr val="75367A"/>
                </a:solidFill>
              </a:rPr>
              <a:t>&lt;Department/ID=23&gt; </a:t>
            </a:r>
            <a:r>
              <a:rPr lang="en-US" sz="1400" b="1" dirty="0" err="1">
                <a:solidFill>
                  <a:srgbClr val="75367A"/>
                </a:solidFill>
              </a:rPr>
              <a:t>rdf:type</a:t>
            </a:r>
            <a:r>
              <a:rPr lang="en-US" sz="1400" b="1" dirty="0">
                <a:solidFill>
                  <a:srgbClr val="75367A"/>
                </a:solidFill>
              </a:rPr>
              <a:t> &lt;Department&gt; .</a:t>
            </a:r>
          </a:p>
          <a:p>
            <a:r>
              <a:rPr lang="en-US" sz="1400" b="1" dirty="0">
                <a:solidFill>
                  <a:srgbClr val="75367A"/>
                </a:solidFill>
              </a:rPr>
              <a:t>&lt;Department/ID=23&gt; &lt;</a:t>
            </a:r>
            <a:r>
              <a:rPr lang="en-US" sz="1400" b="1" dirty="0" err="1">
                <a:solidFill>
                  <a:srgbClr val="75367A"/>
                </a:solidFill>
              </a:rPr>
              <a:t>Department#ID</a:t>
            </a:r>
            <a:r>
              <a:rPr lang="en-US" sz="1400" b="1" dirty="0">
                <a:solidFill>
                  <a:srgbClr val="75367A"/>
                </a:solidFill>
              </a:rPr>
              <a:t>&gt; 23 .</a:t>
            </a:r>
          </a:p>
          <a:p>
            <a:r>
              <a:rPr lang="en-US" sz="1400" b="1" dirty="0">
                <a:solidFill>
                  <a:srgbClr val="75367A"/>
                </a:solidFill>
              </a:rPr>
              <a:t>&lt;Department/ID=23&gt; &lt;</a:t>
            </a:r>
            <a:r>
              <a:rPr lang="en-US" sz="1400" b="1" dirty="0" err="1">
                <a:solidFill>
                  <a:srgbClr val="75367A"/>
                </a:solidFill>
              </a:rPr>
              <a:t>Department#name</a:t>
            </a:r>
            <a:r>
              <a:rPr lang="en-US" sz="1400" b="1" dirty="0">
                <a:solidFill>
                  <a:srgbClr val="75367A"/>
                </a:solidFill>
              </a:rPr>
              <a:t>&gt; "accounting" .</a:t>
            </a:r>
          </a:p>
          <a:p>
            <a:r>
              <a:rPr lang="en-US" sz="1400" b="1" dirty="0">
                <a:solidFill>
                  <a:srgbClr val="75367A"/>
                </a:solidFill>
              </a:rPr>
              <a:t>&lt;Department/ID=23&gt; &lt;</a:t>
            </a:r>
            <a:r>
              <a:rPr lang="en-US" sz="1400" b="1" dirty="0" err="1">
                <a:solidFill>
                  <a:srgbClr val="75367A"/>
                </a:solidFill>
              </a:rPr>
              <a:t>Department#city</a:t>
            </a:r>
            <a:r>
              <a:rPr lang="en-US" sz="1400" b="1" dirty="0">
                <a:solidFill>
                  <a:srgbClr val="75367A"/>
                </a:solidFill>
              </a:rPr>
              <a:t>&gt; "Cambridge" .</a:t>
            </a:r>
          </a:p>
          <a:p>
            <a:r>
              <a:rPr lang="en-US" sz="1400" b="1" dirty="0">
                <a:solidFill>
                  <a:srgbClr val="75367A"/>
                </a:solidFill>
              </a:rPr>
              <a:t>&lt;Department/ID=23&gt; &lt;</a:t>
            </a:r>
            <a:r>
              <a:rPr lang="en-US" sz="1400" b="1" dirty="0" err="1">
                <a:solidFill>
                  <a:srgbClr val="75367A"/>
                </a:solidFill>
              </a:rPr>
              <a:t>Department#manager</a:t>
            </a:r>
            <a:r>
              <a:rPr lang="en-US" sz="1400" b="1" dirty="0">
                <a:solidFill>
                  <a:srgbClr val="75367A"/>
                </a:solidFill>
              </a:rPr>
              <a:t>&gt; 8 .</a:t>
            </a:r>
          </a:p>
          <a:p>
            <a:r>
              <a:rPr lang="en-US" sz="1400" b="1" dirty="0">
                <a:solidFill>
                  <a:srgbClr val="75367A"/>
                </a:solidFill>
              </a:rPr>
              <a:t>&lt;Department/ID=23&gt; &lt;</a:t>
            </a:r>
            <a:r>
              <a:rPr lang="en-US" sz="1400" b="1" dirty="0" err="1">
                <a:solidFill>
                  <a:srgbClr val="75367A"/>
                </a:solidFill>
              </a:rPr>
              <a:t>Department#ref-manager</a:t>
            </a:r>
            <a:r>
              <a:rPr lang="en-US" sz="1400" b="1" dirty="0">
                <a:solidFill>
                  <a:srgbClr val="75367A"/>
                </a:solidFill>
              </a:rPr>
              <a:t>&gt; &lt;</a:t>
            </a:r>
            <a:r>
              <a:rPr lang="en-US" sz="1400" b="1" dirty="0" err="1">
                <a:solidFill>
                  <a:srgbClr val="75367A"/>
                </a:solidFill>
              </a:rPr>
              <a:t>People#ID</a:t>
            </a:r>
            <a:r>
              <a:rPr lang="en-US" sz="1400" b="1" dirty="0">
                <a:solidFill>
                  <a:srgbClr val="75367A"/>
                </a:solidFill>
              </a:rPr>
              <a:t>=8&gt; .</a:t>
            </a:r>
          </a:p>
        </p:txBody>
      </p:sp>
      <p:sp>
        <p:nvSpPr>
          <p:cNvPr id="3" name="Rectangular Callout 2"/>
          <p:cNvSpPr/>
          <p:nvPr/>
        </p:nvSpPr>
        <p:spPr bwMode="auto">
          <a:xfrm>
            <a:off x="5868144" y="1340768"/>
            <a:ext cx="2952328" cy="1440160"/>
          </a:xfrm>
          <a:prstGeom prst="wedgeRectCallout">
            <a:avLst>
              <a:gd name="adj1" fmla="val -85132"/>
              <a:gd name="adj2" fmla="val 82074"/>
            </a:avLst>
          </a:prstGeom>
          <a:solidFill>
            <a:schemeClr val="bg1"/>
          </a:solidFill>
          <a:ln w="12700" cap="flat" cmpd="sng" algn="ctr">
            <a:solidFill>
              <a:schemeClr val="tx1"/>
            </a:solidFill>
            <a:prstDash val="solid"/>
            <a:round/>
            <a:headEnd type="none" w="med" len="med"/>
            <a:tailEnd type="none" w="med" len="med"/>
          </a:ln>
          <a:effectLst/>
          <a:extLst/>
        </p:spPr>
        <p:txBody>
          <a:bodyPr vert="horz" wrap="square" lIns="90488" tIns="44450" rIns="90488" bIns="4445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2000" dirty="0" smtClean="0">
                <a:cs typeface="Arial" charset="0"/>
              </a:rPr>
              <a:t>In reference property, concatenate the names of the </a:t>
            </a:r>
            <a:r>
              <a:rPr lang="en-US" sz="2000" dirty="0" smtClean="0">
                <a:solidFill>
                  <a:srgbClr val="0000FF"/>
                </a:solidFill>
                <a:cs typeface="Arial" charset="0"/>
              </a:rPr>
              <a:t>referring</a:t>
            </a:r>
            <a:r>
              <a:rPr lang="en-US" sz="2000" dirty="0" smtClean="0">
                <a:cs typeface="Arial" charset="0"/>
              </a:rPr>
              <a:t> attributes with “;”</a:t>
            </a:r>
            <a:endParaRPr kumimoji="0" lang="en-US" sz="2000" b="0" i="0" u="none" strike="noStrike" cap="none" normalizeH="0" baseline="0" dirty="0">
              <a:ln>
                <a:noFill/>
              </a:ln>
              <a:solidFill>
                <a:schemeClr val="tx1"/>
              </a:solidFill>
              <a:effectLst/>
              <a:cs typeface="Arial" charset="0"/>
            </a:endParaRPr>
          </a:p>
        </p:txBody>
      </p:sp>
    </p:spTree>
    <p:extLst>
      <p:ext uri="{BB962C8B-B14F-4D97-AF65-F5344CB8AC3E}">
        <p14:creationId xmlns:p14="http://schemas.microsoft.com/office/powerpoint/2010/main" val="384761366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a:t>
            </a:r>
            <a:r>
              <a:rPr lang="en-US" dirty="0" smtClean="0"/>
              <a:t>-Column Primary Keys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504078582"/>
              </p:ext>
            </p:extLst>
          </p:nvPr>
        </p:nvGraphicFramePr>
        <p:xfrm>
          <a:off x="498474" y="2089053"/>
          <a:ext cx="5873727" cy="1483360"/>
        </p:xfrm>
        <a:graphic>
          <a:graphicData uri="http://schemas.openxmlformats.org/drawingml/2006/table">
            <a:tbl>
              <a:tblPr firstRow="1" bandRow="1">
                <a:tableStyleId>{3C2FFA5D-87B4-456A-9821-1D502468CF0F}</a:tableStyleId>
              </a:tblPr>
              <a:tblGrid>
                <a:gridCol w="516709"/>
                <a:gridCol w="866896"/>
                <a:gridCol w="1907117"/>
                <a:gridCol w="1174575"/>
                <a:gridCol w="1408430"/>
              </a:tblGrid>
              <a:tr h="370840">
                <a:tc>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 Addresses</a:t>
                      </a:r>
                      <a:r>
                        <a:rPr lang="en-US" sz="1400" dirty="0" smtClean="0"/>
                        <a:t>(ID)</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 Department(name, city)</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dirty="0" smtClean="0">
                          <a:solidFill>
                            <a:schemeClr val="bg1"/>
                          </a:solidFill>
                        </a:rPr>
                        <a:t>ID</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fname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addr</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deptName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err="1" smtClean="0">
                          <a:solidFill>
                            <a:schemeClr val="bg1"/>
                          </a:solidFill>
                        </a:rPr>
                        <a:t>deptCity</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r>
              <a:tr h="370840">
                <a:tc>
                  <a:txBody>
                    <a:bodyPr/>
                    <a:lstStyle/>
                    <a:p>
                      <a:r>
                        <a:rPr lang="en-US" sz="1400" dirty="0" smtClean="0"/>
                        <a:t>7</a:t>
                      </a:r>
                      <a:endParaRPr lang="en-US" sz="1400" dirty="0"/>
                    </a:p>
                  </a:txBody>
                  <a:tcPr/>
                </a:tc>
                <a:tc>
                  <a:txBody>
                    <a:bodyPr/>
                    <a:lstStyle/>
                    <a:p>
                      <a:r>
                        <a:rPr lang="en-US" sz="1400" dirty="0" smtClean="0"/>
                        <a:t>Bob</a:t>
                      </a:r>
                      <a:endParaRPr lang="en-US" sz="1400" dirty="0"/>
                    </a:p>
                  </a:txBody>
                  <a:tcPr/>
                </a:tc>
                <a:tc>
                  <a:txBody>
                    <a:bodyPr/>
                    <a:lstStyle/>
                    <a:p>
                      <a:r>
                        <a:rPr lang="en-US" sz="1400" dirty="0" smtClean="0"/>
                        <a:t>18</a:t>
                      </a:r>
                      <a:endParaRPr lang="en-US" sz="1400" dirty="0"/>
                    </a:p>
                  </a:txBody>
                  <a:tcPr/>
                </a:tc>
                <a:tc>
                  <a:txBody>
                    <a:bodyPr/>
                    <a:lstStyle/>
                    <a:p>
                      <a:r>
                        <a:rPr lang="en-US" sz="1400" dirty="0" smtClean="0"/>
                        <a:t>accounting</a:t>
                      </a:r>
                      <a:endParaRPr lang="en-US" sz="1400" dirty="0"/>
                    </a:p>
                  </a:txBody>
                  <a:tcPr/>
                </a:tc>
                <a:tc>
                  <a:txBody>
                    <a:bodyPr/>
                    <a:lstStyle/>
                    <a:p>
                      <a:r>
                        <a:rPr lang="en-US" sz="1400" dirty="0" smtClean="0"/>
                        <a:t>Cambridge</a:t>
                      </a:r>
                      <a:endParaRPr lang="en-US" sz="1400" dirty="0"/>
                    </a:p>
                  </a:txBody>
                  <a:tcPr/>
                </a:tc>
              </a:tr>
              <a:tr h="370840">
                <a:tc>
                  <a:txBody>
                    <a:bodyPr/>
                    <a:lstStyle/>
                    <a:p>
                      <a:r>
                        <a:rPr lang="en-US" sz="1400" dirty="0" smtClean="0"/>
                        <a:t>8</a:t>
                      </a:r>
                      <a:endParaRPr lang="en-US" sz="1400" dirty="0"/>
                    </a:p>
                  </a:txBody>
                  <a:tcPr/>
                </a:tc>
                <a:tc>
                  <a:txBody>
                    <a:bodyPr/>
                    <a:lstStyle/>
                    <a:p>
                      <a:r>
                        <a:rPr lang="en-US" sz="1400" dirty="0" smtClean="0"/>
                        <a:t>Sue</a:t>
                      </a:r>
                      <a:endParaRPr lang="en-US" sz="1400" dirty="0"/>
                    </a:p>
                  </a:txBody>
                  <a:tcPr/>
                </a:tc>
                <a:tc>
                  <a:txBody>
                    <a:bodyPr/>
                    <a:lstStyle/>
                    <a:p>
                      <a:r>
                        <a:rPr lang="en-US" sz="1400" dirty="0" smtClean="0"/>
                        <a:t>NULL</a:t>
                      </a:r>
                      <a:endParaRPr lang="en-US" sz="1400" dirty="0"/>
                    </a:p>
                  </a:txBody>
                  <a:tcPr/>
                </a:tc>
                <a:tc>
                  <a:txBody>
                    <a:bodyPr/>
                    <a:lstStyle/>
                    <a:p>
                      <a:r>
                        <a:rPr lang="en-US" sz="1400" dirty="0" smtClean="0"/>
                        <a:t>NULL</a:t>
                      </a:r>
                      <a:endParaRPr lang="en-US" sz="1400" dirty="0"/>
                    </a:p>
                  </a:txBody>
                  <a:tcPr/>
                </a:tc>
                <a:tc>
                  <a:txBody>
                    <a:bodyPr/>
                    <a:lstStyle/>
                    <a:p>
                      <a:r>
                        <a:rPr lang="en-US" sz="1400" dirty="0" smtClean="0"/>
                        <a:t>NULL</a:t>
                      </a:r>
                      <a:endParaRPr lang="en-US" sz="1400"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60873437"/>
              </p:ext>
            </p:extLst>
          </p:nvPr>
        </p:nvGraphicFramePr>
        <p:xfrm>
          <a:off x="5744348" y="4492353"/>
          <a:ext cx="3140671" cy="1096887"/>
        </p:xfrm>
        <a:graphic>
          <a:graphicData uri="http://schemas.openxmlformats.org/drawingml/2006/table">
            <a:tbl>
              <a:tblPr firstRow="1" bandRow="1">
                <a:tableStyleId>{3C2FFA5D-87B4-456A-9821-1D502468CF0F}</a:tableStyleId>
              </a:tblPr>
              <a:tblGrid>
                <a:gridCol w="751109"/>
                <a:gridCol w="1404042"/>
                <a:gridCol w="985520"/>
              </a:tblGrid>
              <a:tr h="432048">
                <a:tc>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60040">
                <a:tc>
                  <a:txBody>
                    <a:bodyPr/>
                    <a:lstStyle/>
                    <a:p>
                      <a:r>
                        <a:rPr lang="en-US" sz="1400" dirty="0" smtClean="0">
                          <a:solidFill>
                            <a:srgbClr val="FFFFFF"/>
                          </a:solidFill>
                        </a:rPr>
                        <a:t>ID</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rgbClr val="FFFFFF"/>
                          </a:solidFill>
                        </a:rPr>
                        <a:t>City</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rgbClr val="FFFFFF"/>
                          </a:solidFill>
                        </a:rPr>
                        <a:t>State</a:t>
                      </a:r>
                      <a:endParaRPr lang="en-US" sz="1400" dirty="0">
                        <a:solidFill>
                          <a:srgbClr val="FFFFFF"/>
                        </a:solidFill>
                      </a:endParaRPr>
                    </a:p>
                  </a:txBody>
                  <a:tcPr>
                    <a:lnT w="12700" cap="flat" cmpd="sng" algn="ctr">
                      <a:solidFill>
                        <a:srgbClr val="FFFFFF"/>
                      </a:solidFill>
                      <a:prstDash val="solid"/>
                      <a:round/>
                      <a:headEnd type="none" w="med" len="med"/>
                      <a:tailEnd type="none" w="med" len="med"/>
                    </a:lnT>
                  </a:tcPr>
                </a:tc>
              </a:tr>
              <a:tr h="216024">
                <a:tc>
                  <a:txBody>
                    <a:bodyPr/>
                    <a:lstStyle/>
                    <a:p>
                      <a:r>
                        <a:rPr lang="en-US" sz="1400" dirty="0" smtClean="0"/>
                        <a:t>18</a:t>
                      </a:r>
                      <a:endParaRPr lang="en-US" sz="1400" dirty="0"/>
                    </a:p>
                  </a:txBody>
                  <a:tcPr/>
                </a:tc>
                <a:tc>
                  <a:txBody>
                    <a:bodyPr/>
                    <a:lstStyle/>
                    <a:p>
                      <a:r>
                        <a:rPr lang="en-US" sz="1400" dirty="0" smtClean="0"/>
                        <a:t>Cambridge</a:t>
                      </a:r>
                      <a:endParaRPr lang="en-US" sz="1400" dirty="0"/>
                    </a:p>
                  </a:txBody>
                  <a:tcPr/>
                </a:tc>
                <a:tc>
                  <a:txBody>
                    <a:bodyPr/>
                    <a:lstStyle/>
                    <a:p>
                      <a:r>
                        <a:rPr lang="en-US" sz="1400" dirty="0" smtClean="0"/>
                        <a:t>Ma</a:t>
                      </a:r>
                      <a:endParaRPr lang="en-US" sz="1400" dirty="0"/>
                    </a:p>
                  </a:txBody>
                  <a:tcPr/>
                </a:tc>
              </a:tr>
            </a:tbl>
          </a:graphicData>
        </a:graphic>
      </p:graphicFrame>
      <p:sp>
        <p:nvSpPr>
          <p:cNvPr id="6" name="TextBox 5"/>
          <p:cNvSpPr txBox="1"/>
          <p:nvPr/>
        </p:nvSpPr>
        <p:spPr>
          <a:xfrm>
            <a:off x="498477" y="1704481"/>
            <a:ext cx="918754" cy="369332"/>
          </a:xfrm>
          <a:prstGeom prst="rect">
            <a:avLst/>
          </a:prstGeom>
          <a:noFill/>
        </p:spPr>
        <p:txBody>
          <a:bodyPr wrap="none" rtlCol="0">
            <a:spAutoFit/>
          </a:bodyPr>
          <a:lstStyle/>
          <a:p>
            <a:r>
              <a:rPr lang="en-US" dirty="0" smtClean="0"/>
              <a:t>People</a:t>
            </a:r>
            <a:endParaRPr lang="en-US" dirty="0"/>
          </a:p>
        </p:txBody>
      </p:sp>
      <p:sp>
        <p:nvSpPr>
          <p:cNvPr id="7" name="TextBox 6"/>
          <p:cNvSpPr txBox="1"/>
          <p:nvPr/>
        </p:nvSpPr>
        <p:spPr>
          <a:xfrm>
            <a:off x="5744348" y="4005064"/>
            <a:ext cx="1300957" cy="369332"/>
          </a:xfrm>
          <a:prstGeom prst="rect">
            <a:avLst/>
          </a:prstGeom>
          <a:noFill/>
        </p:spPr>
        <p:txBody>
          <a:bodyPr wrap="none" rtlCol="0">
            <a:spAutoFit/>
          </a:bodyPr>
          <a:lstStyle/>
          <a:p>
            <a:r>
              <a:rPr lang="en-US" dirty="0" smtClean="0"/>
              <a:t>Addresses</a:t>
            </a:r>
            <a:endParaRPr lang="en-US" dirty="0"/>
          </a:p>
        </p:txBody>
      </p:sp>
      <p:graphicFrame>
        <p:nvGraphicFramePr>
          <p:cNvPr id="11" name="Content Placeholder 3"/>
          <p:cNvGraphicFramePr>
            <a:graphicFrameLocks/>
          </p:cNvGraphicFramePr>
          <p:nvPr>
            <p:extLst>
              <p:ext uri="{D42A27DB-BD31-4B8C-83A1-F6EECF244321}">
                <p14:modId xmlns:p14="http://schemas.microsoft.com/office/powerpoint/2010/main" val="3003184512"/>
              </p:ext>
            </p:extLst>
          </p:nvPr>
        </p:nvGraphicFramePr>
        <p:xfrm>
          <a:off x="498477" y="4474868"/>
          <a:ext cx="4094480" cy="1112520"/>
        </p:xfrm>
        <a:graphic>
          <a:graphicData uri="http://schemas.openxmlformats.org/drawingml/2006/table">
            <a:tbl>
              <a:tblPr firstRow="1" bandRow="1">
                <a:tableStyleId>{3C2FFA5D-87B4-456A-9821-1D502468CF0F}</a:tableStyleId>
              </a:tblPr>
              <a:tblGrid>
                <a:gridCol w="1402080"/>
                <a:gridCol w="1483360"/>
                <a:gridCol w="1209040"/>
              </a:tblGrid>
              <a:tr h="370840">
                <a:tc gridSpan="2">
                  <a:txBody>
                    <a:bodyPr/>
                    <a:lstStyle/>
                    <a:p>
                      <a:r>
                        <a:rPr lang="en-US" sz="1400" dirty="0" smtClean="0"/>
                        <a:t>PK</a:t>
                      </a:r>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dirty="0" smtClean="0">
                          <a:solidFill>
                            <a:schemeClr val="bg1"/>
                          </a:solidFill>
                        </a:rPr>
                        <a:t>name</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chemeClr val="bg1"/>
                          </a:solidFill>
                        </a:rPr>
                        <a:t>city</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c>
                  <a:txBody>
                    <a:bodyPr/>
                    <a:lstStyle/>
                    <a:p>
                      <a:r>
                        <a:rPr lang="en-US" sz="1400" dirty="0" smtClean="0">
                          <a:solidFill>
                            <a:schemeClr val="bg1"/>
                          </a:solidFill>
                        </a:rPr>
                        <a:t>manager</a:t>
                      </a:r>
                      <a:endParaRPr lang="en-US" sz="1400" dirty="0">
                        <a:solidFill>
                          <a:schemeClr val="bg1"/>
                        </a:solidFill>
                      </a:endParaRPr>
                    </a:p>
                  </a:txBody>
                  <a:tcPr>
                    <a:lnT w="12700" cap="flat" cmpd="sng" algn="ctr">
                      <a:solidFill>
                        <a:srgbClr val="FFFFFF"/>
                      </a:solidFill>
                      <a:prstDash val="solid"/>
                      <a:round/>
                      <a:headEnd type="none" w="med" len="med"/>
                      <a:tailEnd type="none" w="med" len="med"/>
                    </a:lnT>
                  </a:tcPr>
                </a:tc>
              </a:tr>
              <a:tr h="370840">
                <a:tc>
                  <a:txBody>
                    <a:bodyPr/>
                    <a:lstStyle/>
                    <a:p>
                      <a:r>
                        <a:rPr lang="en-US" sz="1400" dirty="0" smtClean="0"/>
                        <a:t>accounting</a:t>
                      </a:r>
                      <a:endParaRPr lang="en-US" sz="1400" dirty="0"/>
                    </a:p>
                  </a:txBody>
                  <a:tcPr/>
                </a:tc>
                <a:tc>
                  <a:txBody>
                    <a:bodyPr/>
                    <a:lstStyle/>
                    <a:p>
                      <a:r>
                        <a:rPr lang="en-US" sz="1400" dirty="0" smtClean="0"/>
                        <a:t>Cambridge</a:t>
                      </a:r>
                      <a:endParaRPr lang="en-US" sz="1400" dirty="0"/>
                    </a:p>
                  </a:txBody>
                  <a:tcPr/>
                </a:tc>
                <a:tc>
                  <a:txBody>
                    <a:bodyPr/>
                    <a:lstStyle/>
                    <a:p>
                      <a:r>
                        <a:rPr lang="en-US" sz="1400" dirty="0" smtClean="0"/>
                        <a:t>8</a:t>
                      </a:r>
                      <a:endParaRPr lang="en-US" sz="1400" dirty="0"/>
                    </a:p>
                  </a:txBody>
                  <a:tcPr/>
                </a:tc>
              </a:tr>
            </a:tbl>
          </a:graphicData>
        </a:graphic>
      </p:graphicFrame>
      <p:sp>
        <p:nvSpPr>
          <p:cNvPr id="12" name="TextBox 11"/>
          <p:cNvSpPr txBox="1"/>
          <p:nvPr/>
        </p:nvSpPr>
        <p:spPr>
          <a:xfrm>
            <a:off x="498474" y="3986015"/>
            <a:ext cx="1455484" cy="369332"/>
          </a:xfrm>
          <a:prstGeom prst="rect">
            <a:avLst/>
          </a:prstGeom>
          <a:noFill/>
        </p:spPr>
        <p:txBody>
          <a:bodyPr wrap="none" rtlCol="0">
            <a:spAutoFit/>
          </a:bodyPr>
          <a:lstStyle/>
          <a:p>
            <a:r>
              <a:rPr lang="en-US" dirty="0" smtClean="0"/>
              <a:t>Department</a:t>
            </a:r>
            <a:endParaRPr lang="en-US" dirty="0"/>
          </a:p>
        </p:txBody>
      </p:sp>
    </p:spTree>
    <p:extLst>
      <p:ext uri="{BB962C8B-B14F-4D97-AF65-F5344CB8AC3E}">
        <p14:creationId xmlns:p14="http://schemas.microsoft.com/office/powerpoint/2010/main" val="38621955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Multi-Column Primary </a:t>
            </a:r>
            <a:r>
              <a:rPr lang="en-US" dirty="0" smtClean="0"/>
              <a:t>Keys/2</a:t>
            </a:r>
            <a:endParaRPr lang="en-US" dirty="0"/>
          </a:p>
        </p:txBody>
      </p:sp>
      <p:sp>
        <p:nvSpPr>
          <p:cNvPr id="4" name="Rectangle 3"/>
          <p:cNvSpPr/>
          <p:nvPr/>
        </p:nvSpPr>
        <p:spPr>
          <a:xfrm>
            <a:off x="233680" y="4635713"/>
            <a:ext cx="9032240" cy="1169551"/>
          </a:xfrm>
          <a:prstGeom prst="rect">
            <a:avLst/>
          </a:prstGeom>
        </p:spPr>
        <p:txBody>
          <a:bodyPr wrap="square">
            <a:spAutoFit/>
          </a:bodyPr>
          <a:lstStyle/>
          <a:p>
            <a:r>
              <a:rPr lang="en-US" sz="1400" dirty="0"/>
              <a:t>&lt;People/ID=7&gt; &lt;</a:t>
            </a:r>
            <a:r>
              <a:rPr lang="en-US" sz="1400" dirty="0" err="1"/>
              <a:t>People#</a:t>
            </a:r>
            <a:r>
              <a:rPr lang="en-US" sz="1400" dirty="0" err="1">
                <a:solidFill>
                  <a:srgbClr val="0000FF"/>
                </a:solidFill>
              </a:rPr>
              <a:t>ref-deptName;deptCity</a:t>
            </a:r>
            <a:r>
              <a:rPr lang="en-US" sz="1400" dirty="0"/>
              <a:t>&gt; &lt;Department/</a:t>
            </a:r>
            <a:r>
              <a:rPr lang="en-US" sz="1400" dirty="0">
                <a:solidFill>
                  <a:srgbClr val="0000FF"/>
                </a:solidFill>
              </a:rPr>
              <a:t>name=</a:t>
            </a:r>
            <a:r>
              <a:rPr lang="en-US" sz="1400" dirty="0" err="1">
                <a:solidFill>
                  <a:srgbClr val="0000FF"/>
                </a:solidFill>
              </a:rPr>
              <a:t>accounting;city</a:t>
            </a:r>
            <a:r>
              <a:rPr lang="en-US" sz="1400" dirty="0">
                <a:solidFill>
                  <a:srgbClr val="0000FF"/>
                </a:solidFill>
              </a:rPr>
              <a:t>=Cambridge</a:t>
            </a:r>
            <a:r>
              <a:rPr lang="en-US" sz="1400" dirty="0"/>
              <a:t>&gt; . </a:t>
            </a:r>
          </a:p>
          <a:p>
            <a:r>
              <a:rPr lang="en-US" sz="1400" dirty="0"/>
              <a:t>&lt;Department/</a:t>
            </a:r>
            <a:r>
              <a:rPr lang="en-US" sz="1400" dirty="0">
                <a:solidFill>
                  <a:srgbClr val="0000FF"/>
                </a:solidFill>
              </a:rPr>
              <a:t>name=</a:t>
            </a:r>
            <a:r>
              <a:rPr lang="en-US" sz="1400" dirty="0" err="1">
                <a:solidFill>
                  <a:srgbClr val="0000FF"/>
                </a:solidFill>
              </a:rPr>
              <a:t>accounting;city</a:t>
            </a:r>
            <a:r>
              <a:rPr lang="en-US" sz="1400" dirty="0">
                <a:solidFill>
                  <a:srgbClr val="0000FF"/>
                </a:solidFill>
              </a:rPr>
              <a:t>=Cambridge</a:t>
            </a:r>
            <a:r>
              <a:rPr lang="en-US" sz="1400" dirty="0"/>
              <a:t>&gt; </a:t>
            </a:r>
            <a:r>
              <a:rPr lang="en-US" sz="1400" dirty="0" err="1"/>
              <a:t>rdf:type</a:t>
            </a:r>
            <a:r>
              <a:rPr lang="en-US" sz="1400" dirty="0"/>
              <a:t> &lt;Department&gt; . </a:t>
            </a:r>
          </a:p>
          <a:p>
            <a:r>
              <a:rPr lang="en-US" sz="1400" dirty="0"/>
              <a:t>&lt;Department/</a:t>
            </a:r>
            <a:r>
              <a:rPr lang="en-US" sz="1400" dirty="0">
                <a:solidFill>
                  <a:srgbClr val="0000FF"/>
                </a:solidFill>
              </a:rPr>
              <a:t>name=</a:t>
            </a:r>
            <a:r>
              <a:rPr lang="en-US" sz="1400" dirty="0" err="1">
                <a:solidFill>
                  <a:srgbClr val="0000FF"/>
                </a:solidFill>
              </a:rPr>
              <a:t>accounting;city</a:t>
            </a:r>
            <a:r>
              <a:rPr lang="en-US" sz="1400" dirty="0">
                <a:solidFill>
                  <a:srgbClr val="0000FF"/>
                </a:solidFill>
              </a:rPr>
              <a:t>=Cambridge</a:t>
            </a:r>
            <a:r>
              <a:rPr lang="en-US" sz="1400" dirty="0"/>
              <a:t>&gt; &lt;</a:t>
            </a:r>
            <a:r>
              <a:rPr lang="en-US" sz="1400" dirty="0" err="1"/>
              <a:t>Department#ID</a:t>
            </a:r>
            <a:r>
              <a:rPr lang="en-US" sz="1400" dirty="0"/>
              <a:t>&gt; 23 . </a:t>
            </a:r>
          </a:p>
          <a:p>
            <a:r>
              <a:rPr lang="en-US" sz="1400" dirty="0"/>
              <a:t>&lt;Department/</a:t>
            </a:r>
            <a:r>
              <a:rPr lang="en-US" sz="1400" dirty="0">
                <a:solidFill>
                  <a:srgbClr val="0000FF"/>
                </a:solidFill>
              </a:rPr>
              <a:t>name=</a:t>
            </a:r>
            <a:r>
              <a:rPr lang="en-US" sz="1400" dirty="0" err="1">
                <a:solidFill>
                  <a:srgbClr val="0000FF"/>
                </a:solidFill>
              </a:rPr>
              <a:t>accounting;city</a:t>
            </a:r>
            <a:r>
              <a:rPr lang="en-US" sz="1400" dirty="0">
                <a:solidFill>
                  <a:srgbClr val="0000FF"/>
                </a:solidFill>
              </a:rPr>
              <a:t>=Cambridge</a:t>
            </a:r>
            <a:r>
              <a:rPr lang="en-US" sz="1400" dirty="0"/>
              <a:t>&gt; &lt;</a:t>
            </a:r>
            <a:r>
              <a:rPr lang="en-US" sz="1400" dirty="0" err="1"/>
              <a:t>Department#name</a:t>
            </a:r>
            <a:r>
              <a:rPr lang="en-US" sz="1400" dirty="0"/>
              <a:t>&gt; "accounting" .</a:t>
            </a:r>
          </a:p>
          <a:p>
            <a:r>
              <a:rPr lang="en-US" sz="1400" dirty="0"/>
              <a:t>&lt;Department/</a:t>
            </a:r>
            <a:r>
              <a:rPr lang="en-US" sz="1400" dirty="0">
                <a:solidFill>
                  <a:srgbClr val="0000FF"/>
                </a:solidFill>
              </a:rPr>
              <a:t>name=</a:t>
            </a:r>
            <a:r>
              <a:rPr lang="en-US" sz="1400" dirty="0" err="1">
                <a:solidFill>
                  <a:srgbClr val="0000FF"/>
                </a:solidFill>
              </a:rPr>
              <a:t>accounting;city</a:t>
            </a:r>
            <a:r>
              <a:rPr lang="en-US" sz="1400" dirty="0">
                <a:solidFill>
                  <a:srgbClr val="0000FF"/>
                </a:solidFill>
              </a:rPr>
              <a:t>=Cambridge</a:t>
            </a:r>
            <a:r>
              <a:rPr lang="en-US" sz="1400" dirty="0"/>
              <a:t>&gt; &lt;</a:t>
            </a:r>
            <a:r>
              <a:rPr lang="en-US" sz="1400" dirty="0" err="1"/>
              <a:t>Department#city</a:t>
            </a:r>
            <a:r>
              <a:rPr lang="en-US" sz="1400" dirty="0"/>
              <a:t>&gt; "Cambridge" .</a:t>
            </a:r>
          </a:p>
        </p:txBody>
      </p:sp>
      <p:sp>
        <p:nvSpPr>
          <p:cNvPr id="5" name="Rectangle 4"/>
          <p:cNvSpPr/>
          <p:nvPr/>
        </p:nvSpPr>
        <p:spPr>
          <a:xfrm>
            <a:off x="498474" y="1582619"/>
            <a:ext cx="7436486" cy="2308324"/>
          </a:xfrm>
          <a:prstGeom prst="rect">
            <a:avLst/>
          </a:prstGeom>
        </p:spPr>
        <p:txBody>
          <a:bodyPr wrap="square">
            <a:spAutoFit/>
          </a:bodyPr>
          <a:lstStyle/>
          <a:p>
            <a:r>
              <a:rPr lang="en-US" dirty="0"/>
              <a:t>Primary keys may also be composite. If, in the above example, the primary key for Department were (name, city) instead of ID, the identifier for the only row in this table would be </a:t>
            </a:r>
            <a:r>
              <a:rPr lang="en-US" dirty="0"/>
              <a:t/>
            </a:r>
            <a:br>
              <a:rPr lang="en-US" dirty="0"/>
            </a:br>
            <a:endParaRPr lang="en-US" dirty="0" smtClean="0"/>
          </a:p>
          <a:p>
            <a:r>
              <a:rPr lang="en-US" dirty="0"/>
              <a:t> </a:t>
            </a:r>
            <a:r>
              <a:rPr lang="en-US" dirty="0" smtClean="0"/>
              <a:t>     &lt;</a:t>
            </a:r>
            <a:r>
              <a:rPr lang="en-US" dirty="0"/>
              <a:t>Department/</a:t>
            </a:r>
            <a:r>
              <a:rPr lang="en-US" dirty="0">
                <a:solidFill>
                  <a:srgbClr val="0000FF"/>
                </a:solidFill>
              </a:rPr>
              <a:t>name=</a:t>
            </a:r>
            <a:r>
              <a:rPr lang="en-US" dirty="0" err="1">
                <a:solidFill>
                  <a:srgbClr val="0000FF"/>
                </a:solidFill>
              </a:rPr>
              <a:t>accounting;city</a:t>
            </a:r>
            <a:r>
              <a:rPr lang="en-US" dirty="0">
                <a:solidFill>
                  <a:srgbClr val="0000FF"/>
                </a:solidFill>
              </a:rPr>
              <a:t>=Cambridge</a:t>
            </a:r>
            <a:r>
              <a:rPr lang="en-US" dirty="0"/>
              <a:t>&gt;. </a:t>
            </a:r>
            <a:r>
              <a:rPr lang="en-US" dirty="0" smtClean="0"/>
              <a:t/>
            </a:r>
            <a:br>
              <a:rPr lang="en-US" dirty="0" smtClean="0"/>
            </a:br>
            <a:endParaRPr lang="en-US" dirty="0" smtClean="0"/>
          </a:p>
          <a:p>
            <a:r>
              <a:rPr lang="en-US" dirty="0" smtClean="0"/>
              <a:t>The </a:t>
            </a:r>
            <a:r>
              <a:rPr lang="en-US" dirty="0"/>
              <a:t>triples involving &lt;Department/ID=23&gt; would be replaced </a:t>
            </a:r>
            <a:r>
              <a:rPr lang="en-US" dirty="0" smtClean="0"/>
              <a:t/>
            </a:r>
            <a:br>
              <a:rPr lang="en-US" dirty="0" smtClean="0"/>
            </a:br>
            <a:r>
              <a:rPr lang="en-US" dirty="0" smtClean="0"/>
              <a:t>with </a:t>
            </a:r>
            <a:r>
              <a:rPr lang="en-US" dirty="0"/>
              <a:t>the following triples:</a:t>
            </a:r>
          </a:p>
        </p:txBody>
      </p:sp>
    </p:spTree>
    <p:extLst>
      <p:ext uri="{BB962C8B-B14F-4D97-AF65-F5344CB8AC3E}">
        <p14:creationId xmlns:p14="http://schemas.microsoft.com/office/powerpoint/2010/main" val="220391541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a:t>
            </a:r>
            <a:r>
              <a:rPr lang="en-US" dirty="0" smtClean="0"/>
              <a:t>(Non</a:t>
            </a:r>
            <a:r>
              <a:rPr lang="en-US" dirty="0"/>
              <a:t>-existing) </a:t>
            </a:r>
            <a:r>
              <a:rPr lang="en-US" dirty="0" smtClean="0"/>
              <a:t>Primary Keys</a:t>
            </a:r>
            <a:endParaRPr lang="en-US" dirty="0"/>
          </a:p>
        </p:txBody>
      </p:sp>
      <p:sp>
        <p:nvSpPr>
          <p:cNvPr id="3" name="Content Placeholder 2"/>
          <p:cNvSpPr>
            <a:spLocks noGrp="1"/>
          </p:cNvSpPr>
          <p:nvPr>
            <p:ph idx="1"/>
          </p:nvPr>
        </p:nvSpPr>
        <p:spPr>
          <a:xfrm>
            <a:off x="457200" y="4221088"/>
            <a:ext cx="8229600" cy="1905075"/>
          </a:xfrm>
        </p:spPr>
        <p:txBody>
          <a:bodyPr/>
          <a:lstStyle/>
          <a:p>
            <a:pPr marL="0" indent="0">
              <a:buNone/>
            </a:pPr>
            <a:r>
              <a:rPr lang="en-US" dirty="0" smtClean="0"/>
              <a:t>Table Tweets does not have a primary key …</a:t>
            </a:r>
          </a:p>
          <a:p>
            <a:pPr marL="0" indent="0">
              <a:buNone/>
            </a:pPr>
            <a:endParaRPr lang="en-US" sz="800" dirty="0"/>
          </a:p>
          <a:p>
            <a:pPr marL="0" indent="0">
              <a:buNone/>
            </a:pPr>
            <a:r>
              <a:rPr lang="en-US" dirty="0" smtClean="0">
                <a:sym typeface="Wingdings"/>
              </a:rPr>
              <a:t> How can we represent rows as resources?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1659632101"/>
              </p:ext>
            </p:extLst>
          </p:nvPr>
        </p:nvGraphicFramePr>
        <p:xfrm>
          <a:off x="539552" y="1916832"/>
          <a:ext cx="4582166" cy="1514452"/>
        </p:xfrm>
        <a:graphic>
          <a:graphicData uri="http://schemas.openxmlformats.org/drawingml/2006/table">
            <a:tbl>
              <a:tblPr firstRow="1" bandRow="1">
                <a:tableStyleId>{3C2FFA5D-87B4-456A-9821-1D502468CF0F}</a:tableStyleId>
              </a:tblPr>
              <a:tblGrid>
                <a:gridCol w="1271574"/>
                <a:gridCol w="1656184"/>
                <a:gridCol w="1654408"/>
              </a:tblGrid>
              <a:tr h="370840">
                <a:tc>
                  <a:txBody>
                    <a:bodyPr/>
                    <a:lstStyle/>
                    <a:p>
                      <a:r>
                        <a:rPr lang="en-US" sz="1400" dirty="0" smtClean="0"/>
                        <a:t>→ </a:t>
                      </a:r>
                      <a:r>
                        <a:rPr lang="en-US" sz="1400" b="0" dirty="0" smtClean="0"/>
                        <a:t>People</a:t>
                      </a:r>
                      <a:r>
                        <a:rPr lang="en-US" sz="1400" b="0" dirty="0" smtClean="0"/>
                        <a:t>(ID)</a:t>
                      </a:r>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b="0" dirty="0" smtClean="0">
                          <a:solidFill>
                            <a:schemeClr val="bg1"/>
                          </a:solidFill>
                        </a:rPr>
                        <a:t>tweeter</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r>
                        <a:rPr lang="en-US" sz="1400" b="0" dirty="0" smtClean="0">
                          <a:solidFill>
                            <a:schemeClr val="bg1"/>
                          </a:solidFill>
                        </a:rPr>
                        <a:t>when</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r>
                        <a:rPr lang="en-US" sz="1400" b="0" dirty="0" smtClean="0">
                          <a:solidFill>
                            <a:schemeClr val="bg1"/>
                          </a:solidFill>
                        </a:rPr>
                        <a:t>text</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401932">
                <a:tc>
                  <a:txBody>
                    <a:bodyPr/>
                    <a:lstStyle/>
                    <a:p>
                      <a:r>
                        <a:rPr lang="en-US" sz="1400" b="0" dirty="0" smtClean="0"/>
                        <a:t>7</a:t>
                      </a:r>
                      <a:endParaRPr lang="en-US" sz="1400" b="0" dirty="0"/>
                    </a:p>
                  </a:txBody>
                  <a:tcPr>
                    <a:lnT w="12700" cap="flat" cmpd="sng" algn="ctr">
                      <a:solidFill>
                        <a:srgbClr val="FFFFFF"/>
                      </a:solidFill>
                      <a:prstDash val="solid"/>
                      <a:round/>
                      <a:headEnd type="none" w="med" len="med"/>
                      <a:tailEnd type="none" w="med" len="med"/>
                    </a:lnT>
                  </a:tcPr>
                </a:tc>
                <a:tc>
                  <a:txBody>
                    <a:bodyPr/>
                    <a:lstStyle/>
                    <a:p>
                      <a:r>
                        <a:rPr lang="en-US" sz="1400" b="0" dirty="0" smtClean="0"/>
                        <a:t>2010-08-30T01:33</a:t>
                      </a:r>
                      <a:endParaRPr lang="en-US" sz="1400" b="0" dirty="0"/>
                    </a:p>
                  </a:txBody>
                  <a:tcPr>
                    <a:lnT w="12700" cap="flat" cmpd="sng" algn="ctr">
                      <a:solidFill>
                        <a:srgbClr val="FFFFFF"/>
                      </a:solidFill>
                      <a:prstDash val="solid"/>
                      <a:round/>
                      <a:headEnd type="none" w="med" len="med"/>
                      <a:tailEnd type="none" w="med" len="med"/>
                    </a:lnT>
                  </a:tcPr>
                </a:tc>
                <a:tc>
                  <a:txBody>
                    <a:bodyPr/>
                    <a:lstStyle/>
                    <a:p>
                      <a:r>
                        <a:rPr lang="en-US" sz="1400" b="0" dirty="0" smtClean="0"/>
                        <a:t>I really like </a:t>
                      </a:r>
                      <a:r>
                        <a:rPr lang="en-US" sz="1400" b="0" dirty="0" err="1" smtClean="0"/>
                        <a:t>lolcats</a:t>
                      </a:r>
                      <a:r>
                        <a:rPr lang="en-US" sz="1400" b="0" dirty="0" smtClean="0"/>
                        <a:t>.</a:t>
                      </a:r>
                      <a:endParaRPr lang="en-US" sz="1400" b="0" dirty="0"/>
                    </a:p>
                  </a:txBody>
                  <a:tcPr>
                    <a:lnT w="12700" cap="flat" cmpd="sng" algn="ctr">
                      <a:solidFill>
                        <a:srgbClr val="FFFFFF"/>
                      </a:solidFill>
                      <a:prstDash val="solid"/>
                      <a:round/>
                      <a:headEnd type="none" w="med" len="med"/>
                      <a:tailEnd type="none" w="med" len="med"/>
                    </a:lnT>
                  </a:tcPr>
                </a:tc>
              </a:tr>
              <a:tr h="370840">
                <a:tc>
                  <a:txBody>
                    <a:bodyPr/>
                    <a:lstStyle/>
                    <a:p>
                      <a:r>
                        <a:rPr lang="en-US" sz="1400" b="0" dirty="0" smtClean="0"/>
                        <a:t>7</a:t>
                      </a:r>
                      <a:endParaRPr lang="en-US" sz="1400" b="0" dirty="0"/>
                    </a:p>
                  </a:txBody>
                  <a:tcPr/>
                </a:tc>
                <a:tc>
                  <a:txBody>
                    <a:bodyPr/>
                    <a:lstStyle/>
                    <a:p>
                      <a:r>
                        <a:rPr lang="en-US" sz="1400" b="0" dirty="0" smtClean="0"/>
                        <a:t>2010-08-30T09:01</a:t>
                      </a:r>
                      <a:endParaRPr lang="en-US" sz="1400" b="0" dirty="0"/>
                    </a:p>
                  </a:txBody>
                  <a:tcPr/>
                </a:tc>
                <a:tc>
                  <a:txBody>
                    <a:bodyPr/>
                    <a:lstStyle/>
                    <a:p>
                      <a:r>
                        <a:rPr lang="en-US" sz="1400" b="0" dirty="0" smtClean="0"/>
                        <a:t>I take it back.</a:t>
                      </a:r>
                      <a:endParaRPr lang="en-US" sz="1400" b="0" dirty="0"/>
                    </a:p>
                  </a:txBody>
                  <a:tcPr/>
                </a:tc>
              </a:tr>
            </a:tbl>
          </a:graphicData>
        </a:graphic>
      </p:graphicFrame>
      <p:sp>
        <p:nvSpPr>
          <p:cNvPr id="5" name="TextBox 4"/>
          <p:cNvSpPr txBox="1"/>
          <p:nvPr/>
        </p:nvSpPr>
        <p:spPr>
          <a:xfrm>
            <a:off x="467544" y="1340768"/>
            <a:ext cx="929236" cy="369332"/>
          </a:xfrm>
          <a:prstGeom prst="rect">
            <a:avLst/>
          </a:prstGeom>
          <a:noFill/>
        </p:spPr>
        <p:txBody>
          <a:bodyPr wrap="none" rtlCol="0">
            <a:spAutoFit/>
          </a:bodyPr>
          <a:lstStyle/>
          <a:p>
            <a:r>
              <a:rPr lang="en-US" dirty="0" smtClean="0"/>
              <a:t>Tweets</a:t>
            </a:r>
            <a:endParaRPr lang="en-US" dirty="0"/>
          </a:p>
        </p:txBody>
      </p:sp>
    </p:spTree>
    <p:extLst>
      <p:ext uri="{BB962C8B-B14F-4D97-AF65-F5344CB8AC3E}">
        <p14:creationId xmlns:p14="http://schemas.microsoft.com/office/powerpoint/2010/main" val="128577708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Empty (Non-existing) Primary Keys</a:t>
            </a:r>
            <a:endParaRPr lang="en-US" dirty="0"/>
          </a:p>
        </p:txBody>
      </p:sp>
      <p:sp>
        <p:nvSpPr>
          <p:cNvPr id="4" name="Rectangle 3"/>
          <p:cNvSpPr/>
          <p:nvPr/>
        </p:nvSpPr>
        <p:spPr>
          <a:xfrm>
            <a:off x="251520" y="3212976"/>
            <a:ext cx="3563888" cy="1631216"/>
          </a:xfrm>
          <a:prstGeom prst="rect">
            <a:avLst/>
          </a:prstGeom>
        </p:spPr>
        <p:txBody>
          <a:bodyPr wrap="square">
            <a:spAutoFit/>
          </a:bodyPr>
          <a:lstStyle/>
          <a:p>
            <a:r>
              <a:rPr lang="en-US" sz="2000" dirty="0"/>
              <a:t>If there is no primary key, </a:t>
            </a:r>
            <a:endParaRPr lang="en-US" sz="2000" dirty="0"/>
          </a:p>
          <a:p>
            <a:r>
              <a:rPr lang="en-US" sz="2000" dirty="0" smtClean="0"/>
              <a:t>each </a:t>
            </a:r>
            <a:r>
              <a:rPr lang="en-US" sz="2000" dirty="0"/>
              <a:t>row </a:t>
            </a:r>
            <a:r>
              <a:rPr lang="en-US" sz="2000" dirty="0" smtClean="0"/>
              <a:t>determines a </a:t>
            </a:r>
            <a:r>
              <a:rPr lang="en-US" sz="2000" dirty="0"/>
              <a:t>set of triples with a shared subject, </a:t>
            </a:r>
            <a:endParaRPr lang="en-US" sz="2000" dirty="0" smtClean="0"/>
          </a:p>
          <a:p>
            <a:r>
              <a:rPr lang="en-US" sz="2000" dirty="0" smtClean="0"/>
              <a:t>but </a:t>
            </a:r>
            <a:r>
              <a:rPr lang="en-US" sz="2000" dirty="0"/>
              <a:t>that subject is </a:t>
            </a:r>
            <a:r>
              <a:rPr lang="en-US" sz="2000" dirty="0" smtClean="0"/>
              <a:t/>
            </a:r>
            <a:br>
              <a:rPr lang="en-US" sz="2000" dirty="0" smtClean="0"/>
            </a:br>
            <a:r>
              <a:rPr lang="en-US" sz="2000" dirty="0" smtClean="0"/>
              <a:t>a </a:t>
            </a:r>
            <a:r>
              <a:rPr lang="en-US" sz="2000" dirty="0"/>
              <a:t>blank node. </a:t>
            </a:r>
          </a:p>
        </p:txBody>
      </p:sp>
      <p:graphicFrame>
        <p:nvGraphicFramePr>
          <p:cNvPr id="5" name="Content Placeholder 3"/>
          <p:cNvGraphicFramePr>
            <a:graphicFrameLocks/>
          </p:cNvGraphicFramePr>
          <p:nvPr>
            <p:extLst>
              <p:ext uri="{D42A27DB-BD31-4B8C-83A1-F6EECF244321}">
                <p14:modId xmlns:p14="http://schemas.microsoft.com/office/powerpoint/2010/main" val="2904991755"/>
              </p:ext>
            </p:extLst>
          </p:nvPr>
        </p:nvGraphicFramePr>
        <p:xfrm>
          <a:off x="1718026" y="1196752"/>
          <a:ext cx="4582166" cy="1514452"/>
        </p:xfrm>
        <a:graphic>
          <a:graphicData uri="http://schemas.openxmlformats.org/drawingml/2006/table">
            <a:tbl>
              <a:tblPr firstRow="1" bandRow="1">
                <a:tableStyleId>{3C2FFA5D-87B4-456A-9821-1D502468CF0F}</a:tableStyleId>
              </a:tblPr>
              <a:tblGrid>
                <a:gridCol w="1271574"/>
                <a:gridCol w="1656184"/>
                <a:gridCol w="1654408"/>
              </a:tblGrid>
              <a:tr h="370840">
                <a:tc>
                  <a:txBody>
                    <a:bodyPr/>
                    <a:lstStyle/>
                    <a:p>
                      <a:r>
                        <a:rPr lang="en-US" sz="1400" dirty="0" smtClean="0"/>
                        <a:t>→ </a:t>
                      </a:r>
                      <a:r>
                        <a:rPr lang="en-US" sz="1400" b="0" dirty="0" smtClean="0"/>
                        <a:t>People</a:t>
                      </a:r>
                      <a:r>
                        <a:rPr lang="en-US" sz="1400" b="0" dirty="0" smtClean="0"/>
                        <a:t>(ID)</a:t>
                      </a:r>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endParaRPr lang="en-US" sz="1400" b="0"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370840">
                <a:tc>
                  <a:txBody>
                    <a:bodyPr/>
                    <a:lstStyle/>
                    <a:p>
                      <a:r>
                        <a:rPr lang="en-US" sz="1400" b="0" dirty="0" smtClean="0">
                          <a:solidFill>
                            <a:schemeClr val="bg1"/>
                          </a:solidFill>
                        </a:rPr>
                        <a:t>tweeter</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r>
                        <a:rPr lang="en-US" sz="1400" b="0" dirty="0" smtClean="0">
                          <a:solidFill>
                            <a:schemeClr val="bg1"/>
                          </a:solidFill>
                        </a:rPr>
                        <a:t>when</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r>
                        <a:rPr lang="en-US" sz="1400" b="0" dirty="0" smtClean="0">
                          <a:solidFill>
                            <a:schemeClr val="bg1"/>
                          </a:solidFill>
                        </a:rPr>
                        <a:t>text</a:t>
                      </a:r>
                      <a:endParaRPr lang="en-US" sz="1400" b="0" dirty="0">
                        <a:solidFill>
                          <a:schemeClr val="bg1"/>
                        </a:solidFill>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r>
              <a:tr h="401932">
                <a:tc>
                  <a:txBody>
                    <a:bodyPr/>
                    <a:lstStyle/>
                    <a:p>
                      <a:r>
                        <a:rPr lang="en-US" sz="1400" b="0" dirty="0" smtClean="0"/>
                        <a:t>7</a:t>
                      </a:r>
                      <a:endParaRPr lang="en-US" sz="1400" b="0" dirty="0"/>
                    </a:p>
                  </a:txBody>
                  <a:tcPr>
                    <a:lnT w="12700" cap="flat" cmpd="sng" algn="ctr">
                      <a:solidFill>
                        <a:srgbClr val="FFFFFF"/>
                      </a:solidFill>
                      <a:prstDash val="solid"/>
                      <a:round/>
                      <a:headEnd type="none" w="med" len="med"/>
                      <a:tailEnd type="none" w="med" len="med"/>
                    </a:lnT>
                  </a:tcPr>
                </a:tc>
                <a:tc>
                  <a:txBody>
                    <a:bodyPr/>
                    <a:lstStyle/>
                    <a:p>
                      <a:r>
                        <a:rPr lang="en-US" sz="1400" b="0" dirty="0" smtClean="0"/>
                        <a:t>2010-08-30T01:33</a:t>
                      </a:r>
                      <a:endParaRPr lang="en-US" sz="1400" b="0" dirty="0"/>
                    </a:p>
                  </a:txBody>
                  <a:tcPr>
                    <a:lnT w="12700" cap="flat" cmpd="sng" algn="ctr">
                      <a:solidFill>
                        <a:srgbClr val="FFFFFF"/>
                      </a:solidFill>
                      <a:prstDash val="solid"/>
                      <a:round/>
                      <a:headEnd type="none" w="med" len="med"/>
                      <a:tailEnd type="none" w="med" len="med"/>
                    </a:lnT>
                  </a:tcPr>
                </a:tc>
                <a:tc>
                  <a:txBody>
                    <a:bodyPr/>
                    <a:lstStyle/>
                    <a:p>
                      <a:r>
                        <a:rPr lang="en-US" sz="1400" b="0" dirty="0" smtClean="0"/>
                        <a:t>I really like </a:t>
                      </a:r>
                      <a:r>
                        <a:rPr lang="en-US" sz="1400" b="0" dirty="0" err="1" smtClean="0"/>
                        <a:t>lolcats</a:t>
                      </a:r>
                      <a:r>
                        <a:rPr lang="en-US" sz="1400" b="0" dirty="0" smtClean="0"/>
                        <a:t>.</a:t>
                      </a:r>
                      <a:endParaRPr lang="en-US" sz="1400" b="0" dirty="0"/>
                    </a:p>
                  </a:txBody>
                  <a:tcPr>
                    <a:lnT w="12700" cap="flat" cmpd="sng" algn="ctr">
                      <a:solidFill>
                        <a:srgbClr val="FFFFFF"/>
                      </a:solidFill>
                      <a:prstDash val="solid"/>
                      <a:round/>
                      <a:headEnd type="none" w="med" len="med"/>
                      <a:tailEnd type="none" w="med" len="med"/>
                    </a:lnT>
                  </a:tcPr>
                </a:tc>
              </a:tr>
              <a:tr h="370840">
                <a:tc>
                  <a:txBody>
                    <a:bodyPr/>
                    <a:lstStyle/>
                    <a:p>
                      <a:r>
                        <a:rPr lang="en-US" sz="1400" b="0" dirty="0" smtClean="0"/>
                        <a:t>7</a:t>
                      </a:r>
                      <a:endParaRPr lang="en-US" sz="1400" b="0" dirty="0"/>
                    </a:p>
                  </a:txBody>
                  <a:tcPr/>
                </a:tc>
                <a:tc>
                  <a:txBody>
                    <a:bodyPr/>
                    <a:lstStyle/>
                    <a:p>
                      <a:r>
                        <a:rPr lang="en-US" sz="1400" b="0" dirty="0" smtClean="0"/>
                        <a:t>2010-08-30T09:01</a:t>
                      </a:r>
                      <a:endParaRPr lang="en-US" sz="1400" b="0" dirty="0"/>
                    </a:p>
                  </a:txBody>
                  <a:tcPr/>
                </a:tc>
                <a:tc>
                  <a:txBody>
                    <a:bodyPr/>
                    <a:lstStyle/>
                    <a:p>
                      <a:r>
                        <a:rPr lang="en-US" sz="1400" b="0" dirty="0" smtClean="0"/>
                        <a:t>I take it back.</a:t>
                      </a:r>
                      <a:endParaRPr lang="en-US" sz="1400" b="0" dirty="0"/>
                    </a:p>
                  </a:txBody>
                  <a:tcPr/>
                </a:tc>
              </a:tr>
            </a:tbl>
          </a:graphicData>
        </a:graphic>
      </p:graphicFrame>
      <p:sp>
        <p:nvSpPr>
          <p:cNvPr id="6" name="TextBox 5"/>
          <p:cNvSpPr txBox="1"/>
          <p:nvPr/>
        </p:nvSpPr>
        <p:spPr>
          <a:xfrm>
            <a:off x="498474" y="1196752"/>
            <a:ext cx="929236" cy="369332"/>
          </a:xfrm>
          <a:prstGeom prst="rect">
            <a:avLst/>
          </a:prstGeom>
          <a:noFill/>
        </p:spPr>
        <p:txBody>
          <a:bodyPr wrap="none" rtlCol="0">
            <a:spAutoFit/>
          </a:bodyPr>
          <a:lstStyle/>
          <a:p>
            <a:r>
              <a:rPr lang="en-US" dirty="0" smtClean="0"/>
              <a:t>Tweets</a:t>
            </a:r>
            <a:endParaRPr lang="en-US" dirty="0"/>
          </a:p>
        </p:txBody>
      </p:sp>
      <p:sp>
        <p:nvSpPr>
          <p:cNvPr id="7" name="Rectangle 6"/>
          <p:cNvSpPr/>
          <p:nvPr/>
        </p:nvSpPr>
        <p:spPr>
          <a:xfrm>
            <a:off x="4355976" y="3058502"/>
            <a:ext cx="4572000" cy="3754874"/>
          </a:xfrm>
          <a:prstGeom prst="rect">
            <a:avLst/>
          </a:prstGeom>
        </p:spPr>
        <p:txBody>
          <a:bodyPr>
            <a:spAutoFit/>
          </a:bodyPr>
          <a:lstStyle/>
          <a:p>
            <a:r>
              <a:rPr lang="en-US" sz="1400" dirty="0"/>
              <a:t>@base &lt;http://</a:t>
            </a:r>
            <a:r>
              <a:rPr lang="en-US" sz="1400" dirty="0" err="1"/>
              <a:t>foo.example</a:t>
            </a:r>
            <a:r>
              <a:rPr lang="en-US" sz="1400" dirty="0"/>
              <a:t>/DB/&gt;</a:t>
            </a:r>
          </a:p>
          <a:p>
            <a:r>
              <a:rPr lang="en-US" sz="1400" dirty="0"/>
              <a:t>@prefix </a:t>
            </a:r>
            <a:r>
              <a:rPr lang="en-US" sz="1400" dirty="0" err="1"/>
              <a:t>xsd</a:t>
            </a:r>
            <a:r>
              <a:rPr lang="en-US" sz="1400" dirty="0"/>
              <a:t>: &lt;http://www.w3.org/2001/</a:t>
            </a:r>
            <a:r>
              <a:rPr lang="en-US" sz="1400" dirty="0" err="1"/>
              <a:t>XMLSchema</a:t>
            </a:r>
            <a:r>
              <a:rPr lang="en-US" sz="1400" dirty="0"/>
              <a:t>#&gt; .</a:t>
            </a:r>
          </a:p>
          <a:p>
            <a:endParaRPr lang="en-US" sz="1400" dirty="0"/>
          </a:p>
          <a:p>
            <a:r>
              <a:rPr lang="en-US" sz="1400" dirty="0"/>
              <a:t>_:a </a:t>
            </a:r>
            <a:r>
              <a:rPr lang="en-US" sz="1400" dirty="0" err="1"/>
              <a:t>rdf:type</a:t>
            </a:r>
            <a:r>
              <a:rPr lang="en-US" sz="1400" dirty="0"/>
              <a:t> &lt;Tweets&gt; .</a:t>
            </a:r>
          </a:p>
          <a:p>
            <a:r>
              <a:rPr lang="en-US" sz="1400" dirty="0"/>
              <a:t>_:a &lt;</a:t>
            </a:r>
            <a:r>
              <a:rPr lang="en-US" sz="1400" dirty="0" err="1"/>
              <a:t>Tweets#tweeter</a:t>
            </a:r>
            <a:r>
              <a:rPr lang="en-US" sz="1400" dirty="0"/>
              <a:t>&gt; "7" .</a:t>
            </a:r>
          </a:p>
          <a:p>
            <a:r>
              <a:rPr lang="en-US" sz="1400" dirty="0"/>
              <a:t>_:a &lt;</a:t>
            </a:r>
            <a:r>
              <a:rPr lang="en-US" sz="1400" dirty="0" err="1"/>
              <a:t>Tweets#ref-tweeter</a:t>
            </a:r>
            <a:r>
              <a:rPr lang="en-US" sz="1400" dirty="0"/>
              <a:t>&gt; &lt;People/ID=7&gt; .</a:t>
            </a:r>
          </a:p>
          <a:p>
            <a:r>
              <a:rPr lang="en-US" sz="1400" dirty="0"/>
              <a:t>_:a &lt;</a:t>
            </a:r>
            <a:r>
              <a:rPr lang="en-US" sz="1400" dirty="0" err="1"/>
              <a:t>Tweets#when</a:t>
            </a:r>
            <a:r>
              <a:rPr lang="en-US" sz="1400" dirty="0"/>
              <a:t>&gt; </a:t>
            </a:r>
            <a:r>
              <a:rPr lang="en-US" sz="1400" dirty="0" smtClean="0"/>
              <a:t/>
            </a:r>
            <a:br>
              <a:rPr lang="en-US" sz="1400" dirty="0" smtClean="0"/>
            </a:br>
            <a:r>
              <a:rPr lang="en-US" sz="1400" dirty="0" smtClean="0"/>
              <a:t>                        "</a:t>
            </a:r>
            <a:r>
              <a:rPr lang="en-US" sz="1400" dirty="0"/>
              <a:t>2010-08-30T01:33"^^</a:t>
            </a:r>
            <a:r>
              <a:rPr lang="en-US" sz="1400" dirty="0" err="1"/>
              <a:t>xsd:dateTime</a:t>
            </a:r>
            <a:r>
              <a:rPr lang="en-US" sz="1400" dirty="0"/>
              <a:t> .</a:t>
            </a:r>
          </a:p>
          <a:p>
            <a:r>
              <a:rPr lang="en-US" sz="1400" dirty="0"/>
              <a:t>_:a &lt;</a:t>
            </a:r>
            <a:r>
              <a:rPr lang="en-US" sz="1400" dirty="0" err="1"/>
              <a:t>Tweets#text</a:t>
            </a:r>
            <a:r>
              <a:rPr lang="en-US" sz="1400" dirty="0"/>
              <a:t>&gt; "I really like </a:t>
            </a:r>
            <a:r>
              <a:rPr lang="en-US" sz="1400" dirty="0" err="1"/>
              <a:t>lolcats</a:t>
            </a:r>
            <a:r>
              <a:rPr lang="en-US" sz="1400" dirty="0"/>
              <a:t>." .</a:t>
            </a:r>
          </a:p>
          <a:p>
            <a:endParaRPr lang="en-US" sz="1400" dirty="0"/>
          </a:p>
          <a:p>
            <a:r>
              <a:rPr lang="en-US" sz="1400" dirty="0"/>
              <a:t>_:b </a:t>
            </a:r>
            <a:r>
              <a:rPr lang="en-US" sz="1400" dirty="0" err="1"/>
              <a:t>rdf:type</a:t>
            </a:r>
            <a:r>
              <a:rPr lang="en-US" sz="1400" dirty="0"/>
              <a:t> &lt;Tweets&gt; .</a:t>
            </a:r>
          </a:p>
          <a:p>
            <a:r>
              <a:rPr lang="en-US" sz="1400" dirty="0"/>
              <a:t>_:b &lt;</a:t>
            </a:r>
            <a:r>
              <a:rPr lang="en-US" sz="1400" dirty="0" err="1"/>
              <a:t>Tweets#tweeter</a:t>
            </a:r>
            <a:r>
              <a:rPr lang="en-US" sz="1400" dirty="0"/>
              <a:t>&gt; "7" .</a:t>
            </a:r>
          </a:p>
          <a:p>
            <a:r>
              <a:rPr lang="en-US" sz="1400" dirty="0"/>
              <a:t>_:b &lt;</a:t>
            </a:r>
            <a:r>
              <a:rPr lang="en-US" sz="1400" dirty="0" err="1"/>
              <a:t>Tweets#ref-tweeter</a:t>
            </a:r>
            <a:r>
              <a:rPr lang="en-US" sz="1400" dirty="0"/>
              <a:t>&gt; &lt;People/ID=7&gt; .</a:t>
            </a:r>
          </a:p>
          <a:p>
            <a:r>
              <a:rPr lang="en-US" sz="1400" dirty="0"/>
              <a:t>_:b &lt;</a:t>
            </a:r>
            <a:r>
              <a:rPr lang="en-US" sz="1400" dirty="0" err="1"/>
              <a:t>Tweets#when</a:t>
            </a:r>
            <a:r>
              <a:rPr lang="en-US" sz="1400" dirty="0"/>
              <a:t>&gt; </a:t>
            </a:r>
            <a:r>
              <a:rPr lang="en-US" sz="1400" dirty="0" smtClean="0"/>
              <a:t/>
            </a:r>
            <a:br>
              <a:rPr lang="en-US" sz="1400" dirty="0" smtClean="0"/>
            </a:br>
            <a:r>
              <a:rPr lang="en-US" sz="1400" dirty="0" smtClean="0"/>
              <a:t>                         "</a:t>
            </a:r>
            <a:r>
              <a:rPr lang="en-US" sz="1400" dirty="0"/>
              <a:t>2010-08-30T09:01"^^</a:t>
            </a:r>
            <a:r>
              <a:rPr lang="en-US" sz="1400" dirty="0" err="1"/>
              <a:t>xsd:dateTime</a:t>
            </a:r>
            <a:r>
              <a:rPr lang="en-US" sz="1400" dirty="0"/>
              <a:t> .</a:t>
            </a:r>
          </a:p>
          <a:p>
            <a:r>
              <a:rPr lang="en-US" sz="1400" dirty="0"/>
              <a:t>_:b &lt;</a:t>
            </a:r>
            <a:r>
              <a:rPr lang="en-US" sz="1400" dirty="0" err="1"/>
              <a:t>Tweets#text</a:t>
            </a:r>
            <a:r>
              <a:rPr lang="en-US" sz="1400" dirty="0"/>
              <a:t>&gt; "I take it back." .</a:t>
            </a:r>
          </a:p>
          <a:p>
            <a:r>
              <a:rPr lang="en-US" sz="1400" dirty="0"/>
              <a:t>	</a:t>
            </a:r>
          </a:p>
        </p:txBody>
      </p:sp>
    </p:spTree>
    <p:extLst>
      <p:ext uri="{BB962C8B-B14F-4D97-AF65-F5344CB8AC3E}">
        <p14:creationId xmlns:p14="http://schemas.microsoft.com/office/powerpoint/2010/main" val="14804236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Row Nodes</a:t>
            </a:r>
            <a:endParaRPr lang="en-US" dirty="0"/>
          </a:p>
        </p:txBody>
      </p:sp>
      <p:sp>
        <p:nvSpPr>
          <p:cNvPr id="3" name="Content Placeholder 2"/>
          <p:cNvSpPr>
            <a:spLocks noGrp="1"/>
          </p:cNvSpPr>
          <p:nvPr>
            <p:ph idx="1"/>
          </p:nvPr>
        </p:nvSpPr>
        <p:spPr>
          <a:xfrm>
            <a:off x="457200" y="1196752"/>
            <a:ext cx="8229600" cy="5472608"/>
          </a:xfrm>
        </p:spPr>
        <p:txBody>
          <a:bodyPr>
            <a:normAutofit fontScale="92500" lnSpcReduction="10000"/>
          </a:bodyPr>
          <a:lstStyle/>
          <a:p>
            <a:r>
              <a:rPr lang="en-US" sz="2200" dirty="0" smtClean="0"/>
              <a:t>If </a:t>
            </a:r>
            <a:r>
              <a:rPr lang="en-US" sz="2200" dirty="0"/>
              <a:t>the table has a primary key, the row node is a relative IRI obtained by concatenating:</a:t>
            </a:r>
          </a:p>
          <a:p>
            <a:pPr lvl="1"/>
            <a:r>
              <a:rPr lang="en-US" sz="2200" dirty="0"/>
              <a:t>the percent-encoded form of the table name,</a:t>
            </a:r>
          </a:p>
          <a:p>
            <a:pPr lvl="1"/>
            <a:r>
              <a:rPr lang="en-US" sz="2200" dirty="0"/>
              <a:t>the SOLIDUS character '/',</a:t>
            </a:r>
          </a:p>
          <a:p>
            <a:pPr lvl="1"/>
            <a:r>
              <a:rPr lang="en-US" sz="2200" dirty="0"/>
              <a:t>for each column in the primary key, in order:</a:t>
            </a:r>
          </a:p>
          <a:p>
            <a:pPr lvl="2"/>
            <a:r>
              <a:rPr lang="en-US" sz="2200" dirty="0"/>
              <a:t>the percent-encoded form of the column name,</a:t>
            </a:r>
          </a:p>
          <a:p>
            <a:pPr lvl="2"/>
            <a:r>
              <a:rPr lang="en-US" sz="2200" dirty="0" smtClean="0"/>
              <a:t>an </a:t>
            </a:r>
            <a:r>
              <a:rPr lang="en-US" sz="2200" dirty="0"/>
              <a:t>EQUALS SIGN character '</a:t>
            </a:r>
            <a:r>
              <a:rPr lang="en-US" sz="2200" dirty="0" smtClean="0"/>
              <a:t>=‘</a:t>
            </a:r>
            <a:endParaRPr lang="en-US" sz="2200" dirty="0"/>
          </a:p>
          <a:p>
            <a:pPr lvl="2"/>
            <a:r>
              <a:rPr lang="en-US" sz="2200" dirty="0"/>
              <a:t>the percent-encoded lexical form of the canonical RDF literal representation of the column value as defined in R2RML section 10.2 Natural Mapping of SQL Values [R2RML],</a:t>
            </a:r>
          </a:p>
          <a:p>
            <a:pPr lvl="2"/>
            <a:r>
              <a:rPr lang="en-US" sz="2200" dirty="0"/>
              <a:t>if it is not the last column in the primary key, a SEMICOLON character ';'</a:t>
            </a:r>
          </a:p>
          <a:p>
            <a:r>
              <a:rPr lang="en-US" sz="2200" dirty="0"/>
              <a:t>If the table has no primary key, the row node is a fresh blank node that is unique to this row</a:t>
            </a:r>
            <a:r>
              <a:rPr lang="en-US" sz="2200" dirty="0" smtClean="0"/>
              <a:t>.</a:t>
            </a:r>
            <a:br>
              <a:rPr lang="en-US" sz="2200" dirty="0" smtClean="0"/>
            </a:br>
            <a:endParaRPr lang="en-US" sz="2200" dirty="0" smtClean="0"/>
          </a:p>
          <a:p>
            <a:pPr marL="228600" lvl="1" indent="0" algn="r">
              <a:buNone/>
            </a:pPr>
            <a:r>
              <a:rPr lang="en-US" sz="1600" dirty="0"/>
              <a:t>Source: A Direct Mapping of Relational Data to RDF</a:t>
            </a:r>
          </a:p>
          <a:p>
            <a:pPr marL="228600" lvl="1" indent="0" algn="r">
              <a:buNone/>
            </a:pPr>
            <a:r>
              <a:rPr lang="en-US" sz="1600" dirty="0"/>
              <a:t>W3C Recommendation 27 September 2012</a:t>
            </a:r>
          </a:p>
          <a:p>
            <a:endParaRPr lang="en-US" dirty="0"/>
          </a:p>
          <a:p>
            <a:endParaRPr lang="en-US" sz="2200" dirty="0" smtClean="0"/>
          </a:p>
          <a:p>
            <a:endParaRPr lang="en-US" dirty="0"/>
          </a:p>
        </p:txBody>
      </p:sp>
    </p:spTree>
    <p:extLst>
      <p:ext uri="{BB962C8B-B14F-4D97-AF65-F5344CB8AC3E}">
        <p14:creationId xmlns:p14="http://schemas.microsoft.com/office/powerpoint/2010/main" val="74582013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Referencing </a:t>
            </a:r>
            <a:r>
              <a:rPr lang="en-US" dirty="0" smtClean="0"/>
              <a:t>Tables </a:t>
            </a:r>
            <a:r>
              <a:rPr lang="en-US" dirty="0" smtClean="0"/>
              <a:t>with </a:t>
            </a:r>
            <a:r>
              <a:rPr lang="en-US" dirty="0" smtClean="0"/>
              <a:t>Empty </a:t>
            </a:r>
            <a:r>
              <a:rPr lang="en-US" dirty="0"/>
              <a:t>P</a:t>
            </a:r>
            <a:r>
              <a:rPr lang="en-US" dirty="0" smtClean="0"/>
              <a:t>rimary </a:t>
            </a:r>
            <a:r>
              <a:rPr lang="en-US" dirty="0"/>
              <a:t>K</a:t>
            </a:r>
            <a:r>
              <a:rPr lang="en-US" dirty="0" smtClean="0"/>
              <a:t>eys</a:t>
            </a:r>
            <a:endParaRPr lang="en-US" dirty="0"/>
          </a:p>
        </p:txBody>
      </p:sp>
      <p:sp>
        <p:nvSpPr>
          <p:cNvPr id="3" name="Content Placeholder 2"/>
          <p:cNvSpPr>
            <a:spLocks noGrp="1"/>
          </p:cNvSpPr>
          <p:nvPr>
            <p:ph idx="1"/>
          </p:nvPr>
        </p:nvSpPr>
        <p:spPr>
          <a:xfrm>
            <a:off x="457200" y="1524595"/>
            <a:ext cx="8229600" cy="4784725"/>
          </a:xfrm>
        </p:spPr>
        <p:txBody>
          <a:bodyPr/>
          <a:lstStyle/>
          <a:p>
            <a:pPr marL="0" indent="0">
              <a:buNone/>
            </a:pPr>
            <a:r>
              <a:rPr lang="en-US" dirty="0"/>
              <a:t>Rows in tables with no primary key may still be referenced by foreign keys. (Relational database theory tells us that these rows must be unique as foreign keys reference candidate keys and candidate keys are unique across all the rows in a table.) References to rows in tables with no primary key are expressed as RDF triples with blank nodes for objects, where that blank node is the same node used for the subject in the referenced row</a:t>
            </a:r>
            <a:r>
              <a:rPr lang="en-US" dirty="0" smtClean="0"/>
              <a:t>.</a:t>
            </a:r>
          </a:p>
          <a:p>
            <a:pPr marL="0" indent="0">
              <a:buNone/>
            </a:pPr>
            <a:endParaRPr lang="en-US" dirty="0"/>
          </a:p>
          <a:p>
            <a:pPr marL="0" indent="0">
              <a:buNone/>
            </a:pPr>
            <a:endParaRPr lang="en-US" dirty="0" smtClean="0"/>
          </a:p>
          <a:p>
            <a:pPr marL="228600" lvl="1" indent="0" algn="r">
              <a:buNone/>
            </a:pPr>
            <a:r>
              <a:rPr lang="en-US" sz="1600" dirty="0"/>
              <a:t>Source: A Direct Mapping of Relational Data to RDF</a:t>
            </a:r>
          </a:p>
          <a:p>
            <a:pPr marL="228600" lvl="1" indent="0" algn="r">
              <a:buNone/>
            </a:pPr>
            <a:r>
              <a:rPr lang="en-US" sz="1600" dirty="0"/>
              <a:t>W3C Recommendation 27 September 2012</a:t>
            </a:r>
          </a:p>
          <a:p>
            <a:pPr marL="0" indent="0">
              <a:buNone/>
            </a:pPr>
            <a:endParaRPr lang="en-US" dirty="0"/>
          </a:p>
        </p:txBody>
      </p:sp>
    </p:spTree>
    <p:extLst>
      <p:ext uri="{BB962C8B-B14F-4D97-AF65-F5344CB8AC3E}">
        <p14:creationId xmlns:p14="http://schemas.microsoft.com/office/powerpoint/2010/main" val="385745685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Referencing Tables with Empty Primary Keys</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404315691"/>
              </p:ext>
            </p:extLst>
          </p:nvPr>
        </p:nvGraphicFramePr>
        <p:xfrm>
          <a:off x="1636394" y="1628800"/>
          <a:ext cx="6608014" cy="2256132"/>
        </p:xfrm>
        <a:graphic>
          <a:graphicData uri="http://schemas.openxmlformats.org/drawingml/2006/table">
            <a:tbl>
              <a:tblPr firstRow="1" bandRow="1">
                <a:tableStyleId>{3C2FFA5D-87B4-456A-9821-1D502468CF0F}</a:tableStyleId>
              </a:tblPr>
              <a:tblGrid>
                <a:gridCol w="1351430"/>
                <a:gridCol w="1350496"/>
                <a:gridCol w="1208334"/>
                <a:gridCol w="2697754"/>
              </a:tblGrid>
              <a:tr h="370840">
                <a:tc gridSpan="2">
                  <a:txBody>
                    <a:bodyPr/>
                    <a:lstStyle/>
                    <a:p>
                      <a:r>
                        <a:rPr lang="en-US" sz="1400" b="0" dirty="0" smtClean="0">
                          <a:solidFill>
                            <a:srgbClr val="0000FF"/>
                          </a:solidFill>
                        </a:rPr>
                        <a:t>Unique</a:t>
                      </a:r>
                      <a:r>
                        <a:rPr lang="en-US" sz="1400" b="0" baseline="0" dirty="0" smtClean="0">
                          <a:solidFill>
                            <a:srgbClr val="0000FF"/>
                          </a:solidFill>
                        </a:rPr>
                        <a:t> </a:t>
                      </a:r>
                      <a:r>
                        <a:rPr lang="en-US" sz="1400" b="0" baseline="0" dirty="0" smtClean="0">
                          <a:solidFill>
                            <a:srgbClr val="0000FF"/>
                          </a:solidFill>
                        </a:rPr>
                        <a:t>Key</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p>
                  </a:txBody>
                  <a:tcPr/>
                </a:tc>
                <a:tc gridSpan="2">
                  <a:txBody>
                    <a:bodyPr/>
                    <a:lstStyle/>
                    <a:p>
                      <a:endParaRPr lang="en-US"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3">
                  <a:txBody>
                    <a:bodyPr/>
                    <a:lstStyle/>
                    <a:p>
                      <a:r>
                        <a:rPr lang="en-US" sz="1400" b="0" dirty="0" smtClean="0">
                          <a:solidFill>
                            <a:srgbClr val="0000FF"/>
                          </a:solidFill>
                        </a:rPr>
                        <a:t>Unique Key</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a:p>
                  </a:txBody>
                  <a:tcPr/>
                </a:tc>
                <a:tc hMerge="1">
                  <a:txBody>
                    <a:bodyPr/>
                    <a:lstStyle/>
                    <a:p>
                      <a:endParaRPr lang="en-US" sz="1400" b="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solidFill>
                            <a:srgbClr val="0000FF"/>
                          </a:solidFill>
                        </a:rPr>
                        <a:t>→ </a:t>
                      </a:r>
                      <a:r>
                        <a:rPr lang="en-US" sz="1400" b="0" dirty="0" smtClean="0">
                          <a:solidFill>
                            <a:srgbClr val="0000FF"/>
                          </a:solidFill>
                        </a:rPr>
                        <a:t>People</a:t>
                      </a:r>
                      <a:r>
                        <a:rPr lang="en-US" sz="1400" b="0" dirty="0" smtClean="0">
                          <a:solidFill>
                            <a:srgbClr val="0000FF"/>
                          </a:solidFill>
                        </a:rPr>
                        <a:t>(ID)</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r>
                        <a:rPr lang="en-US" sz="1400" dirty="0" smtClean="0">
                          <a:solidFill>
                            <a:srgbClr val="0000FF"/>
                          </a:solidFill>
                        </a:rPr>
                        <a:t>→ </a:t>
                      </a:r>
                      <a:r>
                        <a:rPr lang="en-US" sz="1400" b="0" dirty="0" smtClean="0">
                          <a:solidFill>
                            <a:srgbClr val="0000FF"/>
                          </a:solidFill>
                        </a:rPr>
                        <a:t>Department</a:t>
                      </a:r>
                      <a:r>
                        <a:rPr lang="en-US" sz="1400" b="0" dirty="0" smtClean="0">
                          <a:solidFill>
                            <a:srgbClr val="0000FF"/>
                          </a:solidFill>
                        </a:rPr>
                        <a:t>(</a:t>
                      </a:r>
                      <a:r>
                        <a:rPr lang="en-US" sz="1400" b="0" dirty="0" err="1" smtClean="0">
                          <a:solidFill>
                            <a:srgbClr val="0000FF"/>
                          </a:solidFill>
                        </a:rPr>
                        <a:t>name,city</a:t>
                      </a:r>
                      <a:r>
                        <a:rPr lang="en-US" sz="1400" b="0" dirty="0" smtClean="0">
                          <a:solidFill>
                            <a:srgbClr val="0000FF"/>
                          </a:solidFill>
                        </a:rPr>
                        <a:t>)</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p>
                  </a:txBody>
                  <a:tcPr/>
                </a:tc>
              </a:tr>
              <a:tr h="370840">
                <a:tc>
                  <a:txBody>
                    <a:bodyPr/>
                    <a:lstStyle/>
                    <a:p>
                      <a:r>
                        <a:rPr lang="en-US" sz="1400" b="0" dirty="0" smtClean="0">
                          <a:solidFill>
                            <a:srgbClr val="0000FF"/>
                          </a:solidFill>
                        </a:rPr>
                        <a:t>lead</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name</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deptName</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deptCity</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r>
                        <a:rPr lang="en-US" sz="1400" b="0" dirty="0" smtClean="0"/>
                        <a:t>8</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pencil survey</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accounting</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Cambridge</a:t>
                      </a:r>
                      <a:endParaRPr lang="en-US" sz="1400" b="0" dirty="0"/>
                    </a:p>
                  </a:txBody>
                  <a:tcPr>
                    <a:lnT w="12700" cap="flat" cmpd="sng" algn="ctr">
                      <a:solidFill>
                        <a:prstClr val="white"/>
                      </a:solidFill>
                      <a:prstDash val="solid"/>
                      <a:round/>
                      <a:headEnd type="none" w="med" len="med"/>
                      <a:tailEnd type="none" w="med" len="med"/>
                    </a:lnT>
                  </a:tcPr>
                </a:tc>
              </a:tr>
              <a:tr h="370840">
                <a:tc>
                  <a:txBody>
                    <a:bodyPr/>
                    <a:lstStyle/>
                    <a:p>
                      <a:r>
                        <a:rPr lang="en-US" sz="1400" b="0" dirty="0" smtClean="0"/>
                        <a:t>8</a:t>
                      </a:r>
                      <a:endParaRPr lang="en-US" sz="1400" b="0" dirty="0"/>
                    </a:p>
                  </a:txBody>
                  <a:tcPr/>
                </a:tc>
                <a:tc>
                  <a:txBody>
                    <a:bodyPr/>
                    <a:lstStyle/>
                    <a:p>
                      <a:r>
                        <a:rPr lang="en-US" sz="1400" b="0" dirty="0" smtClean="0"/>
                        <a:t>eraser</a:t>
                      </a:r>
                      <a:r>
                        <a:rPr lang="en-US" sz="1400" b="0" baseline="0" dirty="0" smtClean="0"/>
                        <a:t> survey</a:t>
                      </a:r>
                      <a:endParaRPr lang="en-US" sz="1400" b="0" dirty="0"/>
                    </a:p>
                  </a:txBody>
                  <a:tcPr/>
                </a:tc>
                <a:tc>
                  <a:txBody>
                    <a:bodyPr/>
                    <a:lstStyle/>
                    <a:p>
                      <a:r>
                        <a:rPr lang="en-US" sz="1400" b="0" dirty="0" smtClean="0"/>
                        <a:t>accounting</a:t>
                      </a:r>
                      <a:endParaRPr lang="en-US" sz="1400" b="0" dirty="0"/>
                    </a:p>
                  </a:txBody>
                  <a:tcPr/>
                </a:tc>
                <a:tc>
                  <a:txBody>
                    <a:bodyPr/>
                    <a:lstStyle/>
                    <a:p>
                      <a:r>
                        <a:rPr lang="en-US" sz="1400" b="0" dirty="0" smtClean="0"/>
                        <a:t>Cambridge</a:t>
                      </a:r>
                      <a:endParaRPr lang="en-US" sz="1400" b="0" dirty="0"/>
                    </a:p>
                  </a:txBody>
                  <a:tcPr/>
                </a:tc>
              </a:tr>
            </a:tbl>
          </a:graphicData>
        </a:graphic>
      </p:graphicFrame>
      <p:sp>
        <p:nvSpPr>
          <p:cNvPr id="5" name="TextBox 4"/>
          <p:cNvSpPr txBox="1"/>
          <p:nvPr/>
        </p:nvSpPr>
        <p:spPr>
          <a:xfrm>
            <a:off x="498474" y="1791455"/>
            <a:ext cx="1031690" cy="369332"/>
          </a:xfrm>
          <a:prstGeom prst="rect">
            <a:avLst/>
          </a:prstGeom>
          <a:noFill/>
        </p:spPr>
        <p:txBody>
          <a:bodyPr wrap="none" rtlCol="0">
            <a:spAutoFit/>
          </a:bodyPr>
          <a:lstStyle/>
          <a:p>
            <a:r>
              <a:rPr lang="en-US" dirty="0" smtClean="0"/>
              <a:t>Projects</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3736106138"/>
              </p:ext>
            </p:extLst>
          </p:nvPr>
        </p:nvGraphicFramePr>
        <p:xfrm>
          <a:off x="1636394" y="4496036"/>
          <a:ext cx="5719446" cy="1885292"/>
        </p:xfrm>
        <a:graphic>
          <a:graphicData uri="http://schemas.openxmlformats.org/drawingml/2006/table">
            <a:tbl>
              <a:tblPr firstRow="1" bandRow="1">
                <a:tableStyleId>{3C2FFA5D-87B4-456A-9821-1D502468CF0F}</a:tableStyleId>
              </a:tblPr>
              <a:tblGrid>
                <a:gridCol w="1279422"/>
                <a:gridCol w="1422504"/>
                <a:gridCol w="1208334"/>
                <a:gridCol w="1809186"/>
              </a:tblGrid>
              <a:tr h="370840">
                <a:tc gridSpan="2">
                  <a:txBody>
                    <a:bodyPr/>
                    <a:lstStyle/>
                    <a:p>
                      <a:r>
                        <a:rPr lang="en-US" sz="1400" b="0" dirty="0" smtClean="0">
                          <a:solidFill>
                            <a:srgbClr val="0000FF"/>
                          </a:solidFill>
                        </a:rPr>
                        <a:t>PK</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p>
                  </a:txBody>
                  <a:tcPr/>
                </a:tc>
                <a:tc gridSpan="2">
                  <a:txBody>
                    <a:bodyPr/>
                    <a:lstStyle/>
                    <a:p>
                      <a:endParaRPr lang="en-US"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3">
                  <a:txBody>
                    <a:bodyPr/>
                    <a:lstStyle/>
                    <a:p>
                      <a:r>
                        <a:rPr lang="en-US" sz="1400" dirty="0" smtClean="0">
                          <a:solidFill>
                            <a:srgbClr val="0000FF"/>
                          </a:solidFill>
                        </a:rPr>
                        <a:t>→ </a:t>
                      </a:r>
                      <a:r>
                        <a:rPr lang="en-US" sz="1400" b="0" dirty="0" smtClean="0">
                          <a:solidFill>
                            <a:srgbClr val="0000FF"/>
                          </a:solidFill>
                        </a:rPr>
                        <a:t>Projects</a:t>
                      </a:r>
                      <a:r>
                        <a:rPr lang="en-US" sz="1400" b="0" dirty="0" smtClean="0">
                          <a:solidFill>
                            <a:srgbClr val="0000FF"/>
                          </a:solidFill>
                        </a:rPr>
                        <a:t>(name, </a:t>
                      </a:r>
                      <a:r>
                        <a:rPr lang="en-US" sz="1400" b="0" dirty="0" err="1" smtClean="0">
                          <a:solidFill>
                            <a:srgbClr val="0000FF"/>
                          </a:solidFill>
                        </a:rPr>
                        <a:t>deptName</a:t>
                      </a:r>
                      <a:r>
                        <a:rPr lang="en-US" sz="1400" b="0" dirty="0" smtClean="0">
                          <a:solidFill>
                            <a:srgbClr val="0000FF"/>
                          </a:solidFill>
                        </a:rPr>
                        <a:t>, </a:t>
                      </a:r>
                      <a:r>
                        <a:rPr lang="en-US" sz="1400" b="0" dirty="0" err="1" smtClean="0">
                          <a:solidFill>
                            <a:srgbClr val="0000FF"/>
                          </a:solidFill>
                        </a:rPr>
                        <a:t>deptCity</a:t>
                      </a:r>
                      <a:r>
                        <a:rPr lang="en-US" sz="1400" b="0" dirty="0" smtClean="0">
                          <a:solidFill>
                            <a:srgbClr val="0000FF"/>
                          </a:solidFill>
                        </a:rPr>
                        <a:t>)</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a:p>
                  </a:txBody>
                  <a:tcPr/>
                </a:tc>
                <a:tc hMerge="1">
                  <a:txBody>
                    <a:bodyPr/>
                    <a:lstStyle/>
                    <a:p>
                      <a:endParaRPr lang="en-US" sz="1400" b="0" dirty="0"/>
                    </a:p>
                  </a:txBody>
                  <a:tcPr/>
                </a:tc>
              </a:tr>
              <a:tr h="370840">
                <a:tc>
                  <a:txBody>
                    <a:bodyPr/>
                    <a:lstStyle/>
                    <a:p>
                      <a:r>
                        <a:rPr lang="en-US" sz="1400" dirty="0" smtClean="0">
                          <a:solidFill>
                            <a:srgbClr val="0000FF"/>
                          </a:solidFill>
                        </a:rPr>
                        <a:t>→ </a:t>
                      </a:r>
                      <a:r>
                        <a:rPr lang="en-US" sz="1400" b="0" dirty="0" smtClean="0">
                          <a:solidFill>
                            <a:srgbClr val="0000FF"/>
                          </a:solidFill>
                        </a:rPr>
                        <a:t>People</a:t>
                      </a:r>
                      <a:r>
                        <a:rPr lang="en-US" sz="1400" b="0" dirty="0" smtClean="0">
                          <a:solidFill>
                            <a:srgbClr val="0000FF"/>
                          </a:solidFill>
                        </a:rPr>
                        <a:t>(ID)</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r>
                        <a:rPr lang="en-US" sz="1400" dirty="0" smtClean="0">
                          <a:solidFill>
                            <a:srgbClr val="0000FF"/>
                          </a:solidFill>
                        </a:rPr>
                        <a:t>→ </a:t>
                      </a:r>
                      <a:r>
                        <a:rPr lang="en-US" sz="1400" b="0" dirty="0" smtClean="0">
                          <a:solidFill>
                            <a:srgbClr val="0000FF"/>
                          </a:solidFill>
                        </a:rPr>
                        <a:t>Department</a:t>
                      </a:r>
                      <a:r>
                        <a:rPr lang="en-US" sz="1400" b="0" dirty="0" smtClean="0">
                          <a:solidFill>
                            <a:srgbClr val="0000FF"/>
                          </a:solidFill>
                        </a:rPr>
                        <a:t>(</a:t>
                      </a:r>
                      <a:r>
                        <a:rPr lang="en-US" sz="1400" b="0" dirty="0" err="1" smtClean="0">
                          <a:solidFill>
                            <a:srgbClr val="0000FF"/>
                          </a:solidFill>
                        </a:rPr>
                        <a:t>name,city</a:t>
                      </a:r>
                      <a:r>
                        <a:rPr lang="en-US" sz="1400" b="0" dirty="0" smtClean="0">
                          <a:solidFill>
                            <a:srgbClr val="0000FF"/>
                          </a:solidFill>
                        </a:rPr>
                        <a:t>)</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p>
                  </a:txBody>
                  <a:tcPr/>
                </a:tc>
              </a:tr>
              <a:tr h="370840">
                <a:tc>
                  <a:txBody>
                    <a:bodyPr/>
                    <a:lstStyle/>
                    <a:p>
                      <a:r>
                        <a:rPr lang="en-US" sz="1400" b="0" dirty="0" smtClean="0">
                          <a:solidFill>
                            <a:srgbClr val="0000FF"/>
                          </a:solidFill>
                        </a:rPr>
                        <a:t>worker</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project</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deptName</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deptCity</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r>
                        <a:rPr lang="en-US" sz="1400" b="0" dirty="0" smtClean="0"/>
                        <a:t>7</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pencil survey</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accounting</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Cambridge</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
        <p:nvSpPr>
          <p:cNvPr id="7" name="TextBox 6"/>
          <p:cNvSpPr txBox="1"/>
          <p:nvPr/>
        </p:nvSpPr>
        <p:spPr>
          <a:xfrm>
            <a:off x="498474" y="4000978"/>
            <a:ext cx="2027042" cy="369332"/>
          </a:xfrm>
          <a:prstGeom prst="rect">
            <a:avLst/>
          </a:prstGeom>
          <a:noFill/>
        </p:spPr>
        <p:txBody>
          <a:bodyPr wrap="none" rtlCol="0">
            <a:spAutoFit/>
          </a:bodyPr>
          <a:lstStyle/>
          <a:p>
            <a:r>
              <a:rPr lang="en-US" dirty="0" err="1" smtClean="0"/>
              <a:t>TaskAssignments</a:t>
            </a:r>
            <a:endParaRPr lang="en-US" dirty="0"/>
          </a:p>
        </p:txBody>
      </p:sp>
    </p:spTree>
    <p:extLst>
      <p:ext uri="{BB962C8B-B14F-4D97-AF65-F5344CB8AC3E}">
        <p14:creationId xmlns:p14="http://schemas.microsoft.com/office/powerpoint/2010/main" val="65811068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120" y="464645"/>
            <a:ext cx="9144000" cy="5909308"/>
          </a:xfrm>
          <a:prstGeom prst="rect">
            <a:avLst/>
          </a:prstGeom>
        </p:spPr>
        <p:txBody>
          <a:bodyPr wrap="square">
            <a:spAutoFit/>
          </a:bodyPr>
          <a:lstStyle/>
          <a:p>
            <a:r>
              <a:rPr lang="en-US" sz="1400" dirty="0"/>
              <a:t>@base &lt;http://</a:t>
            </a:r>
            <a:r>
              <a:rPr lang="en-US" sz="1400" dirty="0" err="1"/>
              <a:t>foo.example</a:t>
            </a:r>
            <a:r>
              <a:rPr lang="en-US" sz="1400" dirty="0"/>
              <a:t>/DB/&gt;</a:t>
            </a:r>
          </a:p>
          <a:p>
            <a:r>
              <a:rPr lang="en-US" sz="1400" dirty="0"/>
              <a:t>@prefix </a:t>
            </a:r>
            <a:r>
              <a:rPr lang="en-US" sz="1400" dirty="0" err="1"/>
              <a:t>xsd</a:t>
            </a:r>
            <a:r>
              <a:rPr lang="en-US" sz="1400" dirty="0"/>
              <a:t>: &lt;http://www.w3.org/2001/</a:t>
            </a:r>
            <a:r>
              <a:rPr lang="en-US" sz="1400" dirty="0" err="1"/>
              <a:t>XMLSchema</a:t>
            </a:r>
            <a:r>
              <a:rPr lang="en-US" sz="1400" dirty="0"/>
              <a:t>#&gt; .</a:t>
            </a:r>
          </a:p>
          <a:p>
            <a:endParaRPr lang="en-US" sz="1400" dirty="0"/>
          </a:p>
          <a:p>
            <a:r>
              <a:rPr lang="en-US" sz="1400" dirty="0"/>
              <a:t>_:c </a:t>
            </a:r>
            <a:r>
              <a:rPr lang="en-US" sz="1400" dirty="0" err="1"/>
              <a:t>rdf:type</a:t>
            </a:r>
            <a:r>
              <a:rPr lang="en-US" sz="1400" dirty="0"/>
              <a:t> &lt;Projects&gt; .</a:t>
            </a:r>
          </a:p>
          <a:p>
            <a:r>
              <a:rPr lang="en-US" sz="1400" dirty="0"/>
              <a:t>_:c &lt;</a:t>
            </a:r>
            <a:r>
              <a:rPr lang="en-US" sz="1400" dirty="0" err="1"/>
              <a:t>Projects#lead</a:t>
            </a:r>
            <a:r>
              <a:rPr lang="en-US" sz="1400" dirty="0"/>
              <a:t>&gt; &lt;People/ID=8&gt; .</a:t>
            </a:r>
          </a:p>
          <a:p>
            <a:r>
              <a:rPr lang="en-US" sz="1400" dirty="0"/>
              <a:t>_:c &lt;</a:t>
            </a:r>
            <a:r>
              <a:rPr lang="en-US" sz="1400" dirty="0" err="1"/>
              <a:t>Projects#name</a:t>
            </a:r>
            <a:r>
              <a:rPr lang="en-US" sz="1400" dirty="0"/>
              <a:t>&gt; "pencil survey" .</a:t>
            </a:r>
          </a:p>
          <a:p>
            <a:r>
              <a:rPr lang="en-US" sz="1400" dirty="0"/>
              <a:t>_:c &lt;</a:t>
            </a:r>
            <a:r>
              <a:rPr lang="en-US" sz="1400" dirty="0" err="1"/>
              <a:t>Projects#deptName</a:t>
            </a:r>
            <a:r>
              <a:rPr lang="en-US" sz="1400" dirty="0"/>
              <a:t>&gt; "accounting" .</a:t>
            </a:r>
          </a:p>
          <a:p>
            <a:r>
              <a:rPr lang="en-US" sz="1400" dirty="0"/>
              <a:t>_:c &lt;</a:t>
            </a:r>
            <a:r>
              <a:rPr lang="en-US" sz="1400" dirty="0" err="1"/>
              <a:t>Projects#deptCity</a:t>
            </a:r>
            <a:r>
              <a:rPr lang="en-US" sz="1400" dirty="0"/>
              <a:t>&gt; "Cambridge" .</a:t>
            </a:r>
          </a:p>
          <a:p>
            <a:r>
              <a:rPr lang="en-US" sz="1400" dirty="0"/>
              <a:t>_:c &lt;</a:t>
            </a:r>
            <a:r>
              <a:rPr lang="en-US" sz="1400" dirty="0" err="1"/>
              <a:t>Projects#ref-deptName;deptCity</a:t>
            </a:r>
            <a:r>
              <a:rPr lang="en-US" sz="1400" dirty="0"/>
              <a:t>&gt; &lt;Department/ID=23&gt; .</a:t>
            </a:r>
          </a:p>
          <a:p>
            <a:endParaRPr lang="en-US" sz="1400" dirty="0"/>
          </a:p>
          <a:p>
            <a:r>
              <a:rPr lang="en-US" sz="1400" dirty="0"/>
              <a:t>_:d </a:t>
            </a:r>
            <a:r>
              <a:rPr lang="en-US" sz="1400" dirty="0" err="1"/>
              <a:t>rdf:type</a:t>
            </a:r>
            <a:r>
              <a:rPr lang="en-US" sz="1400" dirty="0"/>
              <a:t> &lt;Projects&gt; .</a:t>
            </a:r>
          </a:p>
          <a:p>
            <a:r>
              <a:rPr lang="en-US" sz="1400" dirty="0"/>
              <a:t>_:d &lt;</a:t>
            </a:r>
            <a:r>
              <a:rPr lang="en-US" sz="1400" dirty="0" err="1"/>
              <a:t>Projects#lead</a:t>
            </a:r>
            <a:r>
              <a:rPr lang="en-US" sz="1400" dirty="0"/>
              <a:t>&gt; &lt;People/ID=8&gt; .</a:t>
            </a:r>
          </a:p>
          <a:p>
            <a:r>
              <a:rPr lang="en-US" sz="1400" dirty="0"/>
              <a:t>_:d &lt;</a:t>
            </a:r>
            <a:r>
              <a:rPr lang="en-US" sz="1400" dirty="0" err="1"/>
              <a:t>Projects#name</a:t>
            </a:r>
            <a:r>
              <a:rPr lang="en-US" sz="1400" dirty="0"/>
              <a:t>&gt; "eraser survey" .</a:t>
            </a:r>
          </a:p>
          <a:p>
            <a:r>
              <a:rPr lang="en-US" sz="1400" dirty="0"/>
              <a:t>_:d &lt;</a:t>
            </a:r>
            <a:r>
              <a:rPr lang="en-US" sz="1400" dirty="0" err="1"/>
              <a:t>Projects#deptName</a:t>
            </a:r>
            <a:r>
              <a:rPr lang="en-US" sz="1400" dirty="0"/>
              <a:t>&gt; "accounting" .</a:t>
            </a:r>
          </a:p>
          <a:p>
            <a:r>
              <a:rPr lang="en-US" sz="1400" dirty="0"/>
              <a:t>_:d &lt;</a:t>
            </a:r>
            <a:r>
              <a:rPr lang="en-US" sz="1400" dirty="0" err="1"/>
              <a:t>Projects#deptCity</a:t>
            </a:r>
            <a:r>
              <a:rPr lang="en-US" sz="1400" dirty="0"/>
              <a:t>&gt; "Cambridge" .</a:t>
            </a:r>
          </a:p>
          <a:p>
            <a:r>
              <a:rPr lang="en-US" sz="1400" dirty="0"/>
              <a:t>_:d &lt;</a:t>
            </a:r>
            <a:r>
              <a:rPr lang="en-US" sz="1400" dirty="0" err="1"/>
              <a:t>Projects#ref-deptName;deptCity</a:t>
            </a:r>
            <a:r>
              <a:rPr lang="en-US" sz="1400" dirty="0"/>
              <a:t>&gt; &lt;Department/ID=23&gt; .</a:t>
            </a:r>
          </a:p>
          <a:p>
            <a:endParaRPr lang="en-US" sz="1400" dirty="0"/>
          </a:p>
          <a:p>
            <a:r>
              <a:rPr lang="en-US" sz="1400" dirty="0"/>
              <a:t>&lt;</a:t>
            </a:r>
            <a:r>
              <a:rPr lang="en-US" sz="1400" dirty="0" err="1"/>
              <a:t>TaskAssignments</a:t>
            </a:r>
            <a:r>
              <a:rPr lang="en-US" sz="1400" dirty="0"/>
              <a:t>/worker</a:t>
            </a:r>
            <a:r>
              <a:rPr lang="en-US" sz="1400" dirty="0" smtClean="0"/>
              <a:t>=7;project</a:t>
            </a:r>
            <a:r>
              <a:rPr lang="en-US" sz="1400" dirty="0"/>
              <a:t>=pencil%20survey&gt; </a:t>
            </a:r>
            <a:r>
              <a:rPr lang="en-US" sz="1400" dirty="0" err="1"/>
              <a:t>rdf:type</a:t>
            </a:r>
            <a:r>
              <a:rPr lang="en-US" sz="1400" dirty="0"/>
              <a:t> &lt;</a:t>
            </a:r>
            <a:r>
              <a:rPr lang="en-US" sz="1400" dirty="0" err="1"/>
              <a:t>TaskAssignments</a:t>
            </a:r>
            <a:r>
              <a:rPr lang="en-US" sz="1400" dirty="0"/>
              <a:t>&gt;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TaskAssignments#worker</a:t>
            </a:r>
            <a:r>
              <a:rPr lang="en-US" sz="1400" dirty="0"/>
              <a:t>&gt; 7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TaskAssignments#ref-worker</a:t>
            </a:r>
            <a:r>
              <a:rPr lang="en-US" sz="1400" dirty="0"/>
              <a:t>&gt; &lt;People/ID=7&gt;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TaskAssignments#project</a:t>
            </a:r>
            <a:r>
              <a:rPr lang="en-US" sz="1400" dirty="0"/>
              <a:t>&gt; "pencil survey"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TaskAssignments#deptName</a:t>
            </a:r>
            <a:r>
              <a:rPr lang="en-US" sz="1400" dirty="0"/>
              <a:t>&gt; "accounting"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TaskAssignments#deptCity</a:t>
            </a:r>
            <a:r>
              <a:rPr lang="en-US" sz="1400" dirty="0"/>
              <a:t>&gt; "Cambridge"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TaskAssignments#ref-deptName;deptCity</a:t>
            </a:r>
            <a:r>
              <a:rPr lang="en-US" sz="1400" dirty="0"/>
              <a:t>&gt; </a:t>
            </a:r>
            <a:r>
              <a:rPr lang="en-US" sz="1400" dirty="0" smtClean="0"/>
              <a:t> </a:t>
            </a:r>
            <a:br>
              <a:rPr lang="en-US" sz="1400" dirty="0" smtClean="0"/>
            </a:br>
            <a:r>
              <a:rPr lang="en-US" sz="1400" dirty="0" smtClean="0"/>
              <a:t>                                                                                          &lt;</a:t>
            </a:r>
            <a:r>
              <a:rPr lang="en-US" sz="1400" dirty="0"/>
              <a:t>Department/ID=23&gt; .</a:t>
            </a:r>
          </a:p>
          <a:p>
            <a:r>
              <a:rPr lang="en-US" sz="1400" dirty="0"/>
              <a:t>&lt;</a:t>
            </a:r>
            <a:r>
              <a:rPr lang="en-US" sz="1400" dirty="0" err="1"/>
              <a:t>TaskAssignments</a:t>
            </a:r>
            <a:r>
              <a:rPr lang="en-US" sz="1400" dirty="0"/>
              <a:t>/worker</a:t>
            </a:r>
            <a:r>
              <a:rPr lang="en-US" sz="1400" dirty="0" smtClean="0"/>
              <a:t>=7;project</a:t>
            </a:r>
            <a:r>
              <a:rPr lang="en-US" sz="1400" dirty="0"/>
              <a:t>=pencil%20survey&gt; &lt;</a:t>
            </a:r>
            <a:r>
              <a:rPr lang="en-US" sz="1400" dirty="0" err="1"/>
              <a:t>TaskAssignments#ref-project;deptName;deptCity</a:t>
            </a:r>
            <a:r>
              <a:rPr lang="en-US" sz="1400" dirty="0"/>
              <a:t>&gt; _:c .</a:t>
            </a:r>
          </a:p>
        </p:txBody>
      </p:sp>
    </p:spTree>
    <p:extLst>
      <p:ext uri="{BB962C8B-B14F-4D97-AF65-F5344CB8AC3E}">
        <p14:creationId xmlns:p14="http://schemas.microsoft.com/office/powerpoint/2010/main" val="287372710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solidFill>
                  <a:srgbClr val="000000"/>
                </a:solidFill>
              </a:rPr>
              <a:t>Idea: Combining Information</a:t>
            </a:r>
            <a:endParaRPr lang="en-US" dirty="0" smtClean="0">
              <a:solidFill>
                <a:srgbClr val="000000"/>
              </a:solidFill>
            </a:endParaRPr>
          </a:p>
          <a:p>
            <a:r>
              <a:rPr lang="en-US" dirty="0" smtClean="0"/>
              <a:t>Direct Mapping: Details</a:t>
            </a:r>
            <a:endParaRPr lang="en-US" dirty="0" smtClean="0"/>
          </a:p>
          <a:p>
            <a:r>
              <a:rPr lang="en-US" dirty="0" smtClean="0">
                <a:solidFill>
                  <a:srgbClr val="0000FF"/>
                </a:solidFill>
              </a:rPr>
              <a:t>Exercises</a:t>
            </a:r>
            <a:endParaRPr lang="en-US" dirty="0">
              <a:solidFill>
                <a:srgbClr val="0000FF"/>
              </a:solidFill>
            </a:endParaRPr>
          </a:p>
        </p:txBody>
      </p:sp>
    </p:spTree>
    <p:extLst>
      <p:ext uri="{BB962C8B-B14F-4D97-AF65-F5344CB8AC3E}">
        <p14:creationId xmlns:p14="http://schemas.microsoft.com/office/powerpoint/2010/main" val="36390102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t>
            </a:r>
            <a:r>
              <a:rPr lang="en-US" dirty="0" smtClean="0"/>
              <a:t>Material/Sources</a:t>
            </a:r>
            <a:endParaRPr lang="en-US" dirty="0"/>
          </a:p>
        </p:txBody>
      </p:sp>
      <p:sp>
        <p:nvSpPr>
          <p:cNvPr id="3" name="Content Placeholder 2"/>
          <p:cNvSpPr>
            <a:spLocks noGrp="1"/>
          </p:cNvSpPr>
          <p:nvPr>
            <p:ph idx="1"/>
          </p:nvPr>
        </p:nvSpPr>
        <p:spPr/>
        <p:txBody>
          <a:bodyPr/>
          <a:lstStyle/>
          <a:p>
            <a:endParaRPr lang="en-US" dirty="0" smtClean="0"/>
          </a:p>
          <a:p>
            <a:r>
              <a:rPr lang="en-US" dirty="0" smtClean="0"/>
              <a:t>R2RML specification</a:t>
            </a:r>
            <a:r>
              <a:rPr lang="en-US" dirty="0"/>
              <a:t> </a:t>
            </a:r>
            <a:r>
              <a:rPr lang="en-US" dirty="0" smtClean="0"/>
              <a:t>by W3C</a:t>
            </a:r>
            <a:r>
              <a:rPr lang="en-US" dirty="0"/>
              <a:t/>
            </a:r>
            <a:br>
              <a:rPr lang="en-US" dirty="0"/>
            </a:br>
            <a:r>
              <a:rPr lang="en-US" dirty="0">
                <a:hlinkClick r:id="rId2"/>
              </a:rPr>
              <a:t>http://www.w3.org/TR/r2rml</a:t>
            </a:r>
            <a:r>
              <a:rPr lang="en-US" dirty="0" smtClean="0">
                <a:hlinkClick r:id="rId2"/>
              </a:rPr>
              <a:t>/</a:t>
            </a:r>
            <a:endParaRPr lang="en-US" dirty="0" smtClean="0"/>
          </a:p>
          <a:p>
            <a:endParaRPr lang="en-US" dirty="0" smtClean="0"/>
          </a:p>
          <a:p>
            <a:r>
              <a:rPr lang="en-US" dirty="0" smtClean="0"/>
              <a:t>R2RML specification byW3C</a:t>
            </a:r>
            <a:r>
              <a:rPr lang="en-US" dirty="0"/>
              <a:t/>
            </a:r>
            <a:br>
              <a:rPr lang="en-US" dirty="0"/>
            </a:br>
            <a:r>
              <a:rPr lang="en-US" dirty="0">
                <a:hlinkClick r:id="rId3"/>
              </a:rPr>
              <a:t>http://www.w3.org/2001/sw/rdb2rdf/test-cases</a:t>
            </a:r>
            <a:r>
              <a:rPr lang="en-US" dirty="0" smtClean="0">
                <a:hlinkClick r:id="rId3"/>
              </a:rPr>
              <a:t>/</a:t>
            </a:r>
            <a:endParaRPr lang="en-US" dirty="0" smtClean="0"/>
          </a:p>
          <a:p>
            <a:pPr marL="0" indent="0">
              <a:buNone/>
            </a:pPr>
            <a:r>
              <a:rPr lang="en-US" dirty="0"/>
              <a:t/>
            </a:r>
            <a:br>
              <a:rPr lang="en-US" dirty="0"/>
            </a:br>
            <a:endParaRPr lang="en-US" sz="1200" dirty="0" smtClean="0"/>
          </a:p>
          <a:p>
            <a:endParaRPr lang="en-US" dirty="0" smtClean="0"/>
          </a:p>
        </p:txBody>
      </p:sp>
    </p:spTree>
    <p:extLst>
      <p:ext uri="{BB962C8B-B14F-4D97-AF65-F5344CB8AC3E}">
        <p14:creationId xmlns:p14="http://schemas.microsoft.com/office/powerpoint/2010/main" val="361360052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a:t>
            </a:r>
            <a:endParaRPr lang="en-US" dirty="0"/>
          </a:p>
        </p:txBody>
      </p:sp>
      <p:sp>
        <p:nvSpPr>
          <p:cNvPr id="3" name="Content Placeholder 2"/>
          <p:cNvSpPr>
            <a:spLocks noGrp="1"/>
          </p:cNvSpPr>
          <p:nvPr>
            <p:ph idx="1"/>
          </p:nvPr>
        </p:nvSpPr>
        <p:spPr/>
        <p:txBody>
          <a:bodyPr/>
          <a:lstStyle/>
          <a:p>
            <a:pPr marL="0" indent="0">
              <a:buNone/>
            </a:pPr>
            <a:r>
              <a:rPr lang="en-US" dirty="0" smtClean="0"/>
              <a:t>… based on </a:t>
            </a:r>
          </a:p>
          <a:p>
            <a:pPr marL="0" indent="0">
              <a:buNone/>
            </a:pPr>
            <a:endParaRPr lang="en-US" dirty="0"/>
          </a:p>
          <a:p>
            <a:pPr marL="0" indent="0">
              <a:buNone/>
            </a:pPr>
            <a:r>
              <a:rPr lang="en-US" dirty="0" smtClean="0"/>
              <a:t>	R2RML </a:t>
            </a:r>
            <a:r>
              <a:rPr lang="en-US" dirty="0"/>
              <a:t>and Direct Mapping Test Cases</a:t>
            </a:r>
          </a:p>
          <a:p>
            <a:pPr marL="0" indent="0">
              <a:buNone/>
            </a:pPr>
            <a:r>
              <a:rPr lang="en-US" dirty="0" smtClean="0"/>
              <a:t>	W3C </a:t>
            </a:r>
            <a:r>
              <a:rPr lang="en-US" dirty="0"/>
              <a:t>Editor's Draft 24 July 2012</a:t>
            </a:r>
          </a:p>
          <a:p>
            <a:pPr marL="0" indent="0">
              <a:buNone/>
            </a:pPr>
            <a:r>
              <a:rPr lang="en-US" dirty="0" smtClean="0"/>
              <a:t>	</a:t>
            </a:r>
            <a:r>
              <a:rPr lang="en-US" sz="2000" dirty="0" smtClean="0">
                <a:hlinkClick r:id="rId2"/>
              </a:rPr>
              <a:t>http</a:t>
            </a:r>
            <a:r>
              <a:rPr lang="en-US" sz="2000" dirty="0">
                <a:hlinkClick r:id="rId2"/>
              </a:rPr>
              <a:t>://www.w3.org/2001/</a:t>
            </a:r>
            <a:r>
              <a:rPr lang="en-US" sz="2000" dirty="0" err="1">
                <a:hlinkClick r:id="rId2"/>
              </a:rPr>
              <a:t>sw</a:t>
            </a:r>
            <a:r>
              <a:rPr lang="en-US" sz="2000" dirty="0">
                <a:hlinkClick r:id="rId2"/>
              </a:rPr>
              <a:t>/rdb2rdf/test-cases/</a:t>
            </a:r>
            <a:endParaRPr lang="en-US" sz="2000" dirty="0"/>
          </a:p>
        </p:txBody>
      </p:sp>
    </p:spTree>
    <p:extLst>
      <p:ext uri="{BB962C8B-B14F-4D97-AF65-F5344CB8AC3E}">
        <p14:creationId xmlns:p14="http://schemas.microsoft.com/office/powerpoint/2010/main" val="220922237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423"/>
            <a:ext cx="8229600" cy="922337"/>
          </a:xfrm>
        </p:spPr>
        <p:txBody>
          <a:bodyPr/>
          <a:lstStyle/>
          <a:p>
            <a:r>
              <a:rPr lang="en-US" dirty="0" smtClean="0"/>
              <a:t>Case 1: Referencing a Table </a:t>
            </a:r>
            <a:br>
              <a:rPr lang="en-US" dirty="0" smtClean="0"/>
            </a:br>
            <a:r>
              <a:rPr lang="en-US" dirty="0" smtClean="0"/>
              <a:t>              with </a:t>
            </a:r>
            <a:r>
              <a:rPr lang="en-US" dirty="0" smtClean="0"/>
              <a:t>P</a:t>
            </a:r>
            <a:r>
              <a:rPr lang="en-US" dirty="0" smtClean="0"/>
              <a:t>rimary </a:t>
            </a:r>
            <a:r>
              <a:rPr lang="en-US" dirty="0" smtClean="0"/>
              <a:t>K</a:t>
            </a:r>
            <a:r>
              <a:rPr lang="en-US" dirty="0" smtClean="0"/>
              <a:t>ey</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595032802"/>
              </p:ext>
            </p:extLst>
          </p:nvPr>
        </p:nvGraphicFramePr>
        <p:xfrm>
          <a:off x="1691680" y="4509120"/>
          <a:ext cx="6840759" cy="1259839"/>
        </p:xfrm>
        <a:graphic>
          <a:graphicData uri="http://schemas.openxmlformats.org/drawingml/2006/table">
            <a:tbl>
              <a:tblPr firstRow="1" bandRow="1">
                <a:tableStyleId>{3C2FFA5D-87B4-456A-9821-1D502468CF0F}</a:tableStyleId>
              </a:tblPr>
              <a:tblGrid>
                <a:gridCol w="993449"/>
                <a:gridCol w="1466510"/>
                <a:gridCol w="1341796"/>
                <a:gridCol w="1416341"/>
                <a:gridCol w="1622663"/>
              </a:tblGrid>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PK</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Unique (key1attr1,</a:t>
                      </a:r>
                      <a:r>
                        <a:rPr lang="en-US" sz="1400" b="0" baseline="0" dirty="0" smtClean="0">
                          <a:solidFill>
                            <a:srgbClr val="0000FF"/>
                          </a:solidFill>
                        </a:rPr>
                        <a:t> </a:t>
                      </a:r>
                      <a:r>
                        <a:rPr lang="en-US" sz="1400" b="0" dirty="0" smtClean="0">
                          <a:solidFill>
                            <a:srgbClr val="0000FF"/>
                          </a:solidFill>
                        </a:rPr>
                        <a:t>key1attr2)</a:t>
                      </a: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Unique (key2attr2,</a:t>
                      </a:r>
                      <a:r>
                        <a:rPr lang="en-US" sz="1400" b="0" baseline="0" dirty="0" smtClean="0">
                          <a:solidFill>
                            <a:srgbClr val="0000FF"/>
                          </a:solidFill>
                        </a:rPr>
                        <a:t> </a:t>
                      </a:r>
                      <a:r>
                        <a:rPr lang="en-US" sz="1400" b="0" dirty="0" smtClean="0">
                          <a:solidFill>
                            <a:srgbClr val="0000FF"/>
                          </a:solidFill>
                        </a:rPr>
                        <a:t>key2attr1)</a:t>
                      </a:r>
                      <a:endParaRPr lang="en-US" sz="1400" b="0" dirty="0" smtClean="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solidFill>
                            <a:srgbClr val="0000FF"/>
                          </a:solidFill>
                        </a:rPr>
                        <a:t>PK</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key1attr1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key1attr2</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key2attr1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key2attr2</a:t>
                      </a:r>
                    </a:p>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t>1010	</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K1A1</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K2A1</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K2A2</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
        <p:nvSpPr>
          <p:cNvPr id="5" name="TextBox 4"/>
          <p:cNvSpPr txBox="1"/>
          <p:nvPr/>
        </p:nvSpPr>
        <p:spPr>
          <a:xfrm>
            <a:off x="395536" y="1844824"/>
            <a:ext cx="916049" cy="369332"/>
          </a:xfrm>
          <a:prstGeom prst="rect">
            <a:avLst/>
          </a:prstGeom>
          <a:noFill/>
        </p:spPr>
        <p:txBody>
          <a:bodyPr wrap="none" rtlCol="0">
            <a:spAutoFit/>
          </a:bodyPr>
          <a:lstStyle/>
          <a:p>
            <a:r>
              <a:rPr lang="en-US" dirty="0" smtClean="0"/>
              <a:t>Source</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1201960667"/>
              </p:ext>
            </p:extLst>
          </p:nvPr>
        </p:nvGraphicFramePr>
        <p:xfrm>
          <a:off x="1691680" y="1916832"/>
          <a:ext cx="6031950" cy="1514452"/>
        </p:xfrm>
        <a:graphic>
          <a:graphicData uri="http://schemas.openxmlformats.org/drawingml/2006/table">
            <a:tbl>
              <a:tblPr firstRow="1" bandRow="1">
                <a:tableStyleId>{3C2FFA5D-87B4-456A-9821-1D502468CF0F}</a:tableStyleId>
              </a:tblPr>
              <a:tblGrid>
                <a:gridCol w="1973631"/>
                <a:gridCol w="2194348"/>
                <a:gridCol w="1863971"/>
              </a:tblGrid>
              <a:tr h="370840">
                <a:tc>
                  <a:txBody>
                    <a:bodyPr/>
                    <a:lstStyle/>
                    <a:p>
                      <a:r>
                        <a:rPr lang="en-US" sz="1400" b="0" dirty="0" smtClean="0">
                          <a:solidFill>
                            <a:srgbClr val="0000FF"/>
                          </a:solidFill>
                        </a:rPr>
                        <a:t>PK</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endParaRPr lang="en-US" sz="1400" b="0"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r>
                        <a:rPr lang="en-US" sz="1400" dirty="0" smtClean="0">
                          <a:solidFill>
                            <a:srgbClr val="0000FF"/>
                          </a:solidFill>
                        </a:rPr>
                        <a:t>→ </a:t>
                      </a:r>
                      <a:r>
                        <a:rPr lang="en-US" sz="1400" b="0" dirty="0" smtClean="0">
                          <a:solidFill>
                            <a:srgbClr val="0000FF"/>
                          </a:solidFill>
                        </a:rPr>
                        <a:t>Target(key2attr2, key2attr1)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a:p>
                  </a:txBody>
                  <a:tcPr/>
                </a:tc>
              </a:tr>
              <a:tr h="370840">
                <a:tc>
                  <a:txBody>
                    <a:bodyPr/>
                    <a:lstStyle/>
                    <a:p>
                      <a:r>
                        <a:rPr lang="en-US" sz="1400" b="0" dirty="0" smtClean="0">
                          <a:solidFill>
                            <a:srgbClr val="0000FF"/>
                          </a:solidFill>
                        </a:rPr>
                        <a:t>ID</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attrA</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attrB</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r>
                        <a:rPr lang="en-US" sz="1400" b="0" dirty="0" smtClean="0"/>
                        <a:t>1100</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K2A1</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
        <p:nvSpPr>
          <p:cNvPr id="7" name="TextBox 6"/>
          <p:cNvSpPr txBox="1"/>
          <p:nvPr/>
        </p:nvSpPr>
        <p:spPr>
          <a:xfrm>
            <a:off x="467544" y="4509120"/>
            <a:ext cx="826218" cy="369332"/>
          </a:xfrm>
          <a:prstGeom prst="rect">
            <a:avLst/>
          </a:prstGeom>
          <a:noFill/>
        </p:spPr>
        <p:txBody>
          <a:bodyPr wrap="none" rtlCol="0">
            <a:spAutoFit/>
          </a:bodyPr>
          <a:lstStyle/>
          <a:p>
            <a:r>
              <a:rPr lang="en-US" dirty="0" smtClean="0"/>
              <a:t>Target</a:t>
            </a:r>
            <a:endParaRPr lang="en-US" dirty="0"/>
          </a:p>
        </p:txBody>
      </p:sp>
    </p:spTree>
    <p:extLst>
      <p:ext uri="{BB962C8B-B14F-4D97-AF65-F5344CB8AC3E}">
        <p14:creationId xmlns:p14="http://schemas.microsoft.com/office/powerpoint/2010/main" val="311288328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1: Solution Steps</a:t>
            </a:r>
            <a:endParaRPr lang="en-US" dirty="0"/>
          </a:p>
        </p:txBody>
      </p:sp>
      <p:sp>
        <p:nvSpPr>
          <p:cNvPr id="3" name="Content Placeholder 2"/>
          <p:cNvSpPr>
            <a:spLocks noGrp="1"/>
          </p:cNvSpPr>
          <p:nvPr>
            <p:ph idx="1"/>
          </p:nvPr>
        </p:nvSpPr>
        <p:spPr/>
        <p:txBody>
          <a:bodyPr/>
          <a:lstStyle/>
          <a:p>
            <a:r>
              <a:rPr lang="en-US" sz="2000" dirty="0" smtClean="0"/>
              <a:t>Fix a base URI</a:t>
            </a:r>
          </a:p>
          <a:p>
            <a:endParaRPr lang="en-US" sz="800" dirty="0" smtClean="0"/>
          </a:p>
          <a:p>
            <a:r>
              <a:rPr lang="en-US" sz="2000" dirty="0"/>
              <a:t>Encode the row in the table </a:t>
            </a:r>
            <a:r>
              <a:rPr lang="en-US" sz="2000" dirty="0" smtClean="0"/>
              <a:t>Target</a:t>
            </a:r>
            <a:endParaRPr lang="en-US" sz="2000" dirty="0"/>
          </a:p>
          <a:p>
            <a:pPr lvl="1"/>
            <a:r>
              <a:rPr lang="en-US" sz="2000" dirty="0"/>
              <a:t>Introduce a </a:t>
            </a:r>
            <a:r>
              <a:rPr lang="en-US" sz="2000" dirty="0" smtClean="0"/>
              <a:t>URI/blank node </a:t>
            </a:r>
            <a:r>
              <a:rPr lang="en-US" sz="2000" dirty="0"/>
              <a:t>for the row</a:t>
            </a:r>
          </a:p>
          <a:p>
            <a:pPr lvl="1"/>
            <a:r>
              <a:rPr lang="en-US" sz="2000" dirty="0"/>
              <a:t>Introduce a suitable class</a:t>
            </a:r>
          </a:p>
          <a:p>
            <a:pPr lvl="1"/>
            <a:r>
              <a:rPr lang="en-US" sz="2000" dirty="0"/>
              <a:t>Encode the components of the row, </a:t>
            </a:r>
            <a:r>
              <a:rPr lang="en-US" sz="2000" dirty="0" smtClean="0"/>
              <a:t/>
            </a:r>
            <a:br>
              <a:rPr lang="en-US" sz="2000" dirty="0" smtClean="0"/>
            </a:br>
            <a:r>
              <a:rPr lang="en-US" sz="2000" dirty="0" smtClean="0"/>
              <a:t>	 using </a:t>
            </a:r>
            <a:r>
              <a:rPr lang="en-US" sz="2000" dirty="0"/>
              <a:t>suitable URIs for encoding the attributes of </a:t>
            </a:r>
            <a:r>
              <a:rPr lang="en-US" sz="2000" dirty="0" smtClean="0"/>
              <a:t>Source</a:t>
            </a:r>
          </a:p>
          <a:p>
            <a:pPr marL="457200" lvl="1" indent="0">
              <a:buNone/>
            </a:pPr>
            <a:endParaRPr lang="en-US" sz="800" dirty="0" smtClean="0"/>
          </a:p>
          <a:p>
            <a:r>
              <a:rPr lang="en-US" sz="2000" dirty="0" smtClean="0"/>
              <a:t>Encode the row in the table Source</a:t>
            </a:r>
          </a:p>
          <a:p>
            <a:pPr lvl="1"/>
            <a:r>
              <a:rPr lang="en-US" sz="2000" dirty="0" smtClean="0"/>
              <a:t>First, proceed as for Target</a:t>
            </a:r>
          </a:p>
          <a:p>
            <a:pPr lvl="1"/>
            <a:r>
              <a:rPr lang="en-US" sz="2000" dirty="0" smtClean="0"/>
              <a:t>Encode the foreign key reference</a:t>
            </a:r>
          </a:p>
          <a:p>
            <a:endParaRPr lang="en-US" sz="2000" dirty="0"/>
          </a:p>
        </p:txBody>
      </p:sp>
    </p:spTree>
    <p:extLst>
      <p:ext uri="{BB962C8B-B14F-4D97-AF65-F5344CB8AC3E}">
        <p14:creationId xmlns:p14="http://schemas.microsoft.com/office/powerpoint/2010/main" val="412453679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Case 1: Solution</a:t>
            </a:r>
            <a:endParaRPr lang="en-US" dirty="0"/>
          </a:p>
        </p:txBody>
      </p:sp>
      <p:sp>
        <p:nvSpPr>
          <p:cNvPr id="2" name="Rectangle 1"/>
          <p:cNvSpPr/>
          <p:nvPr/>
        </p:nvSpPr>
        <p:spPr>
          <a:xfrm>
            <a:off x="416560" y="1835369"/>
            <a:ext cx="8381076" cy="3785652"/>
          </a:xfrm>
          <a:prstGeom prst="rect">
            <a:avLst/>
          </a:prstGeom>
        </p:spPr>
        <p:txBody>
          <a:bodyPr wrap="square">
            <a:spAutoFit/>
          </a:bodyPr>
          <a:lstStyle/>
          <a:p>
            <a:r>
              <a:rPr lang="en-US" sz="1600" dirty="0"/>
              <a:t>@prefix </a:t>
            </a:r>
            <a:r>
              <a:rPr lang="en-US" sz="1600" dirty="0" err="1"/>
              <a:t>xsd</a:t>
            </a:r>
            <a:r>
              <a:rPr lang="en-US" sz="1600" dirty="0"/>
              <a:t>: &lt;http://www.w3.org/2001/</a:t>
            </a:r>
            <a:r>
              <a:rPr lang="en-US" sz="1600" dirty="0" err="1"/>
              <a:t>XMLSchema</a:t>
            </a:r>
            <a:r>
              <a:rPr lang="en-US" sz="1600" dirty="0"/>
              <a:t>#&gt; .</a:t>
            </a:r>
          </a:p>
          <a:p>
            <a:r>
              <a:rPr lang="en-US" sz="1600" dirty="0"/>
              <a:t>@base &lt;http://</a:t>
            </a:r>
            <a:r>
              <a:rPr lang="en-US" sz="1600" dirty="0" err="1"/>
              <a:t>example.com</a:t>
            </a:r>
            <a:r>
              <a:rPr lang="en-US" sz="1600" dirty="0"/>
              <a:t>/base/&gt; .</a:t>
            </a:r>
          </a:p>
          <a:p>
            <a:endParaRPr lang="en-US" sz="1600" dirty="0"/>
          </a:p>
          <a:p>
            <a:r>
              <a:rPr lang="en-US" sz="1600" dirty="0"/>
              <a:t>&lt;Target/PK=1010&gt; &lt;http://www.w3.org/1999/02/22-rdf-syntax-ns#type&gt; &lt;Target&gt; .</a:t>
            </a:r>
          </a:p>
          <a:p>
            <a:r>
              <a:rPr lang="en-US" sz="1600" dirty="0"/>
              <a:t>&lt;Target/PK=1010&gt; &lt;</a:t>
            </a:r>
            <a:r>
              <a:rPr lang="en-US" sz="1600" dirty="0" err="1"/>
              <a:t>Target#PK</a:t>
            </a:r>
            <a:r>
              <a:rPr lang="en-US" sz="1600" dirty="0"/>
              <a:t>&gt; 1010 .</a:t>
            </a:r>
          </a:p>
          <a:p>
            <a:r>
              <a:rPr lang="en-US" sz="1600" dirty="0"/>
              <a:t>&lt;Target/PK=1010&gt; &lt;Target#key1attr1&gt; "K1A1" .</a:t>
            </a:r>
          </a:p>
          <a:p>
            <a:r>
              <a:rPr lang="en-US" sz="1600" dirty="0"/>
              <a:t>&lt;Target/PK=1010&gt; &lt;Target#key1attr2&gt; "K1A2" .</a:t>
            </a:r>
          </a:p>
          <a:p>
            <a:r>
              <a:rPr lang="en-US" sz="1600" dirty="0"/>
              <a:t>&lt;Target/PK=1010&gt; &lt;Target#key2attr1&gt; "K2A1" .</a:t>
            </a:r>
          </a:p>
          <a:p>
            <a:r>
              <a:rPr lang="en-US" sz="1600" dirty="0"/>
              <a:t>&lt;Target/PK=1010&gt; &lt;Target#key2attr2&gt; "K2A2" .</a:t>
            </a:r>
          </a:p>
          <a:p>
            <a:endParaRPr lang="en-US" sz="1600" dirty="0"/>
          </a:p>
          <a:p>
            <a:r>
              <a:rPr lang="en-US" sz="1600" dirty="0"/>
              <a:t>&lt;Source/ID=1100&gt; &lt;http://www.w3.org/1999/02/22-rdf-syntax-ns#type&gt; &lt;Source&gt; .</a:t>
            </a:r>
          </a:p>
          <a:p>
            <a:r>
              <a:rPr lang="en-US" sz="1600" dirty="0"/>
              <a:t>&lt;Source/ID=1100&gt; &lt;</a:t>
            </a:r>
            <a:r>
              <a:rPr lang="en-US" sz="1600" dirty="0" err="1"/>
              <a:t>Source#ID</a:t>
            </a:r>
            <a:r>
              <a:rPr lang="en-US" sz="1600" dirty="0"/>
              <a:t>&gt; 1100 .</a:t>
            </a:r>
          </a:p>
          <a:p>
            <a:r>
              <a:rPr lang="en-US" sz="1600" dirty="0"/>
              <a:t>&lt;Source/ID=1100&gt; &lt;</a:t>
            </a:r>
            <a:r>
              <a:rPr lang="en-US" sz="1600" dirty="0" err="1"/>
              <a:t>Source#attrA</a:t>
            </a:r>
            <a:r>
              <a:rPr lang="en-US" sz="1600" dirty="0"/>
              <a:t>&gt; "K2A2" .</a:t>
            </a:r>
          </a:p>
          <a:p>
            <a:r>
              <a:rPr lang="en-US" sz="1600" dirty="0"/>
              <a:t>&lt;Source/ID=1100&gt; &lt;</a:t>
            </a:r>
            <a:r>
              <a:rPr lang="en-US" sz="1600" dirty="0" err="1"/>
              <a:t>Source#attrB</a:t>
            </a:r>
            <a:r>
              <a:rPr lang="en-US" sz="1600" dirty="0"/>
              <a:t>&gt; "K2A1" .</a:t>
            </a:r>
          </a:p>
          <a:p>
            <a:r>
              <a:rPr lang="en-US" sz="1600" dirty="0"/>
              <a:t>&lt;Source/ID=1100&gt; &lt;</a:t>
            </a:r>
            <a:r>
              <a:rPr lang="en-US" sz="1600" dirty="0" err="1"/>
              <a:t>Source#ref-attrA;attrB</a:t>
            </a:r>
            <a:r>
              <a:rPr lang="en-US" sz="1600" dirty="0"/>
              <a:t>&gt; &lt;Target/PK=1010&gt; .</a:t>
            </a:r>
            <a:endParaRPr lang="en-US" sz="1600" dirty="0"/>
          </a:p>
        </p:txBody>
      </p:sp>
    </p:spTree>
    <p:extLst>
      <p:ext uri="{BB962C8B-B14F-4D97-AF65-F5344CB8AC3E}">
        <p14:creationId xmlns:p14="http://schemas.microsoft.com/office/powerpoint/2010/main" val="294852676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423"/>
            <a:ext cx="8229600" cy="922337"/>
          </a:xfrm>
        </p:spPr>
        <p:txBody>
          <a:bodyPr/>
          <a:lstStyle/>
          <a:p>
            <a:r>
              <a:rPr lang="en-US" dirty="0" smtClean="0"/>
              <a:t>Case 2: Referencing a Table </a:t>
            </a:r>
            <a:br>
              <a:rPr lang="en-US" dirty="0" smtClean="0"/>
            </a:br>
            <a:r>
              <a:rPr lang="en-US" dirty="0" smtClean="0"/>
              <a:t>              with Empty </a:t>
            </a:r>
            <a:r>
              <a:rPr lang="en-US" dirty="0" smtClean="0"/>
              <a:t>P</a:t>
            </a:r>
            <a:r>
              <a:rPr lang="en-US" dirty="0" smtClean="0"/>
              <a:t>rimary </a:t>
            </a:r>
            <a:r>
              <a:rPr lang="en-US" dirty="0" smtClean="0"/>
              <a:t>K</a:t>
            </a:r>
            <a:r>
              <a:rPr lang="en-US" dirty="0" smtClean="0"/>
              <a:t>ey</a:t>
            </a:r>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2261002204"/>
              </p:ext>
            </p:extLst>
          </p:nvPr>
        </p:nvGraphicFramePr>
        <p:xfrm>
          <a:off x="1691680" y="4509120"/>
          <a:ext cx="6840759" cy="1259839"/>
        </p:xfrm>
        <a:graphic>
          <a:graphicData uri="http://schemas.openxmlformats.org/drawingml/2006/table">
            <a:tbl>
              <a:tblPr firstRow="1" bandRow="1">
                <a:tableStyleId>{3C2FFA5D-87B4-456A-9821-1D502468CF0F}</a:tableStyleId>
              </a:tblPr>
              <a:tblGrid>
                <a:gridCol w="993449"/>
                <a:gridCol w="1466510"/>
                <a:gridCol w="1341796"/>
                <a:gridCol w="1416341"/>
                <a:gridCol w="1622663"/>
              </a:tblGrid>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Unique (key1attr1,</a:t>
                      </a:r>
                      <a:r>
                        <a:rPr lang="en-US" sz="1400" b="0" baseline="0" dirty="0" smtClean="0">
                          <a:solidFill>
                            <a:srgbClr val="0000FF"/>
                          </a:solidFill>
                        </a:rPr>
                        <a:t> </a:t>
                      </a:r>
                      <a:r>
                        <a:rPr lang="en-US" sz="1400" b="0" dirty="0" smtClean="0">
                          <a:solidFill>
                            <a:srgbClr val="0000FF"/>
                          </a:solidFill>
                        </a:rPr>
                        <a:t>key1attr1)</a:t>
                      </a: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Unique (key2attr2,</a:t>
                      </a:r>
                      <a:r>
                        <a:rPr lang="en-US" sz="1400" b="0" baseline="0" dirty="0" smtClean="0">
                          <a:solidFill>
                            <a:srgbClr val="0000FF"/>
                          </a:solidFill>
                        </a:rPr>
                        <a:t> </a:t>
                      </a:r>
                      <a:r>
                        <a:rPr lang="en-US" sz="1400" b="0" dirty="0" smtClean="0">
                          <a:solidFill>
                            <a:srgbClr val="0000FF"/>
                          </a:solidFill>
                        </a:rPr>
                        <a:t>key2attr1)</a:t>
                      </a:r>
                      <a:endParaRPr lang="en-US" sz="1400" b="0" dirty="0" smtClean="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solidFill>
                            <a:srgbClr val="0000FF"/>
                          </a:solidFill>
                        </a:rPr>
                        <a:t>litattr1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key1attr1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key1attr2</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rgbClr val="0000FF"/>
                          </a:solidFill>
                        </a:rPr>
                        <a:t>key2attr1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rgbClr val="0000FF"/>
                          </a:solidFill>
                        </a:rPr>
                        <a:t>key2attr2</a:t>
                      </a:r>
                    </a:p>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t>1010	</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K1A1</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K2A1</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K2A2</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
        <p:nvSpPr>
          <p:cNvPr id="5" name="TextBox 4"/>
          <p:cNvSpPr txBox="1"/>
          <p:nvPr/>
        </p:nvSpPr>
        <p:spPr>
          <a:xfrm>
            <a:off x="395536" y="1844824"/>
            <a:ext cx="916049" cy="369332"/>
          </a:xfrm>
          <a:prstGeom prst="rect">
            <a:avLst/>
          </a:prstGeom>
          <a:noFill/>
        </p:spPr>
        <p:txBody>
          <a:bodyPr wrap="none" rtlCol="0">
            <a:spAutoFit/>
          </a:bodyPr>
          <a:lstStyle/>
          <a:p>
            <a:r>
              <a:rPr lang="en-US" dirty="0" smtClean="0"/>
              <a:t>Source</a:t>
            </a: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1567566565"/>
              </p:ext>
            </p:extLst>
          </p:nvPr>
        </p:nvGraphicFramePr>
        <p:xfrm>
          <a:off x="1691680" y="1916832"/>
          <a:ext cx="6031950" cy="1514452"/>
        </p:xfrm>
        <a:graphic>
          <a:graphicData uri="http://schemas.openxmlformats.org/drawingml/2006/table">
            <a:tbl>
              <a:tblPr firstRow="1" bandRow="1">
                <a:tableStyleId>{3C2FFA5D-87B4-456A-9821-1D502468CF0F}</a:tableStyleId>
              </a:tblPr>
              <a:tblGrid>
                <a:gridCol w="1973631"/>
                <a:gridCol w="2194348"/>
                <a:gridCol w="1863971"/>
              </a:tblGrid>
              <a:tr h="370840">
                <a:tc>
                  <a:txBody>
                    <a:bodyPr/>
                    <a:lstStyle/>
                    <a:p>
                      <a:r>
                        <a:rPr lang="en-US" sz="1400" b="0" dirty="0" smtClean="0">
                          <a:solidFill>
                            <a:srgbClr val="0000FF"/>
                          </a:solidFill>
                        </a:rPr>
                        <a:t>PK</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r>
                        <a:rPr lang="en-US" sz="1400" dirty="0" smtClean="0">
                          <a:solidFill>
                            <a:srgbClr val="0000FF"/>
                          </a:solidFill>
                        </a:rPr>
                        <a:t>→ </a:t>
                      </a:r>
                      <a:r>
                        <a:rPr lang="en-US" sz="1400" b="0" dirty="0" smtClean="0">
                          <a:solidFill>
                            <a:srgbClr val="0000FF"/>
                          </a:solidFill>
                        </a:rPr>
                        <a:t>Target(key2attr2, key2attr1)</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a:p>
                  </a:txBody>
                  <a:tcPr/>
                </a:tc>
              </a:tr>
              <a:tr h="370840">
                <a:tc>
                  <a:txBody>
                    <a:bodyPr/>
                    <a:lstStyle/>
                    <a:p>
                      <a:r>
                        <a:rPr lang="en-US" sz="1400" b="0" dirty="0" smtClean="0">
                          <a:solidFill>
                            <a:srgbClr val="0000FF"/>
                          </a:solidFill>
                        </a:rPr>
                        <a:t>ID</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attrA</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rgbClr val="0000FF"/>
                          </a:solidFill>
                        </a:rPr>
                        <a:t>attrB</a:t>
                      </a:r>
                      <a:endParaRPr lang="en-US" sz="1400" b="0" dirty="0">
                        <a:solidFill>
                          <a:srgbClr val="0000FF"/>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r>
                        <a:rPr lang="en-US" sz="1400" b="0" dirty="0" smtClean="0"/>
                        <a:t>1100</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K2A1</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
        <p:nvSpPr>
          <p:cNvPr id="7" name="TextBox 6"/>
          <p:cNvSpPr txBox="1"/>
          <p:nvPr/>
        </p:nvSpPr>
        <p:spPr>
          <a:xfrm>
            <a:off x="467544" y="4509120"/>
            <a:ext cx="826218" cy="369332"/>
          </a:xfrm>
          <a:prstGeom prst="rect">
            <a:avLst/>
          </a:prstGeom>
          <a:noFill/>
        </p:spPr>
        <p:txBody>
          <a:bodyPr wrap="none" rtlCol="0">
            <a:spAutoFit/>
          </a:bodyPr>
          <a:lstStyle/>
          <a:p>
            <a:r>
              <a:rPr lang="en-US" dirty="0" smtClean="0"/>
              <a:t>Target</a:t>
            </a:r>
            <a:endParaRPr lang="en-US" dirty="0"/>
          </a:p>
        </p:txBody>
      </p:sp>
    </p:spTree>
    <p:extLst>
      <p:ext uri="{BB962C8B-B14F-4D97-AF65-F5344CB8AC3E}">
        <p14:creationId xmlns:p14="http://schemas.microsoft.com/office/powerpoint/2010/main" val="393268154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 Solution Steps</a:t>
            </a:r>
            <a:endParaRPr lang="en-US" dirty="0"/>
          </a:p>
        </p:txBody>
      </p:sp>
      <p:sp>
        <p:nvSpPr>
          <p:cNvPr id="3" name="Content Placeholder 2"/>
          <p:cNvSpPr>
            <a:spLocks noGrp="1"/>
          </p:cNvSpPr>
          <p:nvPr>
            <p:ph idx="1"/>
          </p:nvPr>
        </p:nvSpPr>
        <p:spPr/>
        <p:txBody>
          <a:bodyPr/>
          <a:lstStyle/>
          <a:p>
            <a:r>
              <a:rPr lang="en-US" sz="2000" dirty="0" smtClean="0"/>
              <a:t>Fix a base URI</a:t>
            </a:r>
          </a:p>
          <a:p>
            <a:endParaRPr lang="en-US" sz="800" dirty="0" smtClean="0"/>
          </a:p>
          <a:p>
            <a:r>
              <a:rPr lang="en-US" sz="2000" dirty="0"/>
              <a:t>Encode the row in the table </a:t>
            </a:r>
            <a:r>
              <a:rPr lang="en-US" sz="2000" dirty="0" smtClean="0"/>
              <a:t>Target</a:t>
            </a:r>
            <a:endParaRPr lang="en-US" sz="2000" dirty="0"/>
          </a:p>
          <a:p>
            <a:pPr lvl="1"/>
            <a:r>
              <a:rPr lang="en-US" sz="2000" dirty="0"/>
              <a:t>Introduce a </a:t>
            </a:r>
            <a:r>
              <a:rPr lang="en-US" sz="2000" dirty="0" smtClean="0"/>
              <a:t>URI/blank node </a:t>
            </a:r>
            <a:r>
              <a:rPr lang="en-US" sz="2000" dirty="0"/>
              <a:t>for the row</a:t>
            </a:r>
          </a:p>
          <a:p>
            <a:pPr lvl="1"/>
            <a:r>
              <a:rPr lang="en-US" sz="2000" dirty="0"/>
              <a:t>Introduce a suitable class</a:t>
            </a:r>
          </a:p>
          <a:p>
            <a:pPr lvl="1"/>
            <a:r>
              <a:rPr lang="en-US" sz="2000" dirty="0"/>
              <a:t>Encode the components of the row, </a:t>
            </a:r>
            <a:r>
              <a:rPr lang="en-US" sz="2000" dirty="0" smtClean="0"/>
              <a:t/>
            </a:r>
            <a:br>
              <a:rPr lang="en-US" sz="2000" dirty="0" smtClean="0"/>
            </a:br>
            <a:r>
              <a:rPr lang="en-US" sz="2000" dirty="0" smtClean="0"/>
              <a:t>	 using </a:t>
            </a:r>
            <a:r>
              <a:rPr lang="en-US" sz="2000" dirty="0"/>
              <a:t>suitable URIs for encoding the attributes of </a:t>
            </a:r>
            <a:r>
              <a:rPr lang="en-US" sz="2000" dirty="0" smtClean="0"/>
              <a:t>Source</a:t>
            </a:r>
          </a:p>
          <a:p>
            <a:pPr marL="457200" lvl="1" indent="0">
              <a:buNone/>
            </a:pPr>
            <a:endParaRPr lang="en-US" sz="800" dirty="0" smtClean="0"/>
          </a:p>
          <a:p>
            <a:r>
              <a:rPr lang="en-US" sz="2000" dirty="0" smtClean="0"/>
              <a:t>Encode the row in the table Source</a:t>
            </a:r>
          </a:p>
          <a:p>
            <a:pPr lvl="1"/>
            <a:r>
              <a:rPr lang="en-US" sz="2000" dirty="0" smtClean="0"/>
              <a:t>First, proceed as for Target</a:t>
            </a:r>
          </a:p>
          <a:p>
            <a:pPr lvl="1"/>
            <a:r>
              <a:rPr lang="en-US" sz="2000" dirty="0" smtClean="0"/>
              <a:t>Encode the foreign key reference</a:t>
            </a:r>
          </a:p>
          <a:p>
            <a:endParaRPr lang="en-US" sz="2000" dirty="0"/>
          </a:p>
        </p:txBody>
      </p:sp>
    </p:spTree>
    <p:extLst>
      <p:ext uri="{BB962C8B-B14F-4D97-AF65-F5344CB8AC3E}">
        <p14:creationId xmlns:p14="http://schemas.microsoft.com/office/powerpoint/2010/main" val="120118388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 </a:t>
            </a:r>
            <a:r>
              <a:rPr lang="en-US" dirty="0" smtClean="0"/>
              <a:t>Solution</a:t>
            </a:r>
            <a:endParaRPr lang="en-US" dirty="0"/>
          </a:p>
        </p:txBody>
      </p:sp>
      <p:sp>
        <p:nvSpPr>
          <p:cNvPr id="4" name="Rectangle 3"/>
          <p:cNvSpPr/>
          <p:nvPr/>
        </p:nvSpPr>
        <p:spPr>
          <a:xfrm>
            <a:off x="230910" y="1772816"/>
            <a:ext cx="8757920" cy="3785652"/>
          </a:xfrm>
          <a:prstGeom prst="rect">
            <a:avLst/>
          </a:prstGeom>
        </p:spPr>
        <p:txBody>
          <a:bodyPr wrap="square">
            <a:spAutoFit/>
          </a:bodyPr>
          <a:lstStyle/>
          <a:p>
            <a:r>
              <a:rPr lang="en-US" sz="1600" dirty="0"/>
              <a:t>@prefix </a:t>
            </a:r>
            <a:r>
              <a:rPr lang="en-US" sz="1600" dirty="0" err="1"/>
              <a:t>xsd</a:t>
            </a:r>
            <a:r>
              <a:rPr lang="en-US" sz="1600" dirty="0"/>
              <a:t>: &lt;http://www.w3.org/2001/</a:t>
            </a:r>
            <a:r>
              <a:rPr lang="en-US" sz="1600" dirty="0" err="1"/>
              <a:t>XMLSchema</a:t>
            </a:r>
            <a:r>
              <a:rPr lang="en-US" sz="1600" dirty="0"/>
              <a:t>#&gt; .</a:t>
            </a:r>
          </a:p>
          <a:p>
            <a:r>
              <a:rPr lang="en-US" sz="1600" dirty="0"/>
              <a:t>@base &lt;http://</a:t>
            </a:r>
            <a:r>
              <a:rPr lang="en-US" sz="1600" dirty="0" err="1"/>
              <a:t>example.com</a:t>
            </a:r>
            <a:r>
              <a:rPr lang="en-US" sz="1600" dirty="0"/>
              <a:t>/base/&gt; .</a:t>
            </a:r>
          </a:p>
          <a:p>
            <a:endParaRPr lang="en-US" sz="1600" dirty="0"/>
          </a:p>
          <a:p>
            <a:r>
              <a:rPr lang="en-US" sz="1600" dirty="0"/>
              <a:t>_:a &lt;http://www.w3.org/1999/02/22-rdf-syntax-ns#type&gt; &lt;Target&gt; .</a:t>
            </a:r>
          </a:p>
          <a:p>
            <a:r>
              <a:rPr lang="en-US" sz="1600" dirty="0"/>
              <a:t>_:a &lt;Target#litattr1&gt; 1010 .</a:t>
            </a:r>
          </a:p>
          <a:p>
            <a:r>
              <a:rPr lang="en-US" sz="1600" dirty="0"/>
              <a:t>_:a &lt;Target#key1attr1&gt; "K1A1" .</a:t>
            </a:r>
          </a:p>
          <a:p>
            <a:r>
              <a:rPr lang="en-US" sz="1600" dirty="0"/>
              <a:t>_:a &lt;Target#key1attr2&gt; "K1A2" .</a:t>
            </a:r>
          </a:p>
          <a:p>
            <a:r>
              <a:rPr lang="en-US" sz="1600" dirty="0"/>
              <a:t>_:a &lt;Target#key2attr1&gt; "K2A1" .</a:t>
            </a:r>
          </a:p>
          <a:p>
            <a:r>
              <a:rPr lang="en-US" sz="1600" dirty="0"/>
              <a:t>_:a &lt;Target#key2attr2&gt; "K2A2" .</a:t>
            </a:r>
          </a:p>
          <a:p>
            <a:endParaRPr lang="en-US" sz="1600" dirty="0"/>
          </a:p>
          <a:p>
            <a:r>
              <a:rPr lang="en-US" sz="1600" dirty="0"/>
              <a:t>&lt;Source/ID=1100&gt; &lt;http://www.w3.org/1999/02/22-rdf-syntax-ns#type&gt; &lt;Source&gt; .</a:t>
            </a:r>
          </a:p>
          <a:p>
            <a:r>
              <a:rPr lang="en-US" sz="1600" dirty="0"/>
              <a:t>&lt;Source/ID=1100&gt; &lt;</a:t>
            </a:r>
            <a:r>
              <a:rPr lang="en-US" sz="1600" dirty="0" err="1"/>
              <a:t>Source#ID</a:t>
            </a:r>
            <a:r>
              <a:rPr lang="en-US" sz="1600" dirty="0"/>
              <a:t>&gt; 1100 .</a:t>
            </a:r>
          </a:p>
          <a:p>
            <a:r>
              <a:rPr lang="en-US" sz="1600" dirty="0"/>
              <a:t>&lt;Source/ID=1100&gt; &lt;</a:t>
            </a:r>
            <a:r>
              <a:rPr lang="en-US" sz="1600" dirty="0" err="1"/>
              <a:t>Source#attrA</a:t>
            </a:r>
            <a:r>
              <a:rPr lang="en-US" sz="1600" dirty="0"/>
              <a:t>&gt; "K2A2" .</a:t>
            </a:r>
          </a:p>
          <a:p>
            <a:r>
              <a:rPr lang="en-US" sz="1600" dirty="0"/>
              <a:t>&lt;Source/ID=1100&gt; &lt;</a:t>
            </a:r>
            <a:r>
              <a:rPr lang="en-US" sz="1600" dirty="0" err="1"/>
              <a:t>Source#attrB</a:t>
            </a:r>
            <a:r>
              <a:rPr lang="en-US" sz="1600" dirty="0"/>
              <a:t>&gt; "K2A1" .</a:t>
            </a:r>
          </a:p>
          <a:p>
            <a:r>
              <a:rPr lang="en-US" sz="1600" dirty="0"/>
              <a:t>&lt;Source/ID=1100&gt; &lt;</a:t>
            </a:r>
            <a:r>
              <a:rPr lang="en-US" sz="1600" dirty="0" err="1"/>
              <a:t>Source#ref-attrA;attrB</a:t>
            </a:r>
            <a:r>
              <a:rPr lang="en-US" sz="1600" dirty="0"/>
              <a:t>&gt; _:a .</a:t>
            </a:r>
            <a:endParaRPr lang="en-US" sz="1600" dirty="0"/>
          </a:p>
        </p:txBody>
      </p:sp>
    </p:spTree>
    <p:extLst>
      <p:ext uri="{BB962C8B-B14F-4D97-AF65-F5344CB8AC3E}">
        <p14:creationId xmlns:p14="http://schemas.microsoft.com/office/powerpoint/2010/main" val="127793937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507288" cy="922337"/>
          </a:xfrm>
        </p:spPr>
        <p:txBody>
          <a:bodyPr/>
          <a:lstStyle/>
          <a:p>
            <a:r>
              <a:rPr lang="en-US" sz="3400" dirty="0" smtClean="0"/>
              <a:t>Case </a:t>
            </a:r>
            <a:r>
              <a:rPr lang="en-US" sz="3400" dirty="0" smtClean="0"/>
              <a:t>3: Foreign Key to Row with Nulls</a:t>
            </a:r>
            <a:endParaRPr lang="en-US" sz="3400" dirty="0"/>
          </a:p>
        </p:txBody>
      </p:sp>
      <p:graphicFrame>
        <p:nvGraphicFramePr>
          <p:cNvPr id="5" name="Content Placeholder 3"/>
          <p:cNvGraphicFramePr>
            <a:graphicFrameLocks/>
          </p:cNvGraphicFramePr>
          <p:nvPr>
            <p:extLst>
              <p:ext uri="{D42A27DB-BD31-4B8C-83A1-F6EECF244321}">
                <p14:modId xmlns:p14="http://schemas.microsoft.com/office/powerpoint/2010/main" val="9549718"/>
              </p:ext>
            </p:extLst>
          </p:nvPr>
        </p:nvGraphicFramePr>
        <p:xfrm>
          <a:off x="1691680" y="1700808"/>
          <a:ext cx="6031950" cy="1916384"/>
        </p:xfrm>
        <a:graphic>
          <a:graphicData uri="http://schemas.openxmlformats.org/drawingml/2006/table">
            <a:tbl>
              <a:tblPr firstRow="1" bandRow="1">
                <a:tableStyleId>{3C2FFA5D-87B4-456A-9821-1D502468CF0F}</a:tableStyleId>
              </a:tblPr>
              <a:tblGrid>
                <a:gridCol w="1973631"/>
                <a:gridCol w="2194348"/>
                <a:gridCol w="1863971"/>
              </a:tblGrid>
              <a:tr h="370840">
                <a:tc>
                  <a:txBody>
                    <a:bodyPr/>
                    <a:lstStyle/>
                    <a:p>
                      <a:r>
                        <a:rPr lang="en-US" sz="1400" b="0" dirty="0" smtClean="0">
                          <a:solidFill>
                            <a:schemeClr val="bg1"/>
                          </a:solidFill>
                        </a:rPr>
                        <a:t>PK</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endParaRPr lang="en-US" sz="1400" b="0"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dirty="0"/>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r>
                        <a:rPr lang="en-US" sz="1400" dirty="0" smtClean="0">
                          <a:solidFill>
                            <a:srgbClr val="FFFFFF"/>
                          </a:solidFill>
                        </a:rPr>
                        <a:t>→ </a:t>
                      </a:r>
                      <a:r>
                        <a:rPr lang="en-US" sz="1400" b="0" dirty="0" smtClean="0">
                          <a:solidFill>
                            <a:schemeClr val="bg1"/>
                          </a:solidFill>
                        </a:rPr>
                        <a:t>Target(key2attr2, key2attr1)</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a:p>
                  </a:txBody>
                  <a:tcPr/>
                </a:tc>
              </a:tr>
              <a:tr h="370840">
                <a:tc>
                  <a:txBody>
                    <a:bodyPr/>
                    <a:lstStyle/>
                    <a:p>
                      <a:r>
                        <a:rPr lang="en-US" sz="1400" b="0" dirty="0" smtClean="0">
                          <a:solidFill>
                            <a:schemeClr val="bg1"/>
                          </a:solidFill>
                        </a:rPr>
                        <a:t>ID</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chemeClr val="bg1"/>
                          </a:solidFill>
                        </a:rPr>
                        <a:t>attrA</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err="1" smtClean="0">
                          <a:solidFill>
                            <a:schemeClr val="bg1"/>
                          </a:solidFill>
                        </a:rPr>
                        <a:t>attrB</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r>
                        <a:rPr lang="en-US" sz="1400" b="0" dirty="0" smtClean="0"/>
                        <a:t>1100</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K2A21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K2A11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40193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t>1100</a:t>
                      </a:r>
                    </a:p>
                  </a:txBody>
                  <a:tcPr>
                    <a:lnT w="12700" cap="flat" cmpd="sng" algn="ctr">
                      <a:solidFill>
                        <a:prstClr val="white"/>
                      </a:solidFill>
                      <a:prstDash val="solid"/>
                      <a:round/>
                      <a:headEnd type="none" w="med" len="med"/>
                      <a:tailEnd type="none" w="med" len="med"/>
                    </a:lnT>
                  </a:tcPr>
                </a:tc>
                <a:tc>
                  <a:txBody>
                    <a:bodyPr/>
                    <a:lstStyle/>
                    <a:p>
                      <a:r>
                        <a:rPr lang="en-US" sz="1400" b="0" dirty="0" smtClean="0"/>
                        <a:t>K2A22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NULL</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3323372587"/>
              </p:ext>
            </p:extLst>
          </p:nvPr>
        </p:nvGraphicFramePr>
        <p:xfrm>
          <a:off x="1259632" y="4365104"/>
          <a:ext cx="6840759" cy="1630679"/>
        </p:xfrm>
        <a:graphic>
          <a:graphicData uri="http://schemas.openxmlformats.org/drawingml/2006/table">
            <a:tbl>
              <a:tblPr firstRow="1" bandRow="1">
                <a:tableStyleId>{3C2FFA5D-87B4-456A-9821-1D502468CF0F}</a:tableStyleId>
              </a:tblPr>
              <a:tblGrid>
                <a:gridCol w="993449"/>
                <a:gridCol w="1466510"/>
                <a:gridCol w="1341796"/>
                <a:gridCol w="1416341"/>
                <a:gridCol w="1622663"/>
              </a:tblGrid>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chemeClr val="bg1"/>
                          </a:solidFill>
                        </a:rPr>
                        <a:t>PK</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chemeClr val="bg1"/>
                          </a:solidFill>
                        </a:rPr>
                        <a:t>Unique (key1attr1,</a:t>
                      </a:r>
                      <a:r>
                        <a:rPr lang="en-US" sz="1400" b="0" baseline="0" dirty="0" smtClean="0">
                          <a:solidFill>
                            <a:schemeClr val="bg1"/>
                          </a:solidFill>
                        </a:rPr>
                        <a:t> </a:t>
                      </a:r>
                      <a:r>
                        <a:rPr lang="en-US" sz="1400" b="0" dirty="0" smtClean="0">
                          <a:solidFill>
                            <a:schemeClr val="bg1"/>
                          </a:solidFill>
                        </a:rPr>
                        <a:t>key1attr1)</a:t>
                      </a: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chemeClr val="bg1"/>
                          </a:solidFill>
                        </a:rPr>
                        <a:t>Unique (key2attr2,</a:t>
                      </a:r>
                      <a:r>
                        <a:rPr lang="en-US" sz="1400" b="0" baseline="0" dirty="0" smtClean="0">
                          <a:solidFill>
                            <a:schemeClr val="bg1"/>
                          </a:solidFill>
                        </a:rPr>
                        <a:t> </a:t>
                      </a:r>
                      <a:r>
                        <a:rPr lang="en-US" sz="1400" b="0" dirty="0" smtClean="0">
                          <a:solidFill>
                            <a:schemeClr val="bg1"/>
                          </a:solidFill>
                        </a:rPr>
                        <a:t>key2attr1)</a:t>
                      </a:r>
                      <a:endParaRPr lang="en-US" sz="1400" b="0" dirty="0" smtClean="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hMerge="1">
                  <a:txBody>
                    <a:bodyPr/>
                    <a:lstStyle/>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solidFill>
                            <a:schemeClr val="bg1"/>
                          </a:solidFill>
                        </a:rPr>
                        <a:t>PK</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chemeClr val="bg1"/>
                          </a:solidFill>
                        </a:rPr>
                        <a:t>key1attr1</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chemeClr val="bg1"/>
                          </a:solidFill>
                        </a:rPr>
                        <a:t>key1attr2</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solidFill>
                            <a:schemeClr val="bg1"/>
                          </a:solidFill>
                        </a:rPr>
                        <a:t>key2attr1</a:t>
                      </a:r>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0" dirty="0" smtClean="0">
                          <a:solidFill>
                            <a:schemeClr val="bg1"/>
                          </a:solidFill>
                        </a:rPr>
                        <a:t>key2attr2</a:t>
                      </a:r>
                    </a:p>
                    <a:p>
                      <a:endParaRPr lang="en-US" sz="1400" b="0" dirty="0">
                        <a:solidFill>
                          <a:schemeClr val="bg1"/>
                        </a:solidFill>
                      </a:endParaRPr>
                    </a:p>
                  </a:txBody>
                  <a:tcPr>
                    <a:lnL w="12700" cap="flat" cmpd="sng" algn="ctr">
                      <a:solidFill>
                        <a:prstClr val="white"/>
                      </a:solidFill>
                      <a:prstDash val="solid"/>
                      <a:round/>
                      <a:headEnd type="none" w="med" len="med"/>
                      <a:tailEnd type="none" w="med" len="med"/>
                    </a:lnL>
                    <a:lnR w="12700" cap="flat" cmpd="sng" algn="ctr">
                      <a:solidFill>
                        <a:prstClr val="white"/>
                      </a:solidFill>
                      <a:prstDash val="solid"/>
                      <a:round/>
                      <a:headEnd type="none" w="med" len="med"/>
                      <a:tailEnd type="none" w="med" len="med"/>
                    </a:ln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t>1010	</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K1A11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K1A21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K2A11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c>
                  <a:txBody>
                    <a:bodyPr/>
                    <a:lstStyle/>
                    <a:p>
                      <a:r>
                        <a:rPr lang="en-US" sz="1400" b="0" dirty="0" smtClean="0"/>
                        <a:t>K2A21</a:t>
                      </a:r>
                      <a:endParaRPr lang="en-US" sz="1400" b="0" dirty="0"/>
                    </a:p>
                  </a:txBody>
                  <a:tcPr>
                    <a:lnT w="12700" cap="flat" cmpd="sng" algn="ctr">
                      <a:solidFill>
                        <a:prstClr val="white"/>
                      </a:solidFill>
                      <a:prstDash val="solid"/>
                      <a:round/>
                      <a:headEnd type="none" w="med" len="med"/>
                      <a:tailEnd type="none" w="med" len="med"/>
                    </a:lnT>
                    <a:lnB w="12700" cap="flat" cmpd="sng" algn="ctr">
                      <a:solidFill>
                        <a:prstClr val="white"/>
                      </a:solidFill>
                      <a:prstDash val="solid"/>
                      <a:round/>
                      <a:headEnd type="none" w="med" len="med"/>
                      <a:tailEnd type="none" w="med" len="med"/>
                    </a:lnB>
                  </a:tcPr>
                </a:tc>
              </a:tr>
              <a:tr h="370840">
                <a:tc>
                  <a:txBody>
                    <a:bodyPr/>
                    <a:lstStyle/>
                    <a:p>
                      <a:r>
                        <a:rPr lang="en-US" sz="1400" b="0" dirty="0" smtClean="0"/>
                        <a:t>1011</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K1A12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K1A22</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NULL</a:t>
                      </a:r>
                      <a:endParaRPr lang="en-US" sz="1400" b="0" dirty="0"/>
                    </a:p>
                  </a:txBody>
                  <a:tcPr>
                    <a:lnT w="12700" cap="flat" cmpd="sng" algn="ctr">
                      <a:solidFill>
                        <a:prstClr val="white"/>
                      </a:solidFill>
                      <a:prstDash val="solid"/>
                      <a:round/>
                      <a:headEnd type="none" w="med" len="med"/>
                      <a:tailEnd type="none" w="med" len="med"/>
                    </a:lnT>
                  </a:tcPr>
                </a:tc>
                <a:tc>
                  <a:txBody>
                    <a:bodyPr/>
                    <a:lstStyle/>
                    <a:p>
                      <a:r>
                        <a:rPr lang="en-US" sz="1400" b="0" dirty="0" smtClean="0"/>
                        <a:t>K2A22</a:t>
                      </a:r>
                      <a:endParaRPr lang="en-US" sz="1400" b="0" dirty="0"/>
                    </a:p>
                  </a:txBody>
                  <a:tcPr>
                    <a:lnT w="12700" cap="flat" cmpd="sng" algn="ctr">
                      <a:solidFill>
                        <a:prstClr val="white"/>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92198572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3: </a:t>
            </a:r>
            <a:r>
              <a:rPr lang="en-US" dirty="0" smtClean="0"/>
              <a:t>Solution</a:t>
            </a:r>
            <a:endParaRPr lang="en-US" dirty="0"/>
          </a:p>
        </p:txBody>
      </p:sp>
      <p:sp>
        <p:nvSpPr>
          <p:cNvPr id="4" name="Rectangle 3"/>
          <p:cNvSpPr/>
          <p:nvPr/>
        </p:nvSpPr>
        <p:spPr>
          <a:xfrm>
            <a:off x="391941" y="1502629"/>
            <a:ext cx="8212507" cy="4031873"/>
          </a:xfrm>
          <a:prstGeom prst="rect">
            <a:avLst/>
          </a:prstGeom>
        </p:spPr>
        <p:txBody>
          <a:bodyPr wrap="square">
            <a:spAutoFit/>
          </a:bodyPr>
          <a:lstStyle/>
          <a:p>
            <a:r>
              <a:rPr lang="en-US" sz="1600" dirty="0"/>
              <a:t>@prefix </a:t>
            </a:r>
            <a:r>
              <a:rPr lang="en-US" sz="1600" dirty="0" err="1"/>
              <a:t>xsd</a:t>
            </a:r>
            <a:r>
              <a:rPr lang="en-US" sz="1600" dirty="0"/>
              <a:t>: &lt;http://www.w3.org/2001/</a:t>
            </a:r>
            <a:r>
              <a:rPr lang="en-US" sz="1600" dirty="0" err="1"/>
              <a:t>XMLSchema</a:t>
            </a:r>
            <a:r>
              <a:rPr lang="en-US" sz="1600" dirty="0"/>
              <a:t>#&gt; .</a:t>
            </a:r>
          </a:p>
          <a:p>
            <a:r>
              <a:rPr lang="en-US" sz="1600" dirty="0"/>
              <a:t>@base &lt;http://</a:t>
            </a:r>
            <a:r>
              <a:rPr lang="en-US" sz="1600" dirty="0" err="1"/>
              <a:t>example.com</a:t>
            </a:r>
            <a:r>
              <a:rPr lang="en-US" sz="1600" dirty="0"/>
              <a:t>/base/&gt; .</a:t>
            </a:r>
          </a:p>
          <a:p>
            <a:endParaRPr lang="en-US" sz="1600" dirty="0"/>
          </a:p>
          <a:p>
            <a:r>
              <a:rPr lang="en-US" sz="1600" dirty="0"/>
              <a:t>&lt;Target/PK=1010&gt; &lt;http://www.w3.org/1999/02/22-rdf-syntax-ns#type&gt; &lt;Target&gt; .</a:t>
            </a:r>
          </a:p>
          <a:p>
            <a:r>
              <a:rPr lang="en-US" sz="1600" dirty="0"/>
              <a:t>&lt;Target/PK=1010&gt; &lt;</a:t>
            </a:r>
            <a:r>
              <a:rPr lang="en-US" sz="1600" dirty="0" err="1"/>
              <a:t>Target#PK</a:t>
            </a:r>
            <a:r>
              <a:rPr lang="en-US" sz="1600" dirty="0"/>
              <a:t>&gt; 1010 .</a:t>
            </a:r>
          </a:p>
          <a:p>
            <a:r>
              <a:rPr lang="en-US" sz="1600" dirty="0"/>
              <a:t>&lt;Target/PK=1010&gt; &lt;Target#key1attr1&gt; "K1A11" .</a:t>
            </a:r>
          </a:p>
          <a:p>
            <a:r>
              <a:rPr lang="en-US" sz="1600" dirty="0"/>
              <a:t>&lt;Target/PK=1010&gt; &lt;Target#key1attr2&gt; "K1A21" .</a:t>
            </a:r>
          </a:p>
          <a:p>
            <a:r>
              <a:rPr lang="en-US" sz="1600" dirty="0"/>
              <a:t>&lt;Target/PK=1010&gt; &lt;Target#key2attr1&gt; "K2A11" .</a:t>
            </a:r>
          </a:p>
          <a:p>
            <a:r>
              <a:rPr lang="en-US" sz="1600" dirty="0"/>
              <a:t>&lt;Target/PK=1010&gt; &lt;Target#key2attr2&gt; "K2A21" .</a:t>
            </a:r>
          </a:p>
          <a:p>
            <a:endParaRPr lang="en-US" sz="1600" dirty="0"/>
          </a:p>
          <a:p>
            <a:r>
              <a:rPr lang="en-US" sz="1600" dirty="0"/>
              <a:t>&lt;Target/PK=1011&gt; &lt;http://www.w3.org/1999/02/22-rdf-syntax-ns#type&gt; &lt;Target&gt; .</a:t>
            </a:r>
          </a:p>
          <a:p>
            <a:r>
              <a:rPr lang="en-US" sz="1600" dirty="0"/>
              <a:t>&lt;Target/PK=1011&gt; &lt;</a:t>
            </a:r>
            <a:r>
              <a:rPr lang="en-US" sz="1600" dirty="0" err="1"/>
              <a:t>Target#PK</a:t>
            </a:r>
            <a:r>
              <a:rPr lang="en-US" sz="1600" dirty="0"/>
              <a:t>&gt; 1011 .</a:t>
            </a:r>
          </a:p>
          <a:p>
            <a:r>
              <a:rPr lang="en-US" sz="1600" dirty="0"/>
              <a:t>&lt;Target/PK=1011&gt; &lt;Target#key1attr1&gt; "K1A12" .</a:t>
            </a:r>
          </a:p>
          <a:p>
            <a:r>
              <a:rPr lang="en-US" sz="1600" dirty="0"/>
              <a:t>&lt;Target/PK=1011&gt; &lt;Target#key1attr2&gt; "K1A22" .</a:t>
            </a:r>
          </a:p>
          <a:p>
            <a:r>
              <a:rPr lang="en-US" sz="1600" dirty="0"/>
              <a:t>&lt;Target/PK=1011&gt; &lt;Target#key2attr2&gt; "K2A22" .</a:t>
            </a:r>
          </a:p>
          <a:p>
            <a:endParaRPr lang="en-US" sz="1600" dirty="0"/>
          </a:p>
        </p:txBody>
      </p:sp>
    </p:spTree>
    <p:extLst>
      <p:ext uri="{BB962C8B-B14F-4D97-AF65-F5344CB8AC3E}">
        <p14:creationId xmlns:p14="http://schemas.microsoft.com/office/powerpoint/2010/main" val="118555762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3: </a:t>
            </a:r>
            <a:r>
              <a:rPr lang="en-US" dirty="0" smtClean="0"/>
              <a:t>Solution </a:t>
            </a:r>
            <a:r>
              <a:rPr lang="en-US" dirty="0" smtClean="0"/>
              <a:t>(cont.)</a:t>
            </a:r>
            <a:endParaRPr lang="en-US" dirty="0"/>
          </a:p>
        </p:txBody>
      </p:sp>
      <p:sp>
        <p:nvSpPr>
          <p:cNvPr id="4" name="Rectangle 3"/>
          <p:cNvSpPr/>
          <p:nvPr/>
        </p:nvSpPr>
        <p:spPr>
          <a:xfrm>
            <a:off x="103909" y="1502629"/>
            <a:ext cx="8890000" cy="2554545"/>
          </a:xfrm>
          <a:prstGeom prst="rect">
            <a:avLst/>
          </a:prstGeom>
        </p:spPr>
        <p:txBody>
          <a:bodyPr wrap="square">
            <a:spAutoFit/>
          </a:bodyPr>
          <a:lstStyle/>
          <a:p>
            <a:endParaRPr lang="en-US" sz="1600" dirty="0"/>
          </a:p>
          <a:p>
            <a:r>
              <a:rPr lang="en-US" sz="1600" dirty="0"/>
              <a:t>&lt;Source/ID=1100&gt; &lt;http://www.w3.org/1999/02/22-rdf-syntax-ns#type&gt; &lt;Source&gt; .</a:t>
            </a:r>
          </a:p>
          <a:p>
            <a:r>
              <a:rPr lang="en-US" sz="1600" dirty="0"/>
              <a:t>&lt;Source/ID=1100&gt; &lt;</a:t>
            </a:r>
            <a:r>
              <a:rPr lang="en-US" sz="1600" dirty="0" err="1"/>
              <a:t>Source#ID</a:t>
            </a:r>
            <a:r>
              <a:rPr lang="en-US" sz="1600" dirty="0"/>
              <a:t>&gt; 1100 .</a:t>
            </a:r>
          </a:p>
          <a:p>
            <a:r>
              <a:rPr lang="en-US" sz="1600" dirty="0"/>
              <a:t>&lt;Source/ID=1100&gt; &lt;</a:t>
            </a:r>
            <a:r>
              <a:rPr lang="en-US" sz="1600" dirty="0" err="1"/>
              <a:t>Source#attrA</a:t>
            </a:r>
            <a:r>
              <a:rPr lang="en-US" sz="1600" dirty="0"/>
              <a:t>&gt; "K2A21" .</a:t>
            </a:r>
          </a:p>
          <a:p>
            <a:r>
              <a:rPr lang="en-US" sz="1600" dirty="0"/>
              <a:t>&lt;Source/ID=1100&gt; &lt;</a:t>
            </a:r>
            <a:r>
              <a:rPr lang="en-US" sz="1600" dirty="0" err="1"/>
              <a:t>Source#attrB</a:t>
            </a:r>
            <a:r>
              <a:rPr lang="en-US" sz="1600" dirty="0"/>
              <a:t>&gt; "K2A11" .</a:t>
            </a:r>
          </a:p>
          <a:p>
            <a:r>
              <a:rPr lang="en-US" sz="1600" dirty="0"/>
              <a:t>&lt;Source/ID=1100&gt; &lt;</a:t>
            </a:r>
            <a:r>
              <a:rPr lang="en-US" sz="1600" dirty="0" err="1"/>
              <a:t>Source#ref-attrA;attrB</a:t>
            </a:r>
            <a:r>
              <a:rPr lang="en-US" sz="1600" dirty="0"/>
              <a:t>&gt; &lt;Target/PK=1010&gt; .</a:t>
            </a:r>
          </a:p>
          <a:p>
            <a:endParaRPr lang="en-US" sz="1600" dirty="0"/>
          </a:p>
          <a:p>
            <a:r>
              <a:rPr lang="en-US" sz="1600" dirty="0"/>
              <a:t>&lt;Source/ID=1101&gt; &lt;http://www.w3.org/1999/02/22-rdf-syntax-ns#type&gt; &lt;Source&gt; .</a:t>
            </a:r>
          </a:p>
          <a:p>
            <a:r>
              <a:rPr lang="en-US" sz="1600" dirty="0"/>
              <a:t>&lt;Source/ID=1101&gt; &lt;</a:t>
            </a:r>
            <a:r>
              <a:rPr lang="en-US" sz="1600" dirty="0" err="1"/>
              <a:t>Source#ID</a:t>
            </a:r>
            <a:r>
              <a:rPr lang="en-US" sz="1600" dirty="0"/>
              <a:t>&gt; 1101 .</a:t>
            </a:r>
          </a:p>
          <a:p>
            <a:r>
              <a:rPr lang="en-US" sz="1600" dirty="0"/>
              <a:t>&lt;Source/ID=1101&gt; &lt;</a:t>
            </a:r>
            <a:r>
              <a:rPr lang="en-US" sz="1600" dirty="0" err="1"/>
              <a:t>Source#attrA</a:t>
            </a:r>
            <a:r>
              <a:rPr lang="en-US" sz="1600" dirty="0"/>
              <a:t>&gt; "K2A22" .</a:t>
            </a:r>
          </a:p>
        </p:txBody>
      </p:sp>
    </p:spTree>
    <p:extLst>
      <p:ext uri="{BB962C8B-B14F-4D97-AF65-F5344CB8AC3E}">
        <p14:creationId xmlns:p14="http://schemas.microsoft.com/office/powerpoint/2010/main" val="191885876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t>Idea: Combining Information</a:t>
            </a:r>
            <a:endParaRPr lang="en-US" dirty="0" smtClean="0"/>
          </a:p>
          <a:p>
            <a:r>
              <a:rPr lang="en-US" dirty="0" smtClean="0"/>
              <a:t>Direct Mapping: Details</a:t>
            </a:r>
            <a:endParaRPr lang="en-US" dirty="0" smtClean="0"/>
          </a:p>
          <a:p>
            <a:r>
              <a:rPr lang="en-US" dirty="0" smtClean="0"/>
              <a:t>Exercises</a:t>
            </a:r>
            <a:endParaRPr lang="en-US" dirty="0"/>
          </a:p>
        </p:txBody>
      </p:sp>
    </p:spTree>
    <p:extLst>
      <p:ext uri="{BB962C8B-B14F-4D97-AF65-F5344CB8AC3E}">
        <p14:creationId xmlns:p14="http://schemas.microsoft.com/office/powerpoint/2010/main" val="285063197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solidFill>
                  <a:srgbClr val="0000FF"/>
                </a:solidFill>
              </a:rPr>
              <a:t>Idea: Combining Information</a:t>
            </a:r>
            <a:endParaRPr lang="en-US" dirty="0" smtClean="0">
              <a:solidFill>
                <a:srgbClr val="0000FF"/>
              </a:solidFill>
            </a:endParaRPr>
          </a:p>
          <a:p>
            <a:r>
              <a:rPr lang="en-US" dirty="0" smtClean="0"/>
              <a:t>Direct Mapping: Details</a:t>
            </a:r>
            <a:endParaRPr lang="en-US" dirty="0" smtClean="0"/>
          </a:p>
          <a:p>
            <a:r>
              <a:rPr lang="en-US" dirty="0" smtClean="0"/>
              <a:t>Exercises</a:t>
            </a:r>
            <a:endParaRPr lang="en-US" dirty="0"/>
          </a:p>
        </p:txBody>
      </p:sp>
    </p:spTree>
    <p:extLst>
      <p:ext uri="{BB962C8B-B14F-4D97-AF65-F5344CB8AC3E}">
        <p14:creationId xmlns:p14="http://schemas.microsoft.com/office/powerpoint/2010/main" val="29164515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Combining </a:t>
            </a:r>
            <a:r>
              <a:rPr lang="en-US" dirty="0" smtClean="0"/>
              <a:t>Information</a:t>
            </a:r>
            <a:endParaRPr lang="en-US" dirty="0"/>
          </a:p>
        </p:txBody>
      </p:sp>
      <p:sp>
        <p:nvSpPr>
          <p:cNvPr id="3" name="Content Placeholder 2"/>
          <p:cNvSpPr>
            <a:spLocks noGrp="1"/>
          </p:cNvSpPr>
          <p:nvPr>
            <p:ph sz="half" idx="1"/>
          </p:nvPr>
        </p:nvSpPr>
        <p:spPr>
          <a:xfrm>
            <a:off x="395536" y="1341438"/>
            <a:ext cx="5040560" cy="4784725"/>
          </a:xfrm>
        </p:spPr>
        <p:txBody>
          <a:bodyPr>
            <a:noAutofit/>
          </a:bodyPr>
          <a:lstStyle/>
          <a:p>
            <a:r>
              <a:rPr lang="en-US" sz="2000" dirty="0" smtClean="0">
                <a:solidFill>
                  <a:srgbClr val="0000FF"/>
                </a:solidFill>
              </a:rPr>
              <a:t>Standard </a:t>
            </a:r>
            <a:r>
              <a:rPr lang="en-US" sz="2000" dirty="0" smtClean="0">
                <a:solidFill>
                  <a:srgbClr val="0000FF"/>
                </a:solidFill>
              </a:rPr>
              <a:t>formats </a:t>
            </a:r>
            <a:r>
              <a:rPr lang="en-US" sz="2000" dirty="0" smtClean="0"/>
              <a:t>for storing information</a:t>
            </a:r>
            <a:endParaRPr lang="en-US" sz="2000" dirty="0" smtClean="0"/>
          </a:p>
          <a:p>
            <a:pPr lvl="1"/>
            <a:r>
              <a:rPr lang="en-US" sz="2000" dirty="0" smtClean="0"/>
              <a:t>Relational DBs</a:t>
            </a:r>
          </a:p>
          <a:p>
            <a:pPr lvl="1"/>
            <a:r>
              <a:rPr lang="en-US" sz="2000" dirty="0" smtClean="0"/>
              <a:t>XML</a:t>
            </a:r>
          </a:p>
          <a:p>
            <a:pPr lvl="1"/>
            <a:r>
              <a:rPr lang="en-US" sz="2000" dirty="0" smtClean="0"/>
              <a:t>Comma</a:t>
            </a:r>
            <a:r>
              <a:rPr lang="en-US" sz="2000" dirty="0" smtClean="0"/>
              <a:t>/tab </a:t>
            </a:r>
            <a:r>
              <a:rPr lang="en-US" sz="2000" dirty="0" smtClean="0"/>
              <a:t>delimited </a:t>
            </a:r>
            <a:r>
              <a:rPr lang="en-US" sz="2000" dirty="0" smtClean="0"/>
              <a:t>files, spreadsheets</a:t>
            </a:r>
            <a:endParaRPr lang="en-US" sz="2000" dirty="0" smtClean="0"/>
          </a:p>
          <a:p>
            <a:pPr lvl="1"/>
            <a:r>
              <a:rPr lang="en-US" sz="2000" dirty="0" smtClean="0"/>
              <a:t>Proprietary file formats</a:t>
            </a:r>
          </a:p>
          <a:p>
            <a:r>
              <a:rPr lang="en-US" sz="2000" dirty="0" smtClean="0">
                <a:solidFill>
                  <a:srgbClr val="0000FF"/>
                </a:solidFill>
              </a:rPr>
              <a:t>Common Data Model: </a:t>
            </a:r>
            <a:r>
              <a:rPr lang="en-US" sz="2000" dirty="0" smtClean="0"/>
              <a:t>RDF </a:t>
            </a:r>
            <a:r>
              <a:rPr lang="en-US" sz="2000" dirty="0" smtClean="0"/>
              <a:t>(+ other Semantic Web Technologies) can </a:t>
            </a:r>
            <a:r>
              <a:rPr lang="en-US" sz="2000" dirty="0" smtClean="0"/>
              <a:t>make it easier to integrate across all formats (not replace)</a:t>
            </a:r>
          </a:p>
          <a:p>
            <a:r>
              <a:rPr lang="en-US" sz="2000" dirty="0" smtClean="0">
                <a:solidFill>
                  <a:srgbClr val="0000FF"/>
                </a:solidFill>
              </a:rPr>
              <a:t>Knowledge Model: </a:t>
            </a:r>
            <a:r>
              <a:rPr lang="en-US" sz="2000" dirty="0" smtClean="0"/>
              <a:t>RDFS (+ OWL) can </a:t>
            </a:r>
            <a:r>
              <a:rPr lang="en-US" sz="2000" dirty="0" smtClean="0"/>
              <a:t>make it easier to integrate under a common knowledge model</a:t>
            </a:r>
            <a:endParaRPr lang="en-US" sz="2000" b="1" dirty="0" smtClean="0"/>
          </a:p>
        </p:txBody>
      </p:sp>
      <p:pic>
        <p:nvPicPr>
          <p:cNvPr id="4" name="Picture 3" descr="Screen Shot 2012-11-19 at 2.52.42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64550" y="1186921"/>
            <a:ext cx="2867890" cy="5343535"/>
          </a:xfrm>
          <a:prstGeom prst="rect">
            <a:avLst/>
          </a:prstGeom>
        </p:spPr>
      </p:pic>
    </p:spTree>
    <p:extLst>
      <p:ext uri="{BB962C8B-B14F-4D97-AF65-F5344CB8AC3E}">
        <p14:creationId xmlns:p14="http://schemas.microsoft.com/office/powerpoint/2010/main" val="37291208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Combining </a:t>
            </a:r>
            <a:r>
              <a:rPr lang="en-US" dirty="0" smtClean="0"/>
              <a:t>Information</a:t>
            </a:r>
            <a:endParaRPr lang="en-US" dirty="0"/>
          </a:p>
        </p:txBody>
      </p:sp>
      <p:sp>
        <p:nvSpPr>
          <p:cNvPr id="3" name="Content Placeholder 2"/>
          <p:cNvSpPr>
            <a:spLocks noGrp="1"/>
          </p:cNvSpPr>
          <p:nvPr>
            <p:ph idx="1"/>
          </p:nvPr>
        </p:nvSpPr>
        <p:spPr>
          <a:xfrm>
            <a:off x="457200" y="1341438"/>
            <a:ext cx="8435280" cy="4784725"/>
          </a:xfrm>
        </p:spPr>
        <p:txBody>
          <a:bodyPr/>
          <a:lstStyle/>
          <a:p>
            <a:pPr marL="0" indent="0">
              <a:buNone/>
            </a:pPr>
            <a:r>
              <a:rPr lang="en-US" dirty="0" smtClean="0"/>
              <a:t>Techniques for </a:t>
            </a:r>
            <a:r>
              <a:rPr lang="en-US" dirty="0" smtClean="0"/>
              <a:t>relational DBMSs </a:t>
            </a:r>
          </a:p>
          <a:p>
            <a:r>
              <a:rPr lang="en-US" dirty="0" smtClean="0"/>
              <a:t>Direct Mapping (studied now!)</a:t>
            </a:r>
          </a:p>
          <a:p>
            <a:r>
              <a:rPr lang="en-US" dirty="0" smtClean="0"/>
              <a:t>R2RML (topic of the next lectures)</a:t>
            </a:r>
          </a:p>
          <a:p>
            <a:pPr marL="0" indent="0">
              <a:buNone/>
            </a:pPr>
            <a:endParaRPr lang="en-US" sz="800" dirty="0" smtClean="0"/>
          </a:p>
          <a:p>
            <a:pPr marL="0" indent="0">
              <a:buNone/>
            </a:pPr>
            <a:r>
              <a:rPr lang="en-US" dirty="0" smtClean="0"/>
              <a:t>Tools</a:t>
            </a:r>
          </a:p>
          <a:p>
            <a:r>
              <a:rPr lang="en-US" dirty="0"/>
              <a:t>D2RQ Server </a:t>
            </a:r>
          </a:p>
          <a:p>
            <a:pPr lvl="1"/>
            <a:r>
              <a:rPr lang="en-US" dirty="0"/>
              <a:t>developed @ FU Berlin, DERI </a:t>
            </a:r>
            <a:r>
              <a:rPr lang="en-US" dirty="0" smtClean="0"/>
              <a:t>Ireland</a:t>
            </a:r>
          </a:p>
          <a:p>
            <a:r>
              <a:rPr lang="en-US" dirty="0" err="1" smtClean="0"/>
              <a:t>ontop</a:t>
            </a:r>
            <a:r>
              <a:rPr lang="en-US" dirty="0" smtClean="0"/>
              <a:t> </a:t>
            </a:r>
          </a:p>
          <a:p>
            <a:pPr lvl="1"/>
            <a:r>
              <a:rPr lang="en-US" dirty="0" smtClean="0"/>
              <a:t>developed @ UNIBZ</a:t>
            </a:r>
          </a:p>
        </p:txBody>
      </p:sp>
    </p:spTree>
    <p:extLst>
      <p:ext uri="{BB962C8B-B14F-4D97-AF65-F5344CB8AC3E}">
        <p14:creationId xmlns:p14="http://schemas.microsoft.com/office/powerpoint/2010/main" val="155711303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Standards and Tools</a:t>
            </a:r>
            <a:endParaRPr lang="en-US" dirty="0"/>
          </a:p>
        </p:txBody>
      </p:sp>
      <p:sp>
        <p:nvSpPr>
          <p:cNvPr id="3" name="Content Placeholder 2"/>
          <p:cNvSpPr>
            <a:spLocks noGrp="1"/>
          </p:cNvSpPr>
          <p:nvPr>
            <p:ph idx="1"/>
          </p:nvPr>
        </p:nvSpPr>
        <p:spPr>
          <a:xfrm>
            <a:off x="457200" y="1341438"/>
            <a:ext cx="8579296" cy="4784725"/>
          </a:xfrm>
        </p:spPr>
        <p:txBody>
          <a:bodyPr>
            <a:normAutofit/>
          </a:bodyPr>
          <a:lstStyle/>
          <a:p>
            <a:pPr marL="0" indent="0">
              <a:buNone/>
            </a:pPr>
            <a:r>
              <a:rPr lang="en-US" b="1" dirty="0" smtClean="0"/>
              <a:t>Mapping languages</a:t>
            </a:r>
          </a:p>
          <a:p>
            <a:r>
              <a:rPr lang="en-US" dirty="0" smtClean="0"/>
              <a:t>Standards by RDB2RDF working group (W3C)</a:t>
            </a:r>
          </a:p>
          <a:p>
            <a:pPr lvl="1"/>
            <a:r>
              <a:rPr lang="en-US" dirty="0" smtClean="0"/>
              <a:t>Direct Mapping</a:t>
            </a:r>
          </a:p>
          <a:p>
            <a:pPr lvl="1"/>
            <a:r>
              <a:rPr lang="en-US" dirty="0" smtClean="0"/>
              <a:t>R2RML</a:t>
            </a:r>
          </a:p>
          <a:p>
            <a:r>
              <a:rPr lang="en-US" dirty="0" smtClean="0"/>
              <a:t>Proprietary</a:t>
            </a:r>
          </a:p>
          <a:p>
            <a:pPr marL="0" indent="0">
              <a:buNone/>
            </a:pPr>
            <a:r>
              <a:rPr lang="en-US" b="1" dirty="0" smtClean="0"/>
              <a:t>Tools</a:t>
            </a:r>
          </a:p>
          <a:p>
            <a:r>
              <a:rPr lang="en-US" dirty="0" smtClean="0"/>
              <a:t>Free, academic: D2R, </a:t>
            </a:r>
            <a:r>
              <a:rPr lang="en-US" dirty="0" smtClean="0"/>
              <a:t>Morph, r2rml4net, </a:t>
            </a:r>
            <a:r>
              <a:rPr lang="en-US" dirty="0" smtClean="0"/>
              <a:t>db2triples, </a:t>
            </a:r>
            <a:r>
              <a:rPr lang="en-US" dirty="0" err="1" smtClean="0"/>
              <a:t>ontop</a:t>
            </a:r>
            <a:endParaRPr lang="en-US" dirty="0" smtClean="0"/>
          </a:p>
          <a:p>
            <a:r>
              <a:rPr lang="en-US" dirty="0" smtClean="0"/>
              <a:t>Commercial: Virtuoso, </a:t>
            </a:r>
            <a:r>
              <a:rPr lang="en-US" dirty="0" err="1" smtClean="0"/>
              <a:t>ultrawrap</a:t>
            </a:r>
            <a:r>
              <a:rPr lang="en-US" dirty="0" smtClean="0"/>
              <a:t>, Oracle SW</a:t>
            </a:r>
          </a:p>
          <a:p>
            <a:pPr lvl="1"/>
            <a:endParaRPr lang="en-US" dirty="0"/>
          </a:p>
          <a:p>
            <a:pPr lvl="1"/>
            <a:endParaRPr lang="en-US" dirty="0" smtClean="0"/>
          </a:p>
          <a:p>
            <a:pPr lvl="2"/>
            <a:endParaRPr lang="en-US" dirty="0"/>
          </a:p>
        </p:txBody>
      </p:sp>
    </p:spTree>
    <p:extLst>
      <p:ext uri="{BB962C8B-B14F-4D97-AF65-F5344CB8AC3E}">
        <p14:creationId xmlns:p14="http://schemas.microsoft.com/office/powerpoint/2010/main" val="120516673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smtClean="0"/>
          </a:p>
          <a:p>
            <a:endParaRPr lang="en-US" dirty="0"/>
          </a:p>
          <a:p>
            <a:endParaRPr lang="en-US" dirty="0" smtClean="0"/>
          </a:p>
          <a:p>
            <a:pPr marL="0" indent="0">
              <a:buNone/>
            </a:pPr>
            <a:endParaRPr lang="en-US" dirty="0" smtClean="0"/>
          </a:p>
          <a:p>
            <a:r>
              <a:rPr lang="en-US" dirty="0" smtClean="0">
                <a:solidFill>
                  <a:srgbClr val="000000"/>
                </a:solidFill>
              </a:rPr>
              <a:t>Idea: Combining Information</a:t>
            </a:r>
            <a:endParaRPr lang="en-US" dirty="0" smtClean="0">
              <a:solidFill>
                <a:srgbClr val="000000"/>
              </a:solidFill>
            </a:endParaRPr>
          </a:p>
          <a:p>
            <a:r>
              <a:rPr lang="en-US" dirty="0" smtClean="0">
                <a:solidFill>
                  <a:srgbClr val="0000FF"/>
                </a:solidFill>
              </a:rPr>
              <a:t>Direct Mapping: Details</a:t>
            </a:r>
            <a:endParaRPr lang="en-US" dirty="0" smtClean="0">
              <a:solidFill>
                <a:srgbClr val="0000FF"/>
              </a:solidFill>
            </a:endParaRPr>
          </a:p>
          <a:p>
            <a:r>
              <a:rPr lang="en-US" dirty="0" smtClean="0"/>
              <a:t>Exercises</a:t>
            </a:r>
            <a:endParaRPr lang="en-US" dirty="0"/>
          </a:p>
        </p:txBody>
      </p:sp>
    </p:spTree>
    <p:extLst>
      <p:ext uri="{BB962C8B-B14F-4D97-AF65-F5344CB8AC3E}">
        <p14:creationId xmlns:p14="http://schemas.microsoft.com/office/powerpoint/2010/main" val="141286506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Thème Offic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cs typeface="Arial" charset="0"/>
          </a:defRPr>
        </a:defPPr>
      </a:lstStyle>
    </a:lnDef>
  </a:objectDefaults>
  <a:extraClrSchemeLst>
    <a:extraClrScheme>
      <a:clrScheme name="1_Thème Offic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1-XML</Template>
  <TotalTime>36760</TotalTime>
  <Words>3731</Words>
  <Application>Microsoft Macintosh PowerPoint</Application>
  <PresentationFormat>On-screen Show (4:3)</PresentationFormat>
  <Paragraphs>648</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1_Thème Office</vt:lpstr>
      <vt:lpstr>Direct Mapping</vt:lpstr>
      <vt:lpstr>Acknowledgment</vt:lpstr>
      <vt:lpstr>Reading Material/Sources</vt:lpstr>
      <vt:lpstr>PowerPoint Presentation</vt:lpstr>
      <vt:lpstr>PowerPoint Presentation</vt:lpstr>
      <vt:lpstr>Goal: Combining Information</vt:lpstr>
      <vt:lpstr>Combining Information</vt:lpstr>
      <vt:lpstr>Standards and Tools</vt:lpstr>
      <vt:lpstr>PowerPoint Presentation</vt:lpstr>
      <vt:lpstr>RDF2RF: Direct Mapping</vt:lpstr>
      <vt:lpstr>Usage</vt:lpstr>
      <vt:lpstr>Direct Mapping Idea</vt:lpstr>
      <vt:lpstr>Direct Mapping: Consequences</vt:lpstr>
      <vt:lpstr>Direct Mapping: Encoding Principles</vt:lpstr>
      <vt:lpstr>Example: RDF Resulting from Direct Mapping</vt:lpstr>
      <vt:lpstr>Tables with Primary Keys</vt:lpstr>
      <vt:lpstr>Percent-Encoding</vt:lpstr>
      <vt:lpstr>Percent-Encoding</vt:lpstr>
      <vt:lpstr>Foreign Keys to Composite Keys</vt:lpstr>
      <vt:lpstr>RDF</vt:lpstr>
      <vt:lpstr>Multi-Column Primary Keys</vt:lpstr>
      <vt:lpstr>Multi-Column Primary Keys/2</vt:lpstr>
      <vt:lpstr>Empty (Non-existing) Primary Keys</vt:lpstr>
      <vt:lpstr>Empty (Non-existing) Primary Keys</vt:lpstr>
      <vt:lpstr>Summary: Row Nodes</vt:lpstr>
      <vt:lpstr>Referencing Tables with Empty Primary Keys</vt:lpstr>
      <vt:lpstr>Referencing Tables with Empty Primary Keys</vt:lpstr>
      <vt:lpstr>PowerPoint Presentation</vt:lpstr>
      <vt:lpstr>PowerPoint Presentation</vt:lpstr>
      <vt:lpstr>Exercises</vt:lpstr>
      <vt:lpstr>Case 1: Referencing a Table                with Primary Key</vt:lpstr>
      <vt:lpstr>Case 1: Solution Steps</vt:lpstr>
      <vt:lpstr>Case 1: Solution</vt:lpstr>
      <vt:lpstr>Case 2: Referencing a Table                with Empty Primary Key</vt:lpstr>
      <vt:lpstr>Case 2: Solution Steps</vt:lpstr>
      <vt:lpstr>Case 2: Solution</vt:lpstr>
      <vt:lpstr>Case 3: Foreign Key to Row with Nulls</vt:lpstr>
      <vt:lpstr>Case 3: Solution</vt:lpstr>
      <vt:lpstr>Case 3: Solution (cont.)</vt:lpstr>
    </vt:vector>
  </TitlesOfParts>
  <Company>Univ. of Pennsylvania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XML and Beyond</dc:title>
  <dc:creator>Preferred Customer</dc:creator>
  <cp:lastModifiedBy>Werner Nutt</cp:lastModifiedBy>
  <cp:revision>1437</cp:revision>
  <cp:lastPrinted>2013-02-25T08:52:36Z</cp:lastPrinted>
  <dcterms:created xsi:type="dcterms:W3CDTF">1999-04-22T00:48:06Z</dcterms:created>
  <dcterms:modified xsi:type="dcterms:W3CDTF">2014-12-15T11:23:45Z</dcterms:modified>
</cp:coreProperties>
</file>