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577" r:id="rId2"/>
    <p:sldId id="646" r:id="rId3"/>
    <p:sldId id="642" r:id="rId4"/>
    <p:sldId id="643" r:id="rId5"/>
    <p:sldId id="628" r:id="rId6"/>
    <p:sldId id="629" r:id="rId7"/>
    <p:sldId id="641" r:id="rId8"/>
    <p:sldId id="630" r:id="rId9"/>
    <p:sldId id="631" r:id="rId10"/>
    <p:sldId id="632" r:id="rId11"/>
    <p:sldId id="587" r:id="rId12"/>
    <p:sldId id="633" r:id="rId13"/>
    <p:sldId id="591" r:id="rId14"/>
    <p:sldId id="634" r:id="rId15"/>
    <p:sldId id="635" r:id="rId16"/>
    <p:sldId id="636" r:id="rId17"/>
    <p:sldId id="640" r:id="rId18"/>
    <p:sldId id="637" r:id="rId19"/>
    <p:sldId id="639" r:id="rId20"/>
    <p:sldId id="644" r:id="rId21"/>
    <p:sldId id="596" r:id="rId22"/>
    <p:sldId id="597" r:id="rId23"/>
    <p:sldId id="598" r:id="rId24"/>
    <p:sldId id="599" r:id="rId25"/>
    <p:sldId id="600" r:id="rId26"/>
    <p:sldId id="601" r:id="rId27"/>
    <p:sldId id="602" r:id="rId28"/>
    <p:sldId id="603" r:id="rId29"/>
    <p:sldId id="604" r:id="rId30"/>
    <p:sldId id="605" r:id="rId31"/>
    <p:sldId id="606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16" r:id="rId42"/>
    <p:sldId id="617" r:id="rId43"/>
    <p:sldId id="618" r:id="rId44"/>
    <p:sldId id="619" r:id="rId45"/>
    <p:sldId id="620" r:id="rId46"/>
    <p:sldId id="621" r:id="rId47"/>
    <p:sldId id="645" r:id="rId48"/>
    <p:sldId id="625" r:id="rId49"/>
    <p:sldId id="627" r:id="rId50"/>
  </p:sldIdLst>
  <p:sldSz cx="9144000" cy="6858000" type="screen4x3"/>
  <p:notesSz cx="6642100" cy="96535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993300"/>
    <a:srgbClr val="9900CC"/>
    <a:srgbClr val="CC00CC"/>
    <a:srgbClr val="FF5050"/>
    <a:srgbClr val="B2B2B2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79" autoAdjust="0"/>
  </p:normalViewPr>
  <p:slideViewPr>
    <p:cSldViewPr>
      <p:cViewPr>
        <p:scale>
          <a:sx n="100" d="100"/>
          <a:sy n="100" d="100"/>
        </p:scale>
        <p:origin x="-1312" y="-12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320" y="-84"/>
      </p:cViewPr>
      <p:guideLst>
        <p:guide orient="horz" pos="3041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A4F5D6E8-5057-2D48-9C6C-22066131A026}" type="slidenum">
              <a:rPr lang="en-US"/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0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7588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584700"/>
            <a:ext cx="48704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0967D8AE-CB9D-9B44-8101-688D5CC0560D}" type="slidenum">
              <a:rPr lang="en-US"/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44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066FB-8169-C548-BFCA-8777F4444457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30720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720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 marL="390246" indent="-293764">
              <a:buSzPct val="45000"/>
              <a:buFont typeface="Symbol" charset="2"/>
              <a:buChar char=""/>
              <a:tabLst>
                <a:tab pos="715691" algn="l"/>
                <a:tab pos="1042575" algn="l"/>
                <a:tab pos="1369461" algn="l"/>
                <a:tab pos="1696345" algn="l"/>
                <a:tab pos="2021790" algn="l"/>
                <a:tab pos="2348675" algn="l"/>
                <a:tab pos="2675559" algn="l"/>
                <a:tab pos="3002445" algn="l"/>
                <a:tab pos="3327890" algn="l"/>
                <a:tab pos="3654774" algn="l"/>
                <a:tab pos="3981659" algn="l"/>
                <a:tab pos="4308544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dirty="0" smtClean="0"/>
              <a:t>We will use a simplistic example to introduce the main Semantic Web concepts</a:t>
            </a:r>
          </a:p>
          <a:p>
            <a:pPr marL="390246" indent="-293764">
              <a:buSzPct val="45000"/>
              <a:buFont typeface="Symbol" charset="2"/>
              <a:buChar char=""/>
              <a:tabLst>
                <a:tab pos="715691" algn="l"/>
                <a:tab pos="1042575" algn="l"/>
                <a:tab pos="1369461" algn="l"/>
                <a:tab pos="1696345" algn="l"/>
                <a:tab pos="2021790" algn="l"/>
                <a:tab pos="2348675" algn="l"/>
                <a:tab pos="2675559" algn="l"/>
                <a:tab pos="3002445" algn="l"/>
                <a:tab pos="3327890" algn="l"/>
                <a:tab pos="3654774" algn="l"/>
                <a:tab pos="3981659" algn="l"/>
                <a:tab pos="4308544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dirty="0" smtClean="0"/>
              <a:t>We take, as an example area, data integration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0ACDE-0005-9E44-A465-6D227C18F1A8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31641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641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9CD61-219C-F148-8AA6-8326FA92BBD2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31744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744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2BF82-6C0C-BD4D-B25B-7A6014651039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31641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641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9688D-CF0E-984C-A8EA-0BEDB56A9D64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31846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846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AA8DB-3D9D-1A45-83E4-6843F8521084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31948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949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0DA5F-E16C-5246-ABC6-8C51D7E2672F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32051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051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F7C16-BDB9-6641-B5BC-8AF67707A1A8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31948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949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C7540-FB7D-D844-B8FD-3B8D41B73C38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32153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153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AAA1D-416C-6F4A-A13A-F9BF49FA3CF5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32256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256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4C2AE-783E-1242-A298-0BF15A6B81C5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32358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358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968C8-5EA7-744A-A3FC-FE1F9D40277F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30822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822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874BC-CE6F-254F-9A7E-F6F144BD10A7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32460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461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1DDED5-4430-5D42-AD41-29DEAD9D6665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32563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563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FBCCC-FA3A-1A4D-AAF2-F07A01ACEECD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32665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665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13986-CB7B-B94B-B0DC-5FB7FA7BE701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32870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870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06D813-2620-444B-9B0C-52B7C1E9DE95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32972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973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FBD7C-562C-2E42-9DD4-B469F72C0986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33177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3177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7BC29-0CC8-6C42-9BE3-179026DC985E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30924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925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AE7C0-A640-A34F-99F2-7B34A590D78E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31027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027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070198-7202-1649-8467-E35AE18ED39C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31129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129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F049D-CC7A-B94B-81E5-E8160B42A28A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30924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925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/>
              <a:t>This time, stored in a spreadsheet!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A9CD38-86C4-2447-96B8-38CF275EC170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31334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334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32437-DFF5-1D44-B308-6D1DE86B1BA7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31436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437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BFDCAD-6EDB-1C46-B050-C4F9A28AE155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31539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539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95B3D7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850FF5-F9F5-EF4E-B7BB-E145B35F1195}" type="datetime2">
              <a:rPr lang="en-US"/>
              <a:pPr>
                <a:defRPr/>
              </a:pPr>
              <a:t>Wednesday, 12. November 14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4F290-FB58-4B4D-B370-DCC3F51AE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464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34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22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12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45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43250" y="6643688"/>
            <a:ext cx="3143250" cy="214312"/>
          </a:xfrm>
          <a:prstGeom prst="rect">
            <a:avLst/>
          </a:prstGeom>
          <a:solidFill>
            <a:srgbClr val="B88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00" y="6643688"/>
            <a:ext cx="2857500" cy="214312"/>
          </a:xfrm>
          <a:prstGeom prst="rect">
            <a:avLst/>
          </a:prstGeom>
          <a:solidFill>
            <a:srgbClr val="D5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43688"/>
            <a:ext cx="3143250" cy="214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572000" cy="2143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0"/>
            <a:ext cx="4572000" cy="214313"/>
          </a:xfrm>
          <a:prstGeom prst="rect">
            <a:avLst/>
          </a:prstGeom>
          <a:solidFill>
            <a:srgbClr val="D5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>
          <a:xfrm>
            <a:off x="428625" y="6643688"/>
            <a:ext cx="2143125" cy="214312"/>
          </a:xfrm>
          <a:prstGeom prst="rect">
            <a:avLst/>
          </a:prstGeom>
        </p:spPr>
        <p:txBody>
          <a:bodyPr/>
          <a:lstStyle>
            <a:lvl1pPr>
              <a:defRPr sz="1600" b="1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z="1100" dirty="0" smtClean="0">
                <a:latin typeface="Arial" pitchFamily="34" charset="0"/>
                <a:ea typeface="+mn-ea"/>
                <a:cs typeface="Arial" pitchFamily="34" charset="0"/>
              </a:rPr>
              <a:t>Master Informatique</a:t>
            </a:r>
            <a:endParaRPr lang="en-US" sz="11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6286500" y="6643688"/>
            <a:ext cx="2857500" cy="2143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400">
                <a:solidFill>
                  <a:srgbClr val="0033CC"/>
                </a:solidFill>
                <a:latin typeface="Calibri" charset="0"/>
                <a:ea typeface="宋体" charset="0"/>
                <a:cs typeface="宋体" charset="0"/>
              </a:rPr>
              <a:t>                                  </a:t>
            </a:r>
            <a:fld id="{700F2D24-8EE9-9D46-902A-FAA83A4B53CC}" type="slidenum">
              <a:rPr lang="en-US" altLang="zh-CN" sz="1400">
                <a:solidFill>
                  <a:srgbClr val="0033CC"/>
                </a:solidFill>
                <a:latin typeface="Calibri" charset="0"/>
                <a:ea typeface="宋体" charset="0"/>
                <a:cs typeface="宋体" charset="0"/>
              </a:rPr>
              <a:pPr algn="ctr"/>
              <a:t>‹#›</a:t>
            </a:fld>
            <a:endParaRPr lang="zh-CN" altLang="en-US" sz="1400">
              <a:solidFill>
                <a:srgbClr val="0033CC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6643688"/>
            <a:ext cx="3143250" cy="21431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zh-CN" sz="14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1034" name="Rectangle 15"/>
          <p:cNvSpPr>
            <a:spLocks noChangeArrowheads="1"/>
          </p:cNvSpPr>
          <p:nvPr/>
        </p:nvSpPr>
        <p:spPr bwMode="auto">
          <a:xfrm>
            <a:off x="3143250" y="6643688"/>
            <a:ext cx="3143250" cy="214312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4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Semantic Technologies</a:t>
            </a:r>
            <a:endParaRPr lang="en-US" altLang="zh-CN" sz="1400" dirty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0"/>
            <a:ext cx="4572000" cy="214313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Part </a:t>
            </a:r>
            <a:r>
              <a:rPr lang="en-US" altLang="zh-CN" dirty="0" smtClean="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1</a:t>
            </a:r>
            <a:endParaRPr lang="en-US" altLang="zh-CN" dirty="0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036" name="Rectangle 17"/>
          <p:cNvSpPr>
            <a:spLocks noChangeArrowheads="1"/>
          </p:cNvSpPr>
          <p:nvPr/>
        </p:nvSpPr>
        <p:spPr bwMode="auto">
          <a:xfrm>
            <a:off x="4572000" y="0"/>
            <a:ext cx="4572000" cy="214313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8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Introduction</a:t>
            </a:r>
            <a:endParaRPr lang="en-US" altLang="zh-CN" dirty="0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03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zh-CN"/>
          </a:p>
        </p:txBody>
      </p:sp>
      <p:sp>
        <p:nvSpPr>
          <p:cNvPr id="103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ctrTitle"/>
          </p:nvPr>
        </p:nvSpPr>
        <p:spPr>
          <a:xfrm>
            <a:off x="827088" y="3500438"/>
            <a:ext cx="7772400" cy="2087562"/>
          </a:xfrm>
        </p:spPr>
        <p:txBody>
          <a:bodyPr/>
          <a:lstStyle/>
          <a:p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/>
            </a:r>
            <a:br>
              <a:rPr lang="en-US" altLang="zh-CN" dirty="0">
                <a:latin typeface="Arial" charset="0"/>
                <a:ea typeface="宋体" charset="0"/>
                <a:cs typeface="宋体" charset="0"/>
              </a:rPr>
            </a:br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Introduction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subTitle" idx="1"/>
          </p:nvPr>
        </p:nvSpPr>
        <p:spPr>
          <a:xfrm>
            <a:off x="908050" y="4652963"/>
            <a:ext cx="6400800" cy="1752600"/>
          </a:xfrm>
        </p:spPr>
        <p:txBody>
          <a:bodyPr/>
          <a:lstStyle/>
          <a:p>
            <a:endParaRPr lang="en-US" altLang="zh-CN">
              <a:latin typeface="Arial" charset="0"/>
              <a:ea typeface="宋体" charset="0"/>
              <a:cs typeface="宋体" charset="0"/>
            </a:endParaRPr>
          </a:p>
          <a:p>
            <a:endParaRPr lang="en-US" altLang="zh-CN">
              <a:latin typeface="Arial" charset="0"/>
              <a:ea typeface="宋体" charset="0"/>
              <a:cs typeface="宋体" charset="0"/>
            </a:endParaRPr>
          </a:p>
          <a:p>
            <a:pPr algn="l"/>
            <a:r>
              <a:rPr lang="en-US" altLang="zh-CN">
                <a:latin typeface="Arial" charset="0"/>
                <a:ea typeface="宋体" charset="0"/>
                <a:cs typeface="宋体" charset="0"/>
              </a:rPr>
              <a:t>Werner Nutt</a:t>
            </a:r>
          </a:p>
          <a:p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235700" y="114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070600" y="127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Pages with Computer-readable Layout Information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&lt;h1 class="documentFirstHeading"&gt;Sebastian Rudolph&lt;/h1&gt;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&lt;div id="bodyContent" class="plain"&gt;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&lt;img src="/content/institutes/ki/cl/people/images/Rudolph.png" width="200" alt="portrait" style="float: right;" /&gt;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&lt;dl&gt;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&lt;dt&gt;Position&lt;/dt&gt;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&lt;dd&gt;Head of the Group&lt;/dd&gt;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&lt;dt&gt;Email address&lt;/dt&gt;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&lt;dd&gt;sebastian.rudolph@tu-dresden.de&lt;/dd&gt;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&lt;dt&gt;Telephone&lt;/dt&gt;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&lt;dd&gt;+49 (0)351 463 38516&lt;/dd&gt;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&lt;dt&gt;Office&lt;/dt&gt;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&lt;dd&gt;Room 2035, N&amp;ouml;thnitzer Stra&amp;szlig;e 46, Dresden-R&amp;auml;cknitz&lt;/dd&gt;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&lt;dt&gt;External page&lt;/dt&gt;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&lt;/dl&gt;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&lt;dl&gt;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&lt;dd&gt;&lt;a href="http://www.sebastian-rudolph.de/"&gt;http://www.sebastian-rudolph.de/&lt;/a&gt;&lt;/dd&gt;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&lt;/dl&gt;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&lt;h2&gt;Curriculum vitae&lt;/h2&gt;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&lt;ul&gt;</a:t>
            </a:r>
          </a:p>
          <a:p>
            <a:pPr marL="0" indent="0">
              <a:buFont typeface="Arial" charset="0"/>
              <a:buNone/>
            </a:pPr>
            <a:endParaRPr lang="en-US" sz="140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Web of D</a:t>
            </a:r>
            <a:r>
              <a:rPr lang="en-US" dirty="0" smtClean="0">
                <a:latin typeface="Arial" charset="0"/>
                <a:ea typeface="ＭＳ Ｐゴシック" charset="0"/>
              </a:rPr>
              <a:t>ocuments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7410" name="Content Placeholder 4" descr="Screen Shot 2012-10-02 at 5.20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8" r="-327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Problems of the Web of Documents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localizing information </a:t>
            </a:r>
            <a:r>
              <a:rPr lang="en-US" dirty="0">
                <a:latin typeface="Arial" charset="0"/>
                <a:ea typeface="ＭＳ Ｐゴシック" charset="0"/>
              </a:rPr>
              <a:t>problematic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today’s search engines are good,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				but still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keyword-based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3315" name="Picture 3" descr="koh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700"/>
            <a:ext cx="91440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Problems of the Web of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200" dirty="0"/>
              <a:t>How about this </a:t>
            </a:r>
            <a:r>
              <a:rPr lang="en-US" sz="2200" dirty="0">
                <a:solidFill>
                  <a:srgbClr val="FF0000"/>
                </a:solidFill>
              </a:rPr>
              <a:t>query</a:t>
            </a:r>
            <a:r>
              <a:rPr lang="en-US" sz="2200" dirty="0"/>
              <a:t>: </a:t>
            </a:r>
          </a:p>
          <a:p>
            <a:pPr lvl="1">
              <a:defRPr/>
            </a:pPr>
            <a:r>
              <a:rPr lang="en-US" sz="2200" dirty="0" smtClean="0"/>
              <a:t>How </a:t>
            </a:r>
            <a:r>
              <a:rPr lang="en-US" sz="2200" dirty="0"/>
              <a:t>many romantic comedy Hollywood movies are directed by a person who is born in a city that has average temperature above 15 degrees!? </a:t>
            </a:r>
          </a:p>
          <a:p>
            <a:pPr>
              <a:defRPr/>
            </a:pPr>
            <a:r>
              <a:rPr lang="en-US" sz="2200" dirty="0" smtClean="0"/>
              <a:t>You </a:t>
            </a:r>
            <a:r>
              <a:rPr lang="en-US" sz="2200" dirty="0"/>
              <a:t>need to: </a:t>
            </a:r>
          </a:p>
          <a:p>
            <a:pPr lvl="1">
              <a:defRPr/>
            </a:pPr>
            <a:r>
              <a:rPr lang="en-US" sz="2200" dirty="0" smtClean="0"/>
              <a:t>Find </a:t>
            </a:r>
            <a:r>
              <a:rPr lang="en-US" sz="2200" dirty="0">
                <a:solidFill>
                  <a:srgbClr val="FF0000"/>
                </a:solidFill>
              </a:rPr>
              <a:t>reliable sources </a:t>
            </a:r>
            <a:r>
              <a:rPr lang="en-US" sz="2200" dirty="0"/>
              <a:t>containing facts about movies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genre &amp; director), birthplaces of famous artists/directors, average temperature of cities across the world, etc. </a:t>
            </a:r>
            <a:endParaRPr lang="en-US" sz="2200" dirty="0" smtClean="0"/>
          </a:p>
          <a:p>
            <a:pPr marL="457200" lvl="1" indent="0">
              <a:buNone/>
              <a:defRPr/>
            </a:pPr>
            <a:r>
              <a:rPr lang="en-US" sz="2200" dirty="0" smtClean="0"/>
              <a:t>    </a:t>
            </a:r>
            <a:r>
              <a:rPr lang="en-US" sz="2200" dirty="0" smtClean="0">
                <a:sym typeface="Wingdings"/>
              </a:rPr>
              <a:t> </a:t>
            </a:r>
            <a:r>
              <a:rPr lang="en-US" sz="2200" dirty="0" smtClean="0"/>
              <a:t>The </a:t>
            </a:r>
            <a:r>
              <a:rPr lang="en-US" sz="2200" dirty="0"/>
              <a:t>result: several lists of thousands of </a:t>
            </a:r>
            <a:r>
              <a:rPr lang="en-US" sz="2200" dirty="0" smtClean="0"/>
              <a:t>facts</a:t>
            </a:r>
          </a:p>
          <a:p>
            <a:pPr lvl="1"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Integrate </a:t>
            </a:r>
            <a:r>
              <a:rPr lang="en-US" sz="2200" dirty="0">
                <a:solidFill>
                  <a:srgbClr val="FF0000"/>
                </a:solidFill>
              </a:rPr>
              <a:t>all the data</a:t>
            </a:r>
            <a:r>
              <a:rPr lang="en-US" sz="2200" dirty="0"/>
              <a:t>, join the facts that come </a:t>
            </a:r>
            <a:r>
              <a:rPr lang="en-US" sz="2200" dirty="0" smtClean="0"/>
              <a:t>from heterogeneous </a:t>
            </a:r>
            <a:r>
              <a:rPr lang="en-US" sz="2200" dirty="0"/>
              <a:t>sources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200" dirty="0"/>
              <a:t>Even if possible, it may take </a:t>
            </a:r>
            <a:r>
              <a:rPr lang="en-US" sz="2200" dirty="0" smtClean="0"/>
              <a:t>hours to </a:t>
            </a:r>
            <a:r>
              <a:rPr lang="en-US" sz="2200" dirty="0"/>
              <a:t>answer just a single query! </a:t>
            </a:r>
          </a:p>
          <a:p>
            <a:pPr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Problems of the Web of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Heterogeneity</a:t>
            </a:r>
            <a:r>
              <a:rPr lang="en-US" dirty="0" smtClean="0"/>
              <a:t> of present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 on diverse levels:</a:t>
            </a:r>
          </a:p>
          <a:p>
            <a:pPr>
              <a:defRPr/>
            </a:pPr>
            <a:r>
              <a:rPr lang="en-US" dirty="0" smtClean="0"/>
              <a:t>character encoding (e.g. ASCII </a:t>
            </a:r>
            <a:r>
              <a:rPr lang="en-US" dirty="0" err="1" smtClean="0"/>
              <a:t>vs.Unicode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used natural languages</a:t>
            </a:r>
          </a:p>
          <a:p>
            <a:pPr>
              <a:defRPr/>
            </a:pPr>
            <a:r>
              <a:rPr lang="en-US" dirty="0" smtClean="0"/>
              <a:t>positioning of information on web pages</a:t>
            </a:r>
          </a:p>
          <a:p>
            <a:pPr>
              <a:defRPr/>
            </a:pPr>
            <a:r>
              <a:rPr lang="en-US" dirty="0" smtClean="0"/>
              <a:t>desirable: information integration across the Web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Problems of the Web of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4402138" cy="4784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implicit knowledge</a:t>
            </a:r>
            <a:r>
              <a:rPr lang="en-US" dirty="0" smtClean="0"/>
              <a:t>, i.e. many pieces of information are not provided explicitly, but follow from the combination of the given data</a:t>
            </a:r>
          </a:p>
          <a:p>
            <a:pPr>
              <a:defRPr/>
            </a:pPr>
            <a:r>
              <a:rPr lang="en-US" dirty="0" smtClean="0"/>
              <a:t>requires “logical thinking”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automated deduction</a:t>
            </a:r>
            <a:endParaRPr lang="en-US" dirty="0"/>
          </a:p>
        </p:txBody>
      </p:sp>
      <p:pic>
        <p:nvPicPr>
          <p:cNvPr id="15363" name="Picture 3" descr="Sherlock_holmes_pipe_h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39863"/>
            <a:ext cx="3813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Problems of the Web of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Approaches</a:t>
            </a:r>
            <a:r>
              <a:rPr lang="en-US" dirty="0" smtClean="0"/>
              <a:t> toward a solution: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Ad hoc: </a:t>
            </a:r>
            <a:r>
              <a:rPr lang="en-US" dirty="0" smtClean="0">
                <a:solidFill>
                  <a:srgbClr val="FF0000"/>
                </a:solidFill>
              </a:rPr>
              <a:t>Deployment of AI methods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(most notably NLP techniques) to evaluate </a:t>
            </a:r>
            <a:br>
              <a:rPr lang="en-US" dirty="0" smtClean="0"/>
            </a:br>
            <a:r>
              <a:rPr lang="en-US" dirty="0" smtClean="0"/>
              <a:t>existing unstructured information on the Web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A priori: </a:t>
            </a:r>
            <a:r>
              <a:rPr lang="en-US" dirty="0" smtClean="0">
                <a:solidFill>
                  <a:srgbClr val="FF0000"/>
                </a:solidFill>
              </a:rPr>
              <a:t>Structure information on the Web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authoring time </a:t>
            </a:r>
            <a:br>
              <a:rPr lang="en-US" dirty="0" smtClean="0"/>
            </a:br>
            <a:r>
              <a:rPr lang="en-US" dirty="0" smtClean="0"/>
              <a:t>in a way facilitating later automated deployment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                                     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 Semantic Web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9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I have a dream for the Web </a:t>
            </a:r>
            <a:r>
              <a:rPr lang="en-US" i="1" dirty="0" smtClean="0"/>
              <a:t>in </a:t>
            </a:r>
            <a:r>
              <a:rPr lang="en-US" i="1" dirty="0"/>
              <a:t>which </a:t>
            </a:r>
            <a:r>
              <a:rPr lang="en-US" i="1" dirty="0" smtClean="0"/>
              <a:t>computers </a:t>
            </a:r>
            <a:r>
              <a:rPr lang="en-US" i="1" dirty="0"/>
              <a:t>become </a:t>
            </a:r>
            <a:r>
              <a:rPr lang="en-US" i="1" dirty="0" smtClean="0"/>
              <a:t>capable </a:t>
            </a:r>
            <a:r>
              <a:rPr lang="en-US" i="1" dirty="0"/>
              <a:t>of analyzing all the data on the Web </a:t>
            </a:r>
            <a:r>
              <a:rPr lang="en-US" i="1" dirty="0" smtClean="0"/>
              <a:t>- </a:t>
            </a:r>
            <a:r>
              <a:rPr lang="en-US" i="1" dirty="0"/>
              <a:t>the content, links, and transactions between people and computers. A </a:t>
            </a:r>
            <a:r>
              <a:rPr lang="en-US" i="1" dirty="0" smtClean="0"/>
              <a:t>Semantic </a:t>
            </a:r>
            <a:r>
              <a:rPr lang="en-US" i="1" dirty="0"/>
              <a:t>Web, which should make this possible, has yet to emerge, but when it does, the day-to-day mechanisms of trade, bureaucracy and our daily lives will be handled by machines talking to ma- chines. The intelligent agents people have touted for ages will finally materialize. </a:t>
            </a:r>
            <a:endParaRPr lang="en-US" i="1" dirty="0" smtClean="0"/>
          </a:p>
          <a:p>
            <a:pPr algn="r"/>
            <a:r>
              <a:rPr lang="en-US" i="1" smtClean="0"/>
              <a:t>Berners</a:t>
            </a:r>
            <a:r>
              <a:rPr lang="en-US" i="1" dirty="0" smtClean="0"/>
              <a:t>-Lee, 1999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berners-lee.jpe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15056"/>
          <a:stretch>
            <a:fillRect/>
          </a:stretch>
        </p:blipFill>
        <p:spPr/>
      </p:pic>
      <p:pic>
        <p:nvPicPr>
          <p:cNvPr id="13" name="Picture Placeholder 12" descr="TimBerners-Lee1.jpe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r="16919"/>
          <a:stretch>
            <a:fillRect/>
          </a:stretch>
        </p:blipFill>
        <p:spPr/>
      </p:pic>
      <p:pic>
        <p:nvPicPr>
          <p:cNvPr id="12" name="Picture Placeholder 11" descr="890.jpe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r="31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37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 essential prerequisites for the implementation: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>
                <a:solidFill>
                  <a:srgbClr val="FF0000"/>
                </a:solidFill>
              </a:rPr>
              <a:t>open standards</a:t>
            </a:r>
            <a:r>
              <a:rPr lang="en-US" dirty="0" smtClean="0"/>
              <a:t> for describing information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clearly defined</a:t>
            </a:r>
            <a:endParaRPr lang="en-US" dirty="0"/>
          </a:p>
          <a:p>
            <a:pPr lvl="1" indent="-342900">
              <a:buFont typeface="Arial"/>
              <a:buChar char="•"/>
            </a:pPr>
            <a:r>
              <a:rPr lang="en-US" dirty="0" smtClean="0"/>
              <a:t>flexible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extendable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>
                <a:solidFill>
                  <a:srgbClr val="FF0000"/>
                </a:solidFill>
              </a:rPr>
              <a:t>methods for retrieving information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from such descriptions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1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Web: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41438"/>
            <a:ext cx="4464496" cy="5039890"/>
          </a:xfrm>
        </p:spPr>
        <p:txBody>
          <a:bodyPr/>
          <a:lstStyle/>
          <a:p>
            <a:r>
              <a:rPr lang="en-US" baseline="30000" dirty="0"/>
              <a:t>1994 First public presentation of the Semantic Web </a:t>
            </a:r>
            <a:r>
              <a:rPr lang="en-US" baseline="30000" dirty="0" smtClean="0"/>
              <a:t>idea</a:t>
            </a:r>
          </a:p>
          <a:p>
            <a:r>
              <a:rPr lang="en-US" baseline="30000" dirty="0" smtClean="0"/>
              <a:t>1998 </a:t>
            </a:r>
            <a:r>
              <a:rPr lang="en-US" baseline="30000" dirty="0"/>
              <a:t>Start of standardization of data model (RDF) and a first ontology languages (RDFS) at W3C</a:t>
            </a:r>
          </a:p>
          <a:p>
            <a:r>
              <a:rPr lang="en-US" baseline="30000" dirty="0"/>
              <a:t>2000 Start of large research projects about ontologies in the US and </a:t>
            </a:r>
            <a:r>
              <a:rPr lang="en-US" baseline="30000" dirty="0" smtClean="0"/>
              <a:t>Europe</a:t>
            </a:r>
            <a:endParaRPr lang="en-US" baseline="30000" dirty="0"/>
          </a:p>
          <a:p>
            <a:r>
              <a:rPr lang="en-US" baseline="30000" dirty="0"/>
              <a:t>2002 Start of standardization of a new ontology language (OWL) based on research results</a:t>
            </a:r>
          </a:p>
          <a:p>
            <a:r>
              <a:rPr lang="en-US" baseline="30000" dirty="0"/>
              <a:t>2004 Finalization of the standard for data (RDF) and ontology (OWL)</a:t>
            </a:r>
          </a:p>
          <a:p>
            <a:r>
              <a:rPr lang="en-US" baseline="30000" dirty="0"/>
              <a:t>2008 Standardization of a query language (SPARQL)</a:t>
            </a:r>
          </a:p>
          <a:p>
            <a:r>
              <a:rPr lang="en-US" baseline="30000" dirty="0"/>
              <a:t>2009 Extension of OWL to OWL 2.0</a:t>
            </a:r>
          </a:p>
          <a:p>
            <a:r>
              <a:rPr lang="en-US" baseline="30000" dirty="0"/>
              <a:t>2010 Standard Rule Interchange Format (</a:t>
            </a:r>
            <a:r>
              <a:rPr lang="en-US" baseline="30000" dirty="0" smtClean="0"/>
              <a:t>RIF)</a:t>
            </a:r>
          </a:p>
          <a:p>
            <a:r>
              <a:rPr lang="en-US" baseline="30000" dirty="0" smtClean="0"/>
              <a:t>2013 SPARQL 1.1</a:t>
            </a:r>
            <a:endParaRPr lang="en-US" dirty="0"/>
          </a:p>
        </p:txBody>
      </p:sp>
      <p:pic>
        <p:nvPicPr>
          <p:cNvPr id="4" name="Content Placeholder 3" descr="Semantic_Web_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63" r="-29763"/>
          <a:stretch>
            <a:fillRect/>
          </a:stretch>
        </p:blipFill>
        <p:spPr bwMode="auto">
          <a:xfrm>
            <a:off x="-828600" y="1889232"/>
            <a:ext cx="6059016" cy="398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38819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These slides are based on the slide </a:t>
            </a:r>
            <a:r>
              <a:rPr lang="en-US" sz="2000" dirty="0" smtClean="0"/>
              <a:t>sets</a:t>
            </a:r>
            <a:endParaRPr lang="en-US" sz="2000" dirty="0" smtClean="0"/>
          </a:p>
          <a:p>
            <a:r>
              <a:rPr lang="en-US" sz="2000" dirty="0" smtClean="0"/>
              <a:t>RDF</a:t>
            </a:r>
            <a:br>
              <a:rPr lang="en-US" sz="2000" dirty="0" smtClean="0"/>
            </a:br>
            <a:r>
              <a:rPr lang="en-US" sz="2000" dirty="0"/>
              <a:t>b</a:t>
            </a:r>
            <a:r>
              <a:rPr lang="en-US" sz="2000" dirty="0" smtClean="0"/>
              <a:t>y </a:t>
            </a:r>
            <a:r>
              <a:rPr lang="en-US" sz="2000" dirty="0"/>
              <a:t>Mariano </a:t>
            </a:r>
            <a:r>
              <a:rPr lang="en-US" sz="2000" dirty="0" smtClean="0"/>
              <a:t>Rodriguez</a:t>
            </a:r>
          </a:p>
          <a:p>
            <a:r>
              <a:rPr lang="en-US" sz="2000" dirty="0" smtClean="0"/>
              <a:t>Overview and XML</a:t>
            </a:r>
            <a:br>
              <a:rPr lang="en-US" sz="2000" dirty="0" smtClean="0"/>
            </a:br>
            <a:r>
              <a:rPr lang="en-US" sz="2000" dirty="0" smtClean="0"/>
              <a:t>for the course </a:t>
            </a:r>
            <a:r>
              <a:rPr lang="en-US" sz="2000" dirty="0"/>
              <a:t>Semantic Web Technologies at TU </a:t>
            </a:r>
            <a:r>
              <a:rPr lang="en-US" sz="2000" dirty="0" smtClean="0"/>
              <a:t>Dresden</a:t>
            </a:r>
            <a:br>
              <a:rPr lang="en-US" sz="2000" dirty="0" smtClean="0"/>
            </a:br>
            <a:r>
              <a:rPr lang="en-US" sz="2000" dirty="0" smtClean="0"/>
              <a:t>by </a:t>
            </a:r>
            <a:r>
              <a:rPr lang="en-US" sz="2000"/>
              <a:t>Sebastian </a:t>
            </a:r>
            <a:r>
              <a:rPr lang="en-US" sz="2000" smtClean="0"/>
              <a:t>Rudolph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457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The Semantic Web Idea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Semantic Technologies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80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Not O</a:t>
            </a:r>
            <a:r>
              <a:rPr lang="en-US" dirty="0" smtClean="0">
                <a:latin typeface="Arial" charset="0"/>
                <a:ea typeface="ＭＳ Ｐゴシック" charset="0"/>
              </a:rPr>
              <a:t>nly About </a:t>
            </a:r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dirty="0" smtClean="0">
                <a:latin typeface="Arial" charset="0"/>
                <a:ea typeface="ＭＳ Ｐゴシック" charset="0"/>
              </a:rPr>
              <a:t>Web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dirty="0" smtClean="0">
                <a:latin typeface="Arial" charset="0"/>
                <a:ea typeface="ＭＳ Ｐゴシック" charset="0"/>
              </a:rPr>
              <a:t>Semantic </a:t>
            </a:r>
            <a:r>
              <a:rPr lang="en-US" dirty="0">
                <a:latin typeface="Arial" charset="0"/>
                <a:ea typeface="ＭＳ Ｐゴシック" charset="0"/>
              </a:rPr>
              <a:t>W</a:t>
            </a:r>
            <a:r>
              <a:rPr lang="en-US" dirty="0" smtClean="0">
                <a:latin typeface="Arial" charset="0"/>
                <a:ea typeface="ＭＳ Ｐゴシック" charset="0"/>
              </a:rPr>
              <a:t>eb </a:t>
            </a:r>
            <a:r>
              <a:rPr lang="en-US" dirty="0">
                <a:latin typeface="Arial" charset="0"/>
                <a:ea typeface="ＭＳ Ｐゴシック" charset="0"/>
              </a:rPr>
              <a:t>vision has generated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technologies</a:t>
            </a:r>
            <a:r>
              <a:rPr lang="en-US" dirty="0">
                <a:latin typeface="Arial" charset="0"/>
                <a:ea typeface="ＭＳ Ｐゴシック" charset="0"/>
              </a:rPr>
              <a:t> that are applied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outside the web context</a:t>
            </a:r>
            <a:r>
              <a:rPr lang="en-US" dirty="0">
                <a:latin typeface="Arial" charset="0"/>
                <a:ea typeface="ＭＳ Ｐゴシック" charset="0"/>
              </a:rPr>
              <a:t> including: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Retailing, supermarkets </a:t>
            </a:r>
            <a:r>
              <a:rPr lang="en-US" sz="2000" dirty="0" smtClean="0">
                <a:latin typeface="Arial" charset="0"/>
                <a:cs typeface="Arial" charset="0"/>
              </a:rPr>
              <a:t>(see web pages of Best Buy)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Health care, medicine </a:t>
            </a:r>
            <a:r>
              <a:rPr lang="en-US" sz="2000" dirty="0" smtClean="0">
                <a:latin typeface="Arial" charset="0"/>
                <a:cs typeface="Arial" charset="0"/>
              </a:rPr>
              <a:t>(see SNOMED ontology)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Enterprise intelligence </a:t>
            </a:r>
            <a:r>
              <a:rPr lang="en-US" sz="2000" dirty="0" smtClean="0">
                <a:latin typeface="Arial" charset="0"/>
                <a:cs typeface="Arial" charset="0"/>
              </a:rPr>
              <a:t>(see solutions by </a:t>
            </a:r>
            <a:r>
              <a:rPr lang="en-US" sz="2000" dirty="0" err="1">
                <a:latin typeface="Arial" charset="0"/>
                <a:cs typeface="Arial" charset="0"/>
              </a:rPr>
              <a:t>O</a:t>
            </a:r>
            <a:r>
              <a:rPr lang="en-US" sz="2000" dirty="0" err="1" smtClean="0">
                <a:latin typeface="Arial" charset="0"/>
                <a:cs typeface="Arial" charset="0"/>
              </a:rPr>
              <a:t>ntotext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Research: Bio</a:t>
            </a:r>
            <a:r>
              <a:rPr lang="en-US" dirty="0">
                <a:latin typeface="Arial" charset="0"/>
                <a:cs typeface="Arial" charset="0"/>
              </a:rPr>
              <a:t>, Geo, Cultural heritage, etc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	                </a:t>
            </a:r>
            <a:r>
              <a:rPr lang="en-US" sz="2000" dirty="0" smtClean="0">
                <a:latin typeface="Arial" charset="0"/>
                <a:cs typeface="Arial" charset="0"/>
              </a:rPr>
              <a:t>(see this week’s KRDB seminar by Alasdair Gray)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Government </a:t>
            </a:r>
            <a:r>
              <a:rPr lang="en-US" sz="2000" dirty="0" smtClean="0">
                <a:latin typeface="Arial" charset="0"/>
                <a:cs typeface="Arial" charset="0"/>
              </a:rPr>
              <a:t>(“smart cities”)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Software development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                               </a:t>
            </a:r>
            <a:r>
              <a:rPr lang="en-US" sz="2000" dirty="0" smtClean="0">
                <a:latin typeface="Arial" charset="0"/>
                <a:cs typeface="Arial" charset="0"/>
              </a:rPr>
              <a:t>(“ontology-driven software </a:t>
            </a:r>
            <a:r>
              <a:rPr lang="en-US" sz="2000" dirty="0" err="1" smtClean="0">
                <a:latin typeface="Arial" charset="0"/>
                <a:cs typeface="Arial" charset="0"/>
              </a:rPr>
              <a:t>develoment</a:t>
            </a:r>
            <a:r>
              <a:rPr lang="en-US" sz="2000" dirty="0" smtClean="0">
                <a:latin typeface="Arial" charset="0"/>
                <a:cs typeface="Arial" charset="0"/>
              </a:rPr>
              <a:t>”)</a:t>
            </a:r>
            <a:endParaRPr lang="en-US" sz="2000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…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GB" dirty="0" smtClean="0"/>
              <a:t>Introduction to the Semantic Web Approach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83568" y="1844824"/>
            <a:ext cx="7992888" cy="28756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i="1" dirty="0">
                <a:solidFill>
                  <a:schemeClr val="accent2"/>
                </a:solidFill>
              </a:rPr>
              <a:t>How does </a:t>
            </a:r>
            <a:r>
              <a:rPr lang="en-US" sz="2800" i="1" dirty="0" smtClean="0">
                <a:solidFill>
                  <a:schemeClr val="accent2"/>
                </a:solidFill>
              </a:rPr>
              <a:t>the </a:t>
            </a:r>
            <a:r>
              <a:rPr lang="en-US" sz="2800" i="1" dirty="0">
                <a:solidFill>
                  <a:schemeClr val="accent2"/>
                </a:solidFill>
              </a:rPr>
              <a:t>Semantic Web approach help us </a:t>
            </a:r>
            <a:endParaRPr lang="en-US" sz="2800" i="1" dirty="0" smtClean="0">
              <a:solidFill>
                <a:schemeClr val="accent2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i="1" dirty="0" smtClean="0">
                <a:solidFill>
                  <a:schemeClr val="accent2"/>
                </a:solidFill>
              </a:rPr>
              <a:t>merge </a:t>
            </a:r>
            <a:r>
              <a:rPr lang="en-US" sz="2800" i="1" dirty="0">
                <a:solidFill>
                  <a:schemeClr val="accent2"/>
                </a:solidFill>
              </a:rPr>
              <a:t>data </a:t>
            </a:r>
            <a:r>
              <a:rPr lang="en-US" sz="2800" i="1" dirty="0" smtClean="0">
                <a:solidFill>
                  <a:schemeClr val="accent2"/>
                </a:solidFill>
              </a:rPr>
              <a:t>sets</a:t>
            </a:r>
            <a:endParaRPr lang="en-US" sz="2800" i="1" dirty="0">
              <a:solidFill>
                <a:schemeClr val="accent2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i="1" dirty="0" smtClean="0">
                <a:solidFill>
                  <a:schemeClr val="accent2"/>
                </a:solidFill>
              </a:rPr>
              <a:t>infer </a:t>
            </a:r>
            <a:r>
              <a:rPr lang="en-US" sz="2800" i="1" dirty="0">
                <a:solidFill>
                  <a:schemeClr val="accent2"/>
                </a:solidFill>
              </a:rPr>
              <a:t>new </a:t>
            </a:r>
            <a:r>
              <a:rPr lang="en-US" sz="2800" i="1" dirty="0" smtClean="0">
                <a:solidFill>
                  <a:schemeClr val="accent2"/>
                </a:solidFill>
              </a:rPr>
              <a:t>relations between data items, </a:t>
            </a:r>
            <a:r>
              <a:rPr lang="en-US" sz="2800" i="1" dirty="0">
                <a:solidFill>
                  <a:schemeClr val="accent2"/>
                </a:solidFill>
              </a:rPr>
              <a:t>and </a:t>
            </a:r>
            <a:endParaRPr lang="en-US" sz="2800" i="1" dirty="0" smtClean="0">
              <a:solidFill>
                <a:schemeClr val="accent2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i="1" dirty="0" smtClean="0">
                <a:solidFill>
                  <a:schemeClr val="accent2"/>
                </a:solidFill>
              </a:rPr>
              <a:t>integrate new data </a:t>
            </a:r>
            <a:r>
              <a:rPr lang="en-US" sz="2800" i="1" dirty="0">
                <a:solidFill>
                  <a:schemeClr val="accent2"/>
                </a:solidFill>
              </a:rPr>
              <a:t>sources?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GB" dirty="0" smtClean="0"/>
              <a:t>Sketch of  Data </a:t>
            </a:r>
            <a:r>
              <a:rPr lang="en-GB" dirty="0"/>
              <a:t>I</a:t>
            </a:r>
            <a:r>
              <a:rPr lang="en-GB" dirty="0" smtClean="0"/>
              <a:t>ntegration with Semantic Technologies</a:t>
            </a:r>
            <a:endParaRPr lang="en-GB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341438"/>
            <a:ext cx="8712968" cy="4784725"/>
          </a:xfrm>
        </p:spPr>
        <p:txBody>
          <a:bodyPr/>
          <a:lstStyle/>
          <a:p>
            <a:pPr marL="609600" indent="-514350">
              <a:buFont typeface="Arial" charset="0"/>
              <a:buAutoNum type="arabicPeriod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en-GB" dirty="0" smtClean="0">
              <a:latin typeface="Arial" charset="0"/>
              <a:ea typeface="ＭＳ Ｐゴシック" charset="0"/>
            </a:endParaRPr>
          </a:p>
          <a:p>
            <a:pPr marL="609600" indent="-514350">
              <a:buFont typeface="Arial" charset="0"/>
              <a:buAutoNum type="arabicPeriod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 smtClean="0">
                <a:latin typeface="Arial" charset="0"/>
                <a:ea typeface="ＭＳ Ｐゴシック" charset="0"/>
              </a:rPr>
              <a:t>Map </a:t>
            </a:r>
            <a:r>
              <a:rPr lang="en-GB" dirty="0">
                <a:latin typeface="Arial" charset="0"/>
                <a:ea typeface="ＭＳ Ｐゴシック" charset="0"/>
              </a:rPr>
              <a:t>the various data onto an </a:t>
            </a:r>
            <a:r>
              <a:rPr lang="en-GB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abstract 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data representation</a:t>
            </a:r>
            <a:b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</a:br>
            <a:r>
              <a:rPr lang="en-GB" sz="8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800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/>
            </a:r>
            <a:br>
              <a:rPr lang="en-GB" sz="800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Wingdings"/>
              </a:rPr>
              <a:t>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sym typeface="Wingdings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Make the data independent of its internal    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     representation …</a:t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  <a:p>
            <a:pPr marL="609600" indent="-514350">
              <a:buFont typeface="Arial" charset="0"/>
              <a:buAutoNum type="arabicPeriod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Merge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the resulting </a:t>
            </a:r>
            <a:r>
              <a:rPr lang="en-GB" dirty="0" smtClean="0">
                <a:latin typeface="Arial" charset="0"/>
                <a:ea typeface="ＭＳ Ｐゴシック" charset="0"/>
              </a:rPr>
              <a:t>representations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endParaRPr lang="en-GB" dirty="0">
              <a:latin typeface="Arial" charset="0"/>
              <a:ea typeface="ＭＳ Ｐゴシック" charset="0"/>
            </a:endParaRPr>
          </a:p>
          <a:p>
            <a:pPr marL="609600" indent="-514350">
              <a:buFont typeface="Arial" charset="0"/>
              <a:buAutoNum type="arabicPeriod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latin typeface="Arial" charset="0"/>
                <a:ea typeface="ＭＳ Ｐゴシック" charset="0"/>
              </a:rPr>
              <a:t>Start 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querying</a:t>
            </a:r>
            <a:r>
              <a:rPr lang="en-GB" dirty="0" smtClean="0">
                <a:latin typeface="Arial" charset="0"/>
                <a:ea typeface="ＭＳ Ｐゴシック" charset="0"/>
              </a:rPr>
              <a:t> the whole merged set</a:t>
            </a:r>
            <a:r>
              <a:rPr lang="en-GB" dirty="0">
                <a:latin typeface="Arial" charset="0"/>
                <a:ea typeface="ＭＳ Ｐゴシック" charset="0"/>
              </a:rPr>
              <a:t/>
            </a:r>
            <a:br>
              <a:rPr lang="en-GB" dirty="0">
                <a:latin typeface="Arial" charset="0"/>
                <a:ea typeface="ＭＳ Ｐゴシック" charset="0"/>
              </a:rPr>
            </a:br>
            <a:r>
              <a:rPr lang="en-GB" sz="800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 smtClean="0">
                <a:latin typeface="Arial" charset="0"/>
                <a:ea typeface="ＭＳ Ｐゴシック" charset="0"/>
              </a:rPr>
              <a:t/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dirty="0" smtClean="0">
                <a:latin typeface="Arial" charset="0"/>
                <a:ea typeface="ＭＳ Ｐゴシック" charset="0"/>
                <a:cs typeface="Arial" charset="0"/>
                <a:sym typeface="Wingdings"/>
              </a:rPr>
              <a:t> We can answer q</a:t>
            </a:r>
            <a:r>
              <a:rPr lang="en-GB" dirty="0" smtClean="0">
                <a:latin typeface="Arial" charset="0"/>
                <a:cs typeface="Arial" charset="0"/>
              </a:rPr>
              <a:t>ueries that were impossible over </a:t>
            </a:r>
            <a:r>
              <a:rPr lang="en-GB" dirty="0">
                <a:latin typeface="Arial" charset="0"/>
                <a:cs typeface="Arial" charset="0"/>
              </a:rPr>
              <a:t>the 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            individual </a:t>
            </a:r>
            <a:r>
              <a:rPr lang="en-GB" dirty="0">
                <a:latin typeface="Arial" charset="0"/>
                <a:cs typeface="Arial" charset="0"/>
              </a:rPr>
              <a:t>data sets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/>
          <a:lstStyle/>
          <a:p>
            <a:pPr>
              <a:lnSpc>
                <a:spcPct val="93000"/>
              </a:lnSpc>
              <a:tabLst>
                <a:tab pos="195263" algn="l"/>
                <a:tab pos="846138" algn="l"/>
                <a:tab pos="1498600" algn="l"/>
                <a:tab pos="2151063" algn="l"/>
                <a:tab pos="2803525" algn="l"/>
                <a:tab pos="3455988" algn="l"/>
                <a:tab pos="4106863" algn="l"/>
                <a:tab pos="4759325" algn="l"/>
                <a:tab pos="5411788" algn="l"/>
                <a:tab pos="6064250" algn="l"/>
                <a:tab pos="6716713" algn="l"/>
                <a:tab pos="7369175" algn="l"/>
                <a:tab pos="8021638" algn="l"/>
                <a:tab pos="8674100" algn="l"/>
                <a:tab pos="9326563" algn="l"/>
                <a:tab pos="9979025" algn="l"/>
              </a:tabLst>
            </a:pPr>
            <a:r>
              <a:rPr lang="en-GB" dirty="0">
                <a:latin typeface="Arial" charset="0"/>
                <a:ea typeface="ＭＳ Ｐゴシック" charset="0"/>
              </a:rPr>
              <a:t>Data </a:t>
            </a:r>
            <a:r>
              <a:rPr lang="en-GB" dirty="0" smtClean="0">
                <a:latin typeface="Arial" charset="0"/>
                <a:ea typeface="ＭＳ Ｐゴシック" charset="0"/>
              </a:rPr>
              <a:t>Set “A”</a:t>
            </a:r>
            <a:r>
              <a:rPr lang="en-GB" dirty="0">
                <a:latin typeface="Arial" charset="0"/>
                <a:ea typeface="ＭＳ Ｐゴシック" charset="0"/>
              </a:rPr>
              <a:t>: A</a:t>
            </a:r>
            <a:r>
              <a:rPr lang="en-GB" i="1" dirty="0">
                <a:latin typeface="Arial" charset="0"/>
                <a:ea typeface="ＭＳ Ｐゴシック" charset="0"/>
              </a:rPr>
              <a:t> S</a:t>
            </a:r>
            <a:r>
              <a:rPr lang="en-GB" i="1" dirty="0" smtClean="0">
                <a:latin typeface="Arial" charset="0"/>
                <a:ea typeface="ＭＳ Ｐゴシック" charset="0"/>
              </a:rPr>
              <a:t>imple </a:t>
            </a:r>
            <a:r>
              <a:rPr lang="en-GB" dirty="0" smtClean="0">
                <a:latin typeface="Arial" charset="0"/>
                <a:ea typeface="ＭＳ Ｐゴシック" charset="0"/>
              </a:rPr>
              <a:t>Book </a:t>
            </a:r>
            <a:r>
              <a:rPr lang="en-GB" dirty="0">
                <a:latin typeface="Arial" charset="0"/>
                <a:ea typeface="ＭＳ Ｐゴシック" charset="0"/>
              </a:rPr>
              <a:t>S</a:t>
            </a:r>
            <a:r>
              <a:rPr lang="en-GB" dirty="0" smtClean="0">
                <a:latin typeface="Arial" charset="0"/>
                <a:ea typeface="ＭＳ Ｐゴシック" charset="0"/>
              </a:rPr>
              <a:t>tore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098040"/>
          <a:ext cx="83058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66462"/>
                <a:gridCol w="1055858"/>
                <a:gridCol w="2164080"/>
                <a:gridCol w="1600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Publisher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ISBN0-00-651409-X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677920"/>
          <a:ext cx="68580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Ghosh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Amitav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http://www.amitavghosh.com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5354320"/>
          <a:ext cx="68580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Publisher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Harper Collins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381000" y="178435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Books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381000" y="3373438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Authors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381000" y="5049838"/>
            <a:ext cx="126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Publishers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GB" dirty="0"/>
              <a:t>1</a:t>
            </a:r>
            <a:r>
              <a:rPr lang="en-GB" baseline="33000" dirty="0"/>
              <a:t>st</a:t>
            </a:r>
            <a:r>
              <a:rPr lang="en-GB" dirty="0"/>
              <a:t>: </a:t>
            </a:r>
            <a:r>
              <a:rPr lang="en-GB" dirty="0" smtClean="0"/>
              <a:t>Export </a:t>
            </a:r>
            <a:r>
              <a:rPr lang="en-GB" dirty="0"/>
              <a:t>Y</a:t>
            </a:r>
            <a:r>
              <a:rPr lang="en-GB" dirty="0" smtClean="0"/>
              <a:t>our </a:t>
            </a:r>
            <a:r>
              <a:rPr lang="en-GB" dirty="0"/>
              <a:t>D</a:t>
            </a:r>
            <a:r>
              <a:rPr lang="en-GB" dirty="0" smtClean="0"/>
              <a:t>ata </a:t>
            </a:r>
            <a:r>
              <a:rPr lang="en-GB" dirty="0"/>
              <a:t>as a </a:t>
            </a:r>
            <a:r>
              <a:rPr lang="en-GB" dirty="0" smtClean="0"/>
              <a:t>set of Binary Relations (= </a:t>
            </a:r>
            <a:r>
              <a:rPr lang="en-GB" dirty="0" err="1" smtClean="0"/>
              <a:t>Labeled</a:t>
            </a:r>
            <a:r>
              <a:rPr lang="en-GB" dirty="0" smtClean="0"/>
              <a:t> Graph)</a:t>
            </a:r>
            <a:endParaRPr lang="en-GB" i="1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768475"/>
            <a:ext cx="75374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/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en-GB" dirty="0" smtClean="0">
                <a:latin typeface="Arial" charset="0"/>
                <a:ea typeface="ＭＳ Ｐゴシック" charset="0"/>
              </a:rPr>
              <a:t>Remarks on </a:t>
            </a:r>
            <a:r>
              <a:rPr lang="en-GB" dirty="0">
                <a:latin typeface="Arial" charset="0"/>
                <a:ea typeface="ＭＳ Ｐゴシック" charset="0"/>
              </a:rPr>
              <a:t>the </a:t>
            </a:r>
            <a:r>
              <a:rPr lang="en-GB" dirty="0" smtClean="0">
                <a:latin typeface="Arial" charset="0"/>
                <a:ea typeface="ＭＳ Ｐゴシック" charset="0"/>
              </a:rPr>
              <a:t>Data </a:t>
            </a:r>
            <a:r>
              <a:rPr lang="en-GB" dirty="0">
                <a:latin typeface="Arial" charset="0"/>
                <a:ea typeface="ＭＳ Ｐゴシック" charset="0"/>
              </a:rPr>
              <a:t>E</a:t>
            </a:r>
            <a:r>
              <a:rPr lang="en-GB" dirty="0" smtClean="0">
                <a:latin typeface="Arial" charset="0"/>
                <a:ea typeface="ＭＳ Ｐゴシック" charset="0"/>
              </a:rPr>
              <a:t>xport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8938" indent="-293688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latin typeface="Arial" charset="0"/>
                <a:ea typeface="ＭＳ Ｐゴシック" charset="0"/>
              </a:rPr>
              <a:t>Data export does </a:t>
            </a:r>
            <a:r>
              <a:rPr lang="en-GB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not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necessarily mean </a:t>
            </a:r>
            <a:r>
              <a:rPr lang="en-GB" dirty="0" smtClean="0">
                <a:latin typeface="Arial" charset="0"/>
                <a:ea typeface="ＭＳ Ｐゴシック" charset="0"/>
              </a:rPr>
              <a:t/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physical 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conversion</a:t>
            </a:r>
            <a:r>
              <a:rPr lang="en-GB" dirty="0">
                <a:latin typeface="Arial" charset="0"/>
                <a:ea typeface="ＭＳ Ｐゴシック" charset="0"/>
              </a:rPr>
              <a:t> of </a:t>
            </a:r>
            <a:r>
              <a:rPr lang="en-GB" dirty="0" smtClean="0">
                <a:latin typeface="Arial" charset="0"/>
                <a:ea typeface="ＭＳ Ｐゴシック" charset="0"/>
              </a:rPr>
              <a:t>(all) the data</a:t>
            </a:r>
          </a:p>
          <a:p>
            <a:pPr marL="788988" lvl="1" indent="-293688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 smtClean="0">
                <a:latin typeface="Arial" charset="0"/>
                <a:cs typeface="Arial" charset="0"/>
              </a:rPr>
              <a:t>Relations </a:t>
            </a:r>
            <a:r>
              <a:rPr lang="en-GB" dirty="0">
                <a:latin typeface="Arial" charset="0"/>
                <a:cs typeface="Arial" charset="0"/>
              </a:rPr>
              <a:t>can be virtual, 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generated </a:t>
            </a:r>
            <a:r>
              <a:rPr lang="en-GB" dirty="0">
                <a:latin typeface="Arial" charset="0"/>
                <a:cs typeface="Arial" charset="0"/>
              </a:rPr>
              <a:t>on-the-fly at query time</a:t>
            </a:r>
          </a:p>
          <a:p>
            <a:pPr marL="1173163" lvl="2" indent="-195263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400" dirty="0">
                <a:latin typeface="Arial" charset="0"/>
                <a:cs typeface="Arial" charset="0"/>
              </a:rPr>
              <a:t>via SQL “bridges”</a:t>
            </a:r>
          </a:p>
          <a:p>
            <a:pPr marL="1173163" lvl="2" indent="-195263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400" dirty="0">
                <a:latin typeface="Arial" charset="0"/>
                <a:cs typeface="Arial" charset="0"/>
              </a:rPr>
              <a:t>scraping HTML pages</a:t>
            </a:r>
          </a:p>
          <a:p>
            <a:pPr marL="1173163" lvl="2" indent="-195263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400" dirty="0">
                <a:latin typeface="Arial" charset="0"/>
                <a:cs typeface="Arial" charset="0"/>
              </a:rPr>
              <a:t>extracting data from Excel sheets</a:t>
            </a:r>
          </a:p>
          <a:p>
            <a:pPr marL="1173163" lvl="2" indent="-195263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400" dirty="0" smtClean="0">
                <a:latin typeface="Arial" charset="0"/>
                <a:cs typeface="Arial" charset="0"/>
              </a:rPr>
              <a:t>etc…</a:t>
            </a:r>
            <a:endParaRPr lang="en-GB" sz="2400" dirty="0">
              <a:latin typeface="Arial" charset="0"/>
              <a:cs typeface="Arial" charset="0"/>
            </a:endParaRPr>
          </a:p>
          <a:p>
            <a:pPr marL="388938" indent="-293688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latin typeface="Arial" charset="0"/>
                <a:ea typeface="ＭＳ Ｐゴシック" charset="0"/>
              </a:rPr>
              <a:t>One can export </a:t>
            </a:r>
            <a:r>
              <a:rPr lang="en-GB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part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of the data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3"/>
          <p:cNvGraphicFramePr>
            <a:graphicFrameLocks noChangeAspect="1"/>
          </p:cNvGraphicFramePr>
          <p:nvPr/>
        </p:nvGraphicFramePr>
        <p:xfrm>
          <a:off x="311150" y="2138363"/>
          <a:ext cx="9278938" cy="60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0" r:id="rId4" imgW="9664700" imgH="6210300" progId="">
                  <p:embed/>
                </p:oleObj>
              </mc:Choice>
              <mc:Fallback>
                <p:oleObj r:id="rId4" imgW="9664700" imgH="62103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2138363"/>
                        <a:ext cx="9278938" cy="602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195843" algn="l"/>
                <a:tab pos="846732" algn="l"/>
                <a:tab pos="1499063" algn="l"/>
                <a:tab pos="2151392" algn="l"/>
                <a:tab pos="2803722" algn="l"/>
                <a:tab pos="3456051" algn="l"/>
                <a:tab pos="4108381" algn="l"/>
                <a:tab pos="4760710" algn="l"/>
                <a:tab pos="5413040" algn="l"/>
                <a:tab pos="6065370" algn="l"/>
                <a:tab pos="6717700" algn="l"/>
                <a:tab pos="7370029" algn="l"/>
                <a:tab pos="8022359" algn="l"/>
                <a:tab pos="8674688" algn="l"/>
                <a:tab pos="9327018" algn="l"/>
                <a:tab pos="9979347" algn="l"/>
              </a:tabLst>
              <a:defRPr/>
            </a:pPr>
            <a:r>
              <a:rPr lang="en-GB" dirty="0" smtClean="0"/>
              <a:t>Data set “F”: Another Book </a:t>
            </a:r>
            <a:r>
              <a:rPr lang="en-GB" dirty="0"/>
              <a:t>S</a:t>
            </a:r>
            <a:r>
              <a:rPr lang="en-GB" dirty="0" smtClean="0"/>
              <a:t>tore’s </a:t>
            </a:r>
            <a:r>
              <a:rPr lang="en-GB" dirty="0"/>
              <a:t>D</a:t>
            </a:r>
            <a:r>
              <a:rPr lang="en-GB" dirty="0" smtClean="0"/>
              <a:t>ata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4" y="0"/>
            <a:ext cx="8105973" cy="1116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 smtClean="0">
                <a:latin typeface="Arial"/>
                <a:cs typeface="Arial"/>
              </a:rPr>
              <a:t>2</a:t>
            </a:r>
            <a:r>
              <a:rPr lang="en-GB" baseline="30000" dirty="0" smtClean="0">
                <a:latin typeface="Arial"/>
                <a:cs typeface="Arial"/>
              </a:rPr>
              <a:t>nd</a:t>
            </a:r>
            <a:r>
              <a:rPr lang="en-GB" dirty="0" smtClean="0">
                <a:latin typeface="Arial"/>
                <a:cs typeface="Arial"/>
              </a:rPr>
              <a:t>: Export Your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econd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et of Data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24000"/>
            <a:ext cx="777557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7556500" cy="1116013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3</a:t>
            </a:r>
            <a:r>
              <a:rPr lang="en-GB" baseline="30000" dirty="0">
                <a:latin typeface="Arial" charset="0"/>
                <a:ea typeface="ＭＳ Ｐゴシック" charset="0"/>
              </a:rPr>
              <a:t>rd</a:t>
            </a:r>
            <a:r>
              <a:rPr lang="en-GB" dirty="0">
                <a:latin typeface="Arial" charset="0"/>
                <a:ea typeface="ＭＳ Ｐゴシック" charset="0"/>
              </a:rPr>
              <a:t>: </a:t>
            </a:r>
            <a:r>
              <a:rPr lang="en-GB" dirty="0" smtClean="0">
                <a:latin typeface="Arial" charset="0"/>
                <a:ea typeface="ＭＳ Ｐゴシック" charset="0"/>
              </a:rPr>
              <a:t>Start </a:t>
            </a:r>
            <a:r>
              <a:rPr lang="en-GB" dirty="0">
                <a:latin typeface="Arial" charset="0"/>
                <a:ea typeface="ＭＳ Ｐゴシック" charset="0"/>
              </a:rPr>
              <a:t>M</a:t>
            </a:r>
            <a:r>
              <a:rPr lang="en-GB" dirty="0" smtClean="0">
                <a:latin typeface="Arial" charset="0"/>
                <a:ea typeface="ＭＳ Ｐゴシック" charset="0"/>
              </a:rPr>
              <a:t>erging </a:t>
            </a:r>
            <a:r>
              <a:rPr lang="en-GB" dirty="0">
                <a:latin typeface="Arial" charset="0"/>
                <a:ea typeface="ＭＳ Ｐゴシック" charset="0"/>
              </a:rPr>
              <a:t>Y</a:t>
            </a:r>
            <a:r>
              <a:rPr lang="en-GB" dirty="0" smtClean="0">
                <a:latin typeface="Arial" charset="0"/>
                <a:ea typeface="ＭＳ Ｐゴシック" charset="0"/>
              </a:rPr>
              <a:t>our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ata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90600"/>
            <a:ext cx="824865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Semantic Web Idea</a:t>
            </a:r>
          </a:p>
          <a:p>
            <a:endParaRPr lang="en-US" sz="2800" dirty="0"/>
          </a:p>
          <a:p>
            <a:r>
              <a:rPr lang="en-US" sz="2800" dirty="0" smtClean="0"/>
              <a:t>Semantic Technologies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61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9779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3</a:t>
            </a:r>
            <a:r>
              <a:rPr lang="en-GB" baseline="30000" dirty="0">
                <a:latin typeface="Arial" charset="0"/>
                <a:ea typeface="ＭＳ Ｐゴシック" charset="0"/>
              </a:rPr>
              <a:t>rd</a:t>
            </a:r>
            <a:r>
              <a:rPr lang="en-GB" dirty="0">
                <a:latin typeface="Arial" charset="0"/>
                <a:ea typeface="ＭＳ Ｐゴシック" charset="0"/>
              </a:rPr>
              <a:t>: </a:t>
            </a:r>
            <a:r>
              <a:rPr lang="en-GB" dirty="0" smtClean="0">
                <a:latin typeface="Arial" charset="0"/>
                <a:ea typeface="ＭＳ Ｐゴシック" charset="0"/>
              </a:rPr>
              <a:t>Start </a:t>
            </a:r>
            <a:r>
              <a:rPr lang="en-GB" dirty="0">
                <a:latin typeface="Arial" charset="0"/>
                <a:ea typeface="ＭＳ Ｐゴシック" charset="0"/>
              </a:rPr>
              <a:t>M</a:t>
            </a:r>
            <a:r>
              <a:rPr lang="en-GB" dirty="0" smtClean="0">
                <a:latin typeface="Arial" charset="0"/>
                <a:ea typeface="ＭＳ Ｐゴシック" charset="0"/>
              </a:rPr>
              <a:t>erging </a:t>
            </a:r>
            <a:r>
              <a:rPr lang="en-GB" dirty="0">
                <a:latin typeface="Arial" charset="0"/>
                <a:ea typeface="ＭＳ Ｐゴシック" charset="0"/>
              </a:rPr>
              <a:t>Y</a:t>
            </a:r>
            <a:r>
              <a:rPr lang="en-GB" dirty="0" smtClean="0">
                <a:latin typeface="Arial" charset="0"/>
                <a:ea typeface="ＭＳ Ｐゴシック" charset="0"/>
              </a:rPr>
              <a:t>our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ata </a:t>
            </a:r>
            <a:r>
              <a:rPr lang="en-GB" dirty="0">
                <a:latin typeface="Arial" charset="0"/>
                <a:ea typeface="ＭＳ Ｐゴシック" charset="0"/>
              </a:rPr>
              <a:t>(cont’d)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90600"/>
            <a:ext cx="82073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-15875"/>
            <a:ext cx="7556500" cy="1116013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4</a:t>
            </a:r>
            <a:r>
              <a:rPr lang="en-GB" baseline="30000" dirty="0">
                <a:latin typeface="Arial" charset="0"/>
                <a:ea typeface="ＭＳ Ｐゴシック" charset="0"/>
              </a:rPr>
              <a:t>th</a:t>
            </a:r>
            <a:r>
              <a:rPr lang="en-GB" dirty="0">
                <a:latin typeface="Arial" charset="0"/>
                <a:ea typeface="ＭＳ Ｐゴシック" charset="0"/>
              </a:rPr>
              <a:t>: Merge </a:t>
            </a:r>
            <a:r>
              <a:rPr lang="en-GB" dirty="0" smtClean="0">
                <a:latin typeface="Arial" charset="0"/>
                <a:ea typeface="ＭＳ Ｐゴシック" charset="0"/>
              </a:rPr>
              <a:t>Identical </a:t>
            </a:r>
            <a:r>
              <a:rPr lang="en-GB" dirty="0">
                <a:latin typeface="Arial" charset="0"/>
                <a:ea typeface="ＭＳ Ｐゴシック" charset="0"/>
              </a:rPr>
              <a:t>R</a:t>
            </a:r>
            <a:r>
              <a:rPr lang="en-GB" dirty="0" smtClean="0">
                <a:latin typeface="Arial" charset="0"/>
                <a:ea typeface="ＭＳ Ｐゴシック" charset="0"/>
              </a:rPr>
              <a:t>esources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90600"/>
            <a:ext cx="824865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Start P</a:t>
            </a:r>
            <a:r>
              <a:rPr lang="en-GB" dirty="0" smtClean="0">
                <a:latin typeface="Arial" charset="0"/>
                <a:ea typeface="ＭＳ Ｐゴシック" charset="0"/>
              </a:rPr>
              <a:t>osing </a:t>
            </a:r>
            <a:r>
              <a:rPr lang="en-GB" dirty="0">
                <a:latin typeface="Arial" charset="0"/>
                <a:ea typeface="ＭＳ Ｐゴシック" charset="0"/>
              </a:rPr>
              <a:t>Q</a:t>
            </a:r>
            <a:r>
              <a:rPr lang="en-GB" dirty="0" smtClean="0">
                <a:latin typeface="Arial" charset="0"/>
                <a:ea typeface="ＭＳ Ｐゴシック" charset="0"/>
              </a:rPr>
              <a:t>ueries</a:t>
            </a:r>
            <a:r>
              <a:rPr lang="en-GB" dirty="0"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Arial" charset="0"/>
              <a:ea typeface="ＭＳ Ｐゴシック" charset="0"/>
            </a:endParaRPr>
          </a:p>
          <a:p>
            <a:endParaRPr lang="en-GB" dirty="0" smtClean="0">
              <a:latin typeface="Arial" charset="0"/>
              <a:ea typeface="ＭＳ Ｐゴシック" charset="0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</a:rPr>
              <a:t>User </a:t>
            </a:r>
            <a:r>
              <a:rPr lang="en-GB" dirty="0">
                <a:latin typeface="Arial" charset="0"/>
                <a:ea typeface="ＭＳ Ｐゴシック" charset="0"/>
              </a:rPr>
              <a:t>of data set “F” can now ask queries like</a:t>
            </a:r>
            <a:r>
              <a:rPr lang="en-GB" dirty="0" smtClean="0">
                <a:latin typeface="Arial" charset="0"/>
                <a:ea typeface="ＭＳ Ｐゴシック" charset="0"/>
              </a:rPr>
              <a:t>: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sz="800" dirty="0" smtClean="0">
                <a:latin typeface="Arial" charset="0"/>
                <a:ea typeface="ＭＳ Ｐゴシック" charset="0"/>
              </a:rPr>
              <a:t> </a:t>
            </a:r>
            <a:endParaRPr lang="en-GB" sz="800" dirty="0">
              <a:latin typeface="Arial" charset="0"/>
              <a:ea typeface="ＭＳ Ｐゴシック" charset="0"/>
            </a:endParaRPr>
          </a:p>
          <a:p>
            <a:pPr lvl="1"/>
            <a:r>
              <a:rPr lang="en-GB" dirty="0">
                <a:latin typeface="Arial" charset="0"/>
                <a:cs typeface="Arial" charset="0"/>
              </a:rPr>
              <a:t>“What is the title of the original version of 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i="1" dirty="0" smtClean="0">
                <a:latin typeface="Arial" charset="0"/>
                <a:cs typeface="Arial" charset="0"/>
              </a:rPr>
              <a:t>Le </a:t>
            </a:r>
            <a:r>
              <a:rPr lang="en-GB" i="1" dirty="0" err="1">
                <a:latin typeface="Arial" charset="0"/>
                <a:cs typeface="Arial" charset="0"/>
              </a:rPr>
              <a:t>Palais</a:t>
            </a:r>
            <a:r>
              <a:rPr lang="en-GB" i="1" dirty="0">
                <a:latin typeface="Arial" charset="0"/>
                <a:cs typeface="Arial" charset="0"/>
              </a:rPr>
              <a:t> des </a:t>
            </a:r>
            <a:r>
              <a:rPr lang="en-GB" i="1" dirty="0" err="1">
                <a:latin typeface="Arial" charset="0"/>
                <a:cs typeface="Arial" charset="0"/>
              </a:rPr>
              <a:t>miroirs</a:t>
            </a:r>
            <a:r>
              <a:rPr lang="en-GB" dirty="0" smtClean="0">
                <a:latin typeface="Arial" charset="0"/>
                <a:cs typeface="Arial" charset="0"/>
              </a:rPr>
              <a:t>?”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sz="800" dirty="0" smtClean="0">
                <a:latin typeface="Arial" charset="0"/>
                <a:cs typeface="Arial" charset="0"/>
              </a:rPr>
              <a:t>  </a:t>
            </a:r>
          </a:p>
          <a:p>
            <a:r>
              <a:rPr lang="en-GB" dirty="0" smtClean="0">
                <a:latin typeface="Arial" charset="0"/>
                <a:ea typeface="ＭＳ Ｐゴシック" charset="0"/>
              </a:rPr>
              <a:t>This </a:t>
            </a:r>
            <a:r>
              <a:rPr lang="en-GB" dirty="0">
                <a:latin typeface="Arial" charset="0"/>
                <a:ea typeface="ＭＳ Ｐゴシック" charset="0"/>
              </a:rPr>
              <a:t>information is not in the data set “F</a:t>
            </a:r>
            <a:r>
              <a:rPr lang="en-GB" dirty="0" smtClean="0">
                <a:latin typeface="Arial" charset="0"/>
                <a:ea typeface="ＭＳ Ｐゴシック" charset="0"/>
              </a:rPr>
              <a:t>”…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sz="800" dirty="0" smtClean="0">
                <a:latin typeface="Arial" charset="0"/>
                <a:ea typeface="ＭＳ Ｐゴシック" charset="0"/>
              </a:rPr>
              <a:t> </a:t>
            </a:r>
            <a:endParaRPr lang="en-GB" sz="800" dirty="0">
              <a:latin typeface="Arial" charset="0"/>
              <a:ea typeface="ＭＳ Ｐゴシック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</a:rPr>
              <a:t>…but can be retrieved after merging </a:t>
            </a:r>
            <a:r>
              <a:rPr lang="en-GB" dirty="0" smtClean="0">
                <a:latin typeface="Arial" charset="0"/>
                <a:ea typeface="ＭＳ Ｐゴシック" charset="0"/>
              </a:rPr>
              <a:t>it with </a:t>
            </a:r>
            <a:r>
              <a:rPr lang="en-GB" dirty="0">
                <a:latin typeface="Arial" charset="0"/>
                <a:ea typeface="ＭＳ Ｐゴシック" charset="0"/>
              </a:rPr>
              <a:t>data set “A”!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990600"/>
            <a:ext cx="8247062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7556500" cy="1116013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5</a:t>
            </a:r>
            <a:r>
              <a:rPr lang="en-GB" baseline="30000" dirty="0">
                <a:latin typeface="Arial" charset="0"/>
                <a:ea typeface="ＭＳ Ｐゴシック" charset="0"/>
              </a:rPr>
              <a:t>th</a:t>
            </a:r>
            <a:r>
              <a:rPr lang="en-GB" dirty="0">
                <a:latin typeface="Arial" charset="0"/>
                <a:ea typeface="ＭＳ Ｐゴシック" charset="0"/>
              </a:rPr>
              <a:t>: Query the </a:t>
            </a:r>
            <a:r>
              <a:rPr lang="en-GB" dirty="0" smtClean="0">
                <a:latin typeface="Arial" charset="0"/>
                <a:ea typeface="ＭＳ Ｐゴシック" charset="0"/>
              </a:rPr>
              <a:t>Merged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ata </a:t>
            </a:r>
            <a:r>
              <a:rPr lang="en-GB" dirty="0">
                <a:latin typeface="Arial" charset="0"/>
                <a:ea typeface="ＭＳ Ｐゴシック" charset="0"/>
              </a:rPr>
              <a:t>S</a:t>
            </a:r>
            <a:r>
              <a:rPr lang="en-GB" dirty="0" smtClean="0">
                <a:latin typeface="Arial" charset="0"/>
                <a:ea typeface="ＭＳ Ｐゴシック" charset="0"/>
              </a:rPr>
              <a:t>et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239000" y="3505200"/>
            <a:ext cx="1600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629400" y="39624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648200" y="2362200"/>
            <a:ext cx="24384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209800" y="1143000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4800" y="838200"/>
            <a:ext cx="1600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However, W</a:t>
            </a:r>
            <a:r>
              <a:rPr lang="en-GB" dirty="0" smtClean="0">
                <a:latin typeface="Arial" charset="0"/>
                <a:ea typeface="ＭＳ Ｐゴシック" charset="0"/>
              </a:rPr>
              <a:t>e Can </a:t>
            </a:r>
            <a:r>
              <a:rPr lang="en-GB" dirty="0">
                <a:latin typeface="Arial" charset="0"/>
                <a:ea typeface="ＭＳ Ｐゴシック" charset="0"/>
              </a:rPr>
              <a:t>A</a:t>
            </a:r>
            <a:r>
              <a:rPr lang="en-GB" dirty="0" smtClean="0">
                <a:latin typeface="Arial" charset="0"/>
                <a:ea typeface="ＭＳ Ｐゴシック" charset="0"/>
              </a:rPr>
              <a:t>chieve </a:t>
            </a:r>
            <a:r>
              <a:rPr lang="en-GB" dirty="0">
                <a:latin typeface="Arial" charset="0"/>
                <a:ea typeface="ＭＳ Ｐゴシック" charset="0"/>
              </a:rPr>
              <a:t>M</a:t>
            </a:r>
            <a:r>
              <a:rPr lang="en-GB" dirty="0" smtClean="0">
                <a:latin typeface="Arial" charset="0"/>
                <a:ea typeface="ＭＳ Ｐゴシック" charset="0"/>
              </a:rPr>
              <a:t>ore …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We “know” that </a:t>
            </a:r>
            <a:r>
              <a:rPr lang="en-GB" i="1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a:author</a:t>
            </a:r>
            <a:r>
              <a:rPr lang="en-GB" dirty="0">
                <a:latin typeface="Arial" charset="0"/>
                <a:ea typeface="ＭＳ Ｐゴシック" charset="0"/>
              </a:rPr>
              <a:t> and </a:t>
            </a:r>
            <a:r>
              <a:rPr lang="en-GB" i="1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f:auteur</a:t>
            </a:r>
            <a:r>
              <a:rPr lang="en-GB" dirty="0">
                <a:latin typeface="Arial" charset="0"/>
                <a:ea typeface="ＭＳ Ｐゴシック" charset="0"/>
              </a:rPr>
              <a:t> are really the same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But our automatic merge does not know that!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Let us add some extra information to the merged data:</a:t>
            </a:r>
          </a:p>
          <a:p>
            <a:pPr lvl="1"/>
            <a:r>
              <a:rPr lang="en-GB" i="1" dirty="0" err="1">
                <a:latin typeface="Arial" charset="0"/>
                <a:cs typeface="Arial" charset="0"/>
              </a:rPr>
              <a:t>a:author</a:t>
            </a:r>
            <a:r>
              <a:rPr lang="en-GB" dirty="0">
                <a:latin typeface="Arial" charset="0"/>
                <a:cs typeface="Arial" charset="0"/>
              </a:rPr>
              <a:t> is </a:t>
            </a:r>
            <a:r>
              <a:rPr lang="en-GB" dirty="0">
                <a:solidFill>
                  <a:schemeClr val="accent2"/>
                </a:solidFill>
                <a:latin typeface="Arial" charset="0"/>
                <a:cs typeface="Arial" charset="0"/>
              </a:rPr>
              <a:t>equivalent to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i="1" dirty="0" err="1" smtClean="0">
                <a:latin typeface="Arial" charset="0"/>
                <a:cs typeface="Arial" charset="0"/>
              </a:rPr>
              <a:t>f:auteur</a:t>
            </a:r>
            <a:r>
              <a:rPr lang="en-GB" i="1" dirty="0">
                <a:latin typeface="Arial" charset="0"/>
                <a:cs typeface="Arial" charset="0"/>
              </a:rPr>
              <a:t/>
            </a:r>
            <a:br>
              <a:rPr lang="en-GB" i="1" dirty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both denote a </a:t>
            </a:r>
            <a:r>
              <a:rPr lang="en-GB" i="1" dirty="0">
                <a:solidFill>
                  <a:schemeClr val="accent2"/>
                </a:solidFill>
                <a:latin typeface="Arial" charset="0"/>
                <a:cs typeface="Arial" charset="0"/>
              </a:rPr>
              <a:t>Person, 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/>
            </a:r>
            <a:br>
              <a:rPr lang="en-GB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GB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      </a:t>
            </a:r>
            <a:r>
              <a:rPr lang="en-GB" dirty="0" smtClean="0">
                <a:latin typeface="Arial" charset="0"/>
                <a:cs typeface="Arial" charset="0"/>
              </a:rPr>
              <a:t>a </a:t>
            </a:r>
            <a:r>
              <a:rPr lang="en-GB" dirty="0">
                <a:latin typeface="Arial" charset="0"/>
                <a:cs typeface="Arial" charset="0"/>
              </a:rPr>
              <a:t>category (type) for certain resources</a:t>
            </a:r>
          </a:p>
          <a:p>
            <a:pPr lvl="1"/>
            <a:r>
              <a:rPr lang="en-GB" i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a:name</a:t>
            </a:r>
            <a:r>
              <a:rPr lang="en-GB" i="1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and</a:t>
            </a:r>
            <a:r>
              <a:rPr lang="en-GB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i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f:nom</a:t>
            </a:r>
            <a:r>
              <a:rPr lang="en-GB" i="1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are equivalent to </a:t>
            </a:r>
            <a:r>
              <a:rPr lang="en-GB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foaf:name</a:t>
            </a:r>
            <a:endParaRPr lang="en-GB" i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person is uniquely identified by his/her name </a:t>
            </a:r>
            <a:br>
              <a:rPr lang="en-GB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(= </a:t>
            </a:r>
            <a:r>
              <a:rPr lang="en-GB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foaf:name</a:t>
            </a:r>
            <a:r>
              <a:rPr lang="en-GB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lvl="1"/>
            <a:endParaRPr lang="en-GB" i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/>
            <a:endParaRPr lang="en-GB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779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3</a:t>
            </a:r>
            <a:r>
              <a:rPr lang="en-GB" baseline="30000" dirty="0">
                <a:latin typeface="Arial" charset="0"/>
                <a:ea typeface="ＭＳ Ｐゴシック" charset="0"/>
              </a:rPr>
              <a:t>rd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smtClean="0">
                <a:latin typeface="Arial" charset="0"/>
                <a:ea typeface="ＭＳ Ｐゴシック" charset="0"/>
              </a:rPr>
              <a:t>Revisited</a:t>
            </a:r>
            <a:r>
              <a:rPr lang="en-GB" dirty="0">
                <a:latin typeface="Arial" charset="0"/>
                <a:ea typeface="ＭＳ Ｐゴシック" charset="0"/>
              </a:rPr>
              <a:t>: Use the </a:t>
            </a:r>
            <a:r>
              <a:rPr lang="en-GB" dirty="0" smtClean="0">
                <a:latin typeface="Arial" charset="0"/>
                <a:ea typeface="ＭＳ Ｐゴシック" charset="0"/>
              </a:rPr>
              <a:t>Extra </a:t>
            </a:r>
            <a:r>
              <a:rPr lang="en-GB" dirty="0">
                <a:latin typeface="Arial" charset="0"/>
                <a:ea typeface="ＭＳ Ｐゴシック" charset="0"/>
              </a:rPr>
              <a:t>K</a:t>
            </a:r>
            <a:r>
              <a:rPr lang="en-GB" dirty="0" smtClean="0">
                <a:latin typeface="Arial" charset="0"/>
                <a:ea typeface="ＭＳ Ｐゴシック" charset="0"/>
              </a:rPr>
              <a:t>nowledge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76313"/>
            <a:ext cx="805497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4318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216" cy="922337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Start </a:t>
            </a:r>
            <a:r>
              <a:rPr lang="en-GB" dirty="0" smtClean="0">
                <a:latin typeface="Arial" charset="0"/>
                <a:ea typeface="ＭＳ Ｐゴシック" charset="0"/>
              </a:rPr>
              <a:t>Making </a:t>
            </a:r>
            <a:r>
              <a:rPr lang="en-GB" dirty="0">
                <a:latin typeface="Arial" charset="0"/>
                <a:ea typeface="ＭＳ Ｐゴシック" charset="0"/>
              </a:rPr>
              <a:t>R</a:t>
            </a:r>
            <a:r>
              <a:rPr lang="en-GB" dirty="0" smtClean="0">
                <a:latin typeface="Arial" charset="0"/>
                <a:ea typeface="ＭＳ Ｐゴシック" charset="0"/>
              </a:rPr>
              <a:t>icher </a:t>
            </a:r>
            <a:r>
              <a:rPr lang="en-GB" dirty="0">
                <a:latin typeface="Arial" charset="0"/>
                <a:ea typeface="ＭＳ Ｐゴシック" charset="0"/>
              </a:rPr>
              <a:t>Q</a:t>
            </a:r>
            <a:r>
              <a:rPr lang="en-GB" dirty="0" smtClean="0">
                <a:latin typeface="Arial" charset="0"/>
                <a:ea typeface="ＭＳ Ｐゴシック" charset="0"/>
              </a:rPr>
              <a:t>ueries</a:t>
            </a:r>
            <a:r>
              <a:rPr lang="en-GB" dirty="0">
                <a:latin typeface="Arial" charset="0"/>
                <a:ea typeface="ＭＳ Ｐゴシック" charset="0"/>
              </a:rPr>
              <a:t>!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90650"/>
            <a:ext cx="8229600" cy="4830763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User of data set “F” can now query:</a:t>
            </a:r>
          </a:p>
          <a:p>
            <a:pPr lvl="1"/>
            <a:r>
              <a:rPr lang="en-GB" dirty="0">
                <a:latin typeface="Arial" charset="0"/>
                <a:cs typeface="Arial" charset="0"/>
              </a:rPr>
              <a:t>“What is the home page </a:t>
            </a:r>
            <a:r>
              <a:rPr lang="en-GB" dirty="0" smtClean="0">
                <a:latin typeface="Arial" charset="0"/>
                <a:cs typeface="Arial" charset="0"/>
              </a:rPr>
              <a:t>of </a:t>
            </a:r>
            <a:r>
              <a:rPr lang="en-GB" dirty="0">
                <a:latin typeface="Arial" charset="0"/>
                <a:cs typeface="Arial" charset="0"/>
              </a:rPr>
              <a:t>the ‘auteur</a:t>
            </a:r>
            <a:r>
              <a:rPr lang="en-GB" dirty="0" smtClean="0">
                <a:latin typeface="Arial" charset="0"/>
                <a:cs typeface="Arial" charset="0"/>
              </a:rPr>
              <a:t>’ of the </a:t>
            </a:r>
            <a:r>
              <a:rPr lang="en-GB" dirty="0" err="1" smtClean="0">
                <a:latin typeface="Arial" charset="0"/>
                <a:cs typeface="Arial" charset="0"/>
              </a:rPr>
              <a:t>orignal</a:t>
            </a:r>
            <a:r>
              <a:rPr lang="en-GB" dirty="0" smtClean="0">
                <a:latin typeface="Arial" charset="0"/>
                <a:cs typeface="Arial" charset="0"/>
              </a:rPr>
              <a:t> version of </a:t>
            </a:r>
            <a:r>
              <a:rPr lang="en-GB" i="1" dirty="0">
                <a:latin typeface="Arial" charset="0"/>
                <a:cs typeface="Arial" charset="0"/>
              </a:rPr>
              <a:t>Le </a:t>
            </a:r>
            <a:r>
              <a:rPr lang="en-GB" i="1" dirty="0" err="1">
                <a:latin typeface="Arial" charset="0"/>
                <a:cs typeface="Arial" charset="0"/>
              </a:rPr>
              <a:t>Palais</a:t>
            </a:r>
            <a:r>
              <a:rPr lang="en-GB" i="1" dirty="0">
                <a:latin typeface="Arial" charset="0"/>
                <a:cs typeface="Arial" charset="0"/>
              </a:rPr>
              <a:t> des </a:t>
            </a:r>
            <a:r>
              <a:rPr lang="en-GB" i="1" dirty="0" err="1" smtClean="0">
                <a:latin typeface="Arial" charset="0"/>
                <a:cs typeface="Arial" charset="0"/>
              </a:rPr>
              <a:t>miroirs</a:t>
            </a:r>
            <a:r>
              <a:rPr lang="en-GB" i="1" dirty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?</a:t>
            </a:r>
            <a:r>
              <a:rPr lang="en-GB" dirty="0">
                <a:latin typeface="Arial" charset="0"/>
                <a:cs typeface="Arial" charset="0"/>
              </a:rPr>
              <a:t>”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The information is not in data set “F” 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nor is it in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“A”…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…but was made available by:</a:t>
            </a:r>
          </a:p>
          <a:p>
            <a:pPr lvl="1"/>
            <a:r>
              <a:rPr lang="en-GB" dirty="0">
                <a:latin typeface="Arial" charset="0"/>
                <a:cs typeface="Arial" charset="0"/>
              </a:rPr>
              <a:t>Merging data sets “A” and “F”</a:t>
            </a:r>
          </a:p>
          <a:p>
            <a:pPr lvl="1"/>
            <a:r>
              <a:rPr lang="en-GB" dirty="0">
                <a:latin typeface="Arial" charset="0"/>
                <a:cs typeface="Arial" charset="0"/>
              </a:rPr>
              <a:t>Adding </a:t>
            </a:r>
            <a:r>
              <a:rPr lang="en-GB" dirty="0" smtClean="0">
                <a:latin typeface="Arial" charset="0"/>
                <a:cs typeface="Arial" charset="0"/>
              </a:rPr>
              <a:t>three “</a:t>
            </a:r>
            <a:r>
              <a:rPr lang="en-GB" dirty="0">
                <a:latin typeface="Arial" charset="0"/>
                <a:cs typeface="Arial" charset="0"/>
              </a:rPr>
              <a:t>glue” statements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8"/>
          <a:stretch>
            <a:fillRect/>
          </a:stretch>
        </p:blipFill>
        <p:spPr bwMode="auto">
          <a:xfrm>
            <a:off x="544513" y="976313"/>
            <a:ext cx="8054975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923112" cy="9779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6</a:t>
            </a:r>
            <a:r>
              <a:rPr lang="en-GB" baseline="30000" dirty="0">
                <a:latin typeface="Arial" charset="0"/>
                <a:ea typeface="ＭＳ Ｐゴシック" charset="0"/>
              </a:rPr>
              <a:t>th</a:t>
            </a:r>
            <a:r>
              <a:rPr lang="en-GB" dirty="0">
                <a:latin typeface="Arial" charset="0"/>
                <a:ea typeface="ＭＳ Ｐゴシック" charset="0"/>
              </a:rPr>
              <a:t>: Richer </a:t>
            </a:r>
            <a:r>
              <a:rPr lang="en-GB" dirty="0" smtClean="0">
                <a:latin typeface="Arial" charset="0"/>
                <a:ea typeface="ＭＳ Ｐゴシック" charset="0"/>
              </a:rPr>
              <a:t>Queries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10400" y="1828800"/>
            <a:ext cx="1600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400800" y="24384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00600" y="2286000"/>
            <a:ext cx="12954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200400" y="2590800"/>
            <a:ext cx="1524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971800" y="4724400"/>
            <a:ext cx="685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057400" y="5334000"/>
            <a:ext cx="2057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2667000"/>
            <a:ext cx="1066800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Bring in </a:t>
            </a:r>
            <a:r>
              <a:rPr lang="en-GB" dirty="0" smtClean="0">
                <a:latin typeface="Arial" charset="0"/>
                <a:ea typeface="ＭＳ Ｐゴシック" charset="0"/>
              </a:rPr>
              <a:t>Other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ata </a:t>
            </a:r>
            <a:r>
              <a:rPr lang="en-GB" dirty="0">
                <a:latin typeface="Arial" charset="0"/>
                <a:ea typeface="ＭＳ Ｐゴシック" charset="0"/>
              </a:rPr>
              <a:t>S</a:t>
            </a:r>
            <a:r>
              <a:rPr lang="en-GB" dirty="0" smtClean="0">
                <a:latin typeface="Arial" charset="0"/>
                <a:ea typeface="ＭＳ Ｐゴシック" charset="0"/>
              </a:rPr>
              <a:t>ources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Arial" charset="0"/>
              <a:ea typeface="ＭＳ Ｐゴシック" charset="0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</a:rPr>
              <a:t>Using the fact that </a:t>
            </a:r>
            <a:r>
              <a:rPr lang="en-GB" dirty="0" err="1" smtClean="0">
                <a:latin typeface="Arial" charset="0"/>
                <a:ea typeface="ＭＳ Ｐゴシック" charset="0"/>
              </a:rPr>
              <a:t>Amitav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latin typeface="Arial" charset="0"/>
                <a:ea typeface="ＭＳ Ｐゴシック" charset="0"/>
              </a:rPr>
              <a:t>Ghosh</a:t>
            </a:r>
            <a:r>
              <a:rPr lang="en-GB" dirty="0" smtClean="0">
                <a:latin typeface="Arial" charset="0"/>
                <a:ea typeface="ＭＳ Ｐゴシック" charset="0"/>
              </a:rPr>
              <a:t> is of class </a:t>
            </a:r>
            <a:r>
              <a:rPr lang="en-GB" dirty="0">
                <a:latin typeface="Arial" charset="0"/>
                <a:ea typeface="ＭＳ Ｐゴシック" charset="0"/>
              </a:rPr>
              <a:t>P</a:t>
            </a:r>
            <a:r>
              <a:rPr lang="en-GB" dirty="0" smtClean="0">
                <a:latin typeface="Arial" charset="0"/>
                <a:ea typeface="ＭＳ Ｐゴシック" charset="0"/>
              </a:rPr>
              <a:t>erson,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dirty="0" smtClean="0">
                <a:latin typeface="Arial" charset="0"/>
                <a:ea typeface="ＭＳ Ｐゴシック" charset="0"/>
              </a:rPr>
              <a:t>we can combine our data with Person data</a:t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dirty="0" smtClean="0">
                <a:latin typeface="Arial" charset="0"/>
                <a:ea typeface="ＭＳ Ｐゴシック" charset="0"/>
              </a:rPr>
              <a:t>from additional sources</a:t>
            </a:r>
          </a:p>
          <a:p>
            <a:pPr marL="0" indent="0">
              <a:buNone/>
            </a:pPr>
            <a:endParaRPr lang="en-GB" dirty="0">
              <a:latin typeface="Arial" charset="0"/>
              <a:ea typeface="ＭＳ Ｐゴシック" charset="0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</a:rPr>
              <a:t>Factual information from Wikipedia has been extracted with dedicated tools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GB" dirty="0" smtClean="0">
                <a:latin typeface="Arial" charset="0"/>
                <a:ea typeface="ＭＳ Ｐゴシック" charset="0"/>
              </a:rPr>
              <a:t>in </a:t>
            </a:r>
            <a:r>
              <a:rPr lang="en-GB" dirty="0" smtClean="0">
                <a:latin typeface="Arial" charset="0"/>
                <a:cs typeface="Arial" charset="0"/>
              </a:rPr>
              <a:t>the </a:t>
            </a:r>
            <a:r>
              <a:rPr lang="en-GB" dirty="0" err="1" smtClean="0">
                <a:latin typeface="Arial" charset="0"/>
                <a:cs typeface="Arial" charset="0"/>
              </a:rPr>
              <a:t>DBpedia</a:t>
            </a:r>
            <a:r>
              <a:rPr lang="en-GB" dirty="0" smtClean="0">
                <a:latin typeface="Arial" charset="0"/>
                <a:cs typeface="Arial" charset="0"/>
              </a:rPr>
              <a:t> project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					(FU Berlin, U Leipzig)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</a:rPr>
              <a:t>let’s combine our data with </a:t>
            </a:r>
            <a:r>
              <a:rPr lang="en-GB" dirty="0" err="1" smtClean="0">
                <a:latin typeface="Arial" charset="0"/>
                <a:cs typeface="Arial" charset="0"/>
              </a:rPr>
              <a:t>DBpedia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61443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May 12, 2009</a:t>
            </a:r>
            <a:endParaRPr 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35063"/>
            <a:ext cx="8570912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19050"/>
            <a:ext cx="7556500" cy="1116013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7</a:t>
            </a:r>
            <a:r>
              <a:rPr lang="en-GB" baseline="30000" dirty="0">
                <a:latin typeface="Arial" charset="0"/>
                <a:ea typeface="ＭＳ Ｐゴシック" charset="0"/>
              </a:rPr>
              <a:t>th</a:t>
            </a:r>
            <a:r>
              <a:rPr lang="en-GB" dirty="0">
                <a:latin typeface="Arial" charset="0"/>
                <a:ea typeface="ＭＳ Ｐゴシック" charset="0"/>
              </a:rPr>
              <a:t>: Merge with </a:t>
            </a:r>
            <a:r>
              <a:rPr lang="en-GB" dirty="0" err="1" smtClean="0">
                <a:latin typeface="Arial" charset="0"/>
                <a:ea typeface="ＭＳ Ｐゴシック" charset="0"/>
              </a:rPr>
              <a:t>DBpedia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ata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8963" y="4162425"/>
            <a:ext cx="1093787" cy="2984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owl:sameAs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The Semantic Web Idea</a:t>
            </a:r>
          </a:p>
          <a:p>
            <a:endParaRPr lang="en-US" sz="2800" dirty="0"/>
          </a:p>
          <a:p>
            <a:r>
              <a:rPr lang="en-US" sz="2800" dirty="0" smtClean="0"/>
              <a:t>Semantic Technologies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71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9779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7</a:t>
            </a:r>
            <a:r>
              <a:rPr lang="en-GB" baseline="30000" dirty="0">
                <a:latin typeface="Arial" charset="0"/>
                <a:ea typeface="ＭＳ Ｐゴシック" charset="0"/>
              </a:rPr>
              <a:t>th </a:t>
            </a:r>
            <a:r>
              <a:rPr lang="en-GB" dirty="0">
                <a:latin typeface="Arial" charset="0"/>
                <a:ea typeface="ＭＳ Ｐゴシック" charset="0"/>
              </a:rPr>
              <a:t>(cont’d): Merge with </a:t>
            </a:r>
            <a:r>
              <a:rPr lang="en-GB" dirty="0" err="1" smtClean="0">
                <a:latin typeface="Arial" charset="0"/>
                <a:ea typeface="ＭＳ Ｐゴシック" charset="0"/>
              </a:rPr>
              <a:t>DBpedia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ata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058863"/>
            <a:ext cx="78089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8175" y="3646488"/>
            <a:ext cx="1093788" cy="29686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owl:sameAs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779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7</a:t>
            </a:r>
            <a:r>
              <a:rPr lang="en-GB" baseline="30000" dirty="0">
                <a:latin typeface="Arial" charset="0"/>
                <a:ea typeface="ＭＳ Ｐゴシック" charset="0"/>
              </a:rPr>
              <a:t>th</a:t>
            </a:r>
            <a:r>
              <a:rPr lang="en-GB" dirty="0">
                <a:latin typeface="Arial" charset="0"/>
                <a:ea typeface="ＭＳ Ｐゴシック" charset="0"/>
              </a:rPr>
              <a:t> (cont’d): Merge with </a:t>
            </a:r>
            <a:r>
              <a:rPr lang="en-GB" dirty="0" err="1" smtClean="0">
                <a:latin typeface="Arial" charset="0"/>
                <a:ea typeface="ＭＳ Ｐゴシック" charset="0"/>
              </a:rPr>
              <a:t>DBpedia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ata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990600"/>
            <a:ext cx="803275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98963" y="3687763"/>
            <a:ext cx="1093787" cy="2984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owl:sameAs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</a:rPr>
              <a:t>Rigour Makes the Difference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Arial" charset="0"/>
              <a:ea typeface="ＭＳ Ｐゴシック" charset="0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</a:rPr>
              <a:t>What </a:t>
            </a:r>
            <a:r>
              <a:rPr lang="en-GB" dirty="0">
                <a:latin typeface="Arial" charset="0"/>
                <a:ea typeface="ＭＳ Ｐゴシック" charset="0"/>
              </a:rPr>
              <a:t>happened via automatic means is done every day by Web users!</a:t>
            </a:r>
          </a:p>
          <a:p>
            <a:endParaRPr lang="en-GB" dirty="0" smtClean="0">
              <a:latin typeface="Arial" charset="0"/>
              <a:ea typeface="ＭＳ Ｐゴシック" charset="0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</a:rPr>
              <a:t>The </a:t>
            </a:r>
            <a:r>
              <a:rPr lang="en-GB" dirty="0">
                <a:latin typeface="Arial" charset="0"/>
                <a:ea typeface="ＭＳ Ｐゴシック" charset="0"/>
              </a:rPr>
              <a:t>difference: a bit of extra rigour so that machines </a:t>
            </a:r>
            <a:r>
              <a:rPr lang="en-GB" dirty="0" smtClean="0">
                <a:latin typeface="Arial" charset="0"/>
                <a:ea typeface="ＭＳ Ｐゴシック" charset="0"/>
              </a:rPr>
              <a:t>can do </a:t>
            </a:r>
            <a:r>
              <a:rPr lang="en-GB" dirty="0">
                <a:latin typeface="Arial" charset="0"/>
                <a:ea typeface="ＭＳ Ｐゴシック" charset="0"/>
              </a:rPr>
              <a:t>this, too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What </a:t>
            </a:r>
            <a:r>
              <a:rPr lang="en-GB" dirty="0" smtClean="0">
                <a:latin typeface="Arial" charset="0"/>
                <a:ea typeface="ＭＳ Ｐゴシック" charset="0"/>
              </a:rPr>
              <a:t>Did </a:t>
            </a:r>
            <a:r>
              <a:rPr lang="en-GB" dirty="0">
                <a:latin typeface="Arial" charset="0"/>
                <a:ea typeface="ＭＳ Ｐゴシック" charset="0"/>
              </a:rPr>
              <a:t>W</a:t>
            </a:r>
            <a:r>
              <a:rPr lang="en-GB" dirty="0" smtClean="0">
                <a:latin typeface="Arial" charset="0"/>
                <a:ea typeface="ＭＳ Ｐゴシック" charset="0"/>
              </a:rPr>
              <a:t>e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o</a:t>
            </a:r>
            <a:r>
              <a:rPr lang="en-GB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039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We </a:t>
            </a:r>
            <a:r>
              <a:rPr lang="en-GB" dirty="0" smtClean="0">
                <a:solidFill>
                  <a:srgbClr val="FF0000"/>
                </a:solidFill>
              </a:rPr>
              <a:t>combined</a:t>
            </a:r>
            <a:r>
              <a:rPr lang="en-GB" dirty="0" smtClean="0"/>
              <a:t> different data sets that</a:t>
            </a:r>
          </a:p>
          <a:p>
            <a:pPr lvl="1">
              <a:defRPr/>
            </a:pPr>
            <a:r>
              <a:rPr lang="en-GB" dirty="0" smtClean="0"/>
              <a:t>may be internal or somewhere on the Web</a:t>
            </a:r>
          </a:p>
          <a:p>
            <a:pPr lvl="1">
              <a:defRPr/>
            </a:pPr>
            <a:r>
              <a:rPr lang="en-GB" dirty="0" smtClean="0"/>
              <a:t>are of different formats </a:t>
            </a:r>
            <a:br>
              <a:rPr lang="en-GB" dirty="0" smtClean="0"/>
            </a:br>
            <a:r>
              <a:rPr lang="en-GB" dirty="0" smtClean="0"/>
              <a:t>    (RDBMS, Excel spreadsheet, (X)HTML, etc)</a:t>
            </a:r>
          </a:p>
          <a:p>
            <a:pPr lvl="1">
              <a:defRPr/>
            </a:pPr>
            <a:r>
              <a:rPr lang="en-GB" dirty="0" smtClean="0"/>
              <a:t>have different names for the same relations</a:t>
            </a:r>
          </a:p>
          <a:p>
            <a:pPr>
              <a:defRPr/>
            </a:pPr>
            <a:r>
              <a:rPr lang="en-GB" dirty="0" smtClean="0"/>
              <a:t>We could </a:t>
            </a:r>
            <a:r>
              <a:rPr lang="en-GB" i="1" dirty="0" smtClean="0"/>
              <a:t>combine the data </a:t>
            </a:r>
            <a:r>
              <a:rPr lang="en-GB" dirty="0" smtClean="0"/>
              <a:t>because </a:t>
            </a:r>
            <a:br>
              <a:rPr lang="en-GB" dirty="0" smtClean="0"/>
            </a:br>
            <a:r>
              <a:rPr lang="en-GB" dirty="0" smtClean="0"/>
              <a:t>some </a:t>
            </a:r>
            <a:r>
              <a:rPr lang="en-GB" dirty="0" smtClean="0">
                <a:solidFill>
                  <a:srgbClr val="FF0000"/>
                </a:solidFill>
              </a:rPr>
              <a:t>URIs were identical</a:t>
            </a:r>
          </a:p>
          <a:p>
            <a:pPr lvl="1">
              <a:defRPr/>
            </a:pPr>
            <a:r>
              <a:rPr lang="en-GB" dirty="0" smtClean="0"/>
              <a:t>i.e. the ISBNs in this case</a:t>
            </a:r>
          </a:p>
          <a:p>
            <a:pPr>
              <a:defRPr/>
            </a:pPr>
            <a:r>
              <a:rPr lang="en-GB" dirty="0" smtClean="0"/>
              <a:t>We could add some simple additional information </a:t>
            </a:r>
            <a:br>
              <a:rPr lang="en-GB" dirty="0" smtClean="0"/>
            </a:br>
            <a:r>
              <a:rPr lang="en-GB" dirty="0" smtClean="0"/>
              <a:t>(the “</a:t>
            </a:r>
            <a:r>
              <a:rPr lang="en-GB" dirty="0" smtClean="0">
                <a:solidFill>
                  <a:srgbClr val="FF0000"/>
                </a:solidFill>
              </a:rPr>
              <a:t>glue</a:t>
            </a:r>
            <a:r>
              <a:rPr lang="en-GB" dirty="0" smtClean="0"/>
              <a:t>”) to help </a:t>
            </a:r>
            <a:r>
              <a:rPr lang="en-GB" dirty="0" smtClean="0">
                <a:solidFill>
                  <a:srgbClr val="FF0000"/>
                </a:solidFill>
              </a:rPr>
              <a:t>further merge data </a:t>
            </a:r>
            <a:r>
              <a:rPr lang="en-GB" dirty="0" smtClean="0"/>
              <a:t>sets</a:t>
            </a:r>
            <a:br>
              <a:rPr lang="en-GB" dirty="0" smtClean="0"/>
            </a:br>
            <a:r>
              <a:rPr lang="en-GB" dirty="0" smtClean="0"/>
              <a:t>by applying some simple </a:t>
            </a:r>
            <a:r>
              <a:rPr lang="en-GB" dirty="0" smtClean="0">
                <a:solidFill>
                  <a:srgbClr val="FF0000"/>
                </a:solidFill>
              </a:rPr>
              <a:t>reasoning</a:t>
            </a:r>
          </a:p>
          <a:p>
            <a:pPr marL="0" indent="0">
              <a:buNone/>
              <a:defRPr/>
            </a:pPr>
            <a:r>
              <a:rPr lang="en-GB" dirty="0" smtClean="0">
                <a:sym typeface="Wingdings"/>
              </a:rPr>
              <a:t> </a:t>
            </a:r>
            <a:r>
              <a:rPr lang="en-GB" dirty="0" smtClean="0"/>
              <a:t>We could find new relationships between data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What </a:t>
            </a:r>
            <a:r>
              <a:rPr lang="en-GB" dirty="0" smtClean="0">
                <a:latin typeface="Arial" charset="0"/>
                <a:ea typeface="ＭＳ Ｐゴシック" charset="0"/>
              </a:rPr>
              <a:t>Did </a:t>
            </a:r>
            <a:r>
              <a:rPr lang="en-GB" dirty="0">
                <a:latin typeface="Arial" charset="0"/>
                <a:ea typeface="ＭＳ Ｐゴシック" charset="0"/>
              </a:rPr>
              <a:t>W</a:t>
            </a:r>
            <a:r>
              <a:rPr lang="en-GB" dirty="0" smtClean="0">
                <a:latin typeface="Arial" charset="0"/>
                <a:ea typeface="ＭＳ Ｐゴシック" charset="0"/>
              </a:rPr>
              <a:t>e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o</a:t>
            </a:r>
            <a:r>
              <a:rPr lang="en-GB" dirty="0">
                <a:latin typeface="Arial" charset="0"/>
                <a:ea typeface="ＭＳ Ｐゴシック" charset="0"/>
              </a:rPr>
              <a:t>? (cont’d)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81088"/>
            <a:ext cx="78105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The </a:t>
            </a:r>
            <a:r>
              <a:rPr lang="en-GB" dirty="0" smtClean="0">
                <a:latin typeface="Arial" charset="0"/>
                <a:ea typeface="ＭＳ Ｐゴシック" charset="0"/>
              </a:rPr>
              <a:t>Abstraction </a:t>
            </a:r>
            <a:r>
              <a:rPr lang="en-GB" dirty="0">
                <a:latin typeface="Arial" charset="0"/>
                <a:ea typeface="ＭＳ Ｐゴシック" charset="0"/>
              </a:rPr>
              <a:t>P</a:t>
            </a:r>
            <a:r>
              <a:rPr lang="en-GB" dirty="0" smtClean="0">
                <a:latin typeface="Arial" charset="0"/>
                <a:ea typeface="ＭＳ Ｐゴシック" charset="0"/>
              </a:rPr>
              <a:t>ays </a:t>
            </a:r>
            <a:r>
              <a:rPr lang="en-GB" dirty="0">
                <a:latin typeface="Arial" charset="0"/>
                <a:ea typeface="ＭＳ Ｐゴシック" charset="0"/>
              </a:rPr>
              <a:t>O</a:t>
            </a:r>
            <a:r>
              <a:rPr lang="en-GB" dirty="0" smtClean="0">
                <a:latin typeface="Arial" charset="0"/>
                <a:ea typeface="ＭＳ Ｐゴシック" charset="0"/>
              </a:rPr>
              <a:t>ff Because</a:t>
            </a:r>
            <a:r>
              <a:rPr lang="en-GB" dirty="0"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…the graph representation is independent of the details of the native structures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…a change in local database schemas, </a:t>
            </a:r>
            <a:r>
              <a:rPr lang="en-GB" dirty="0" smtClean="0">
                <a:latin typeface="Arial" charset="0"/>
                <a:ea typeface="ＭＳ Ｐゴシック" charset="0"/>
              </a:rPr>
              <a:t/>
            </a:r>
            <a:br>
              <a:rPr lang="en-GB" dirty="0" smtClean="0">
                <a:latin typeface="Arial" charset="0"/>
                <a:ea typeface="ＭＳ Ｐゴシック" charset="0"/>
              </a:rPr>
            </a:br>
            <a:r>
              <a:rPr lang="en-GB" dirty="0" smtClean="0">
                <a:latin typeface="Arial" charset="0"/>
                <a:ea typeface="ＭＳ Ｐゴシック" charset="0"/>
              </a:rPr>
              <a:t>HTML </a:t>
            </a:r>
            <a:r>
              <a:rPr lang="en-GB" dirty="0">
                <a:latin typeface="Arial" charset="0"/>
                <a:ea typeface="ＭＳ Ｐゴシック" charset="0"/>
              </a:rPr>
              <a:t>structures, etc. </a:t>
            </a:r>
            <a:r>
              <a:rPr lang="en-GB" dirty="0" smtClean="0">
                <a:latin typeface="Arial" charset="0"/>
                <a:ea typeface="ＭＳ Ｐゴシック" charset="0"/>
              </a:rPr>
              <a:t>does </a:t>
            </a:r>
            <a:r>
              <a:rPr lang="en-GB" dirty="0">
                <a:latin typeface="Arial" charset="0"/>
                <a:ea typeface="ＭＳ Ｐゴシック" charset="0"/>
              </a:rPr>
              <a:t>not affect the </a:t>
            </a:r>
            <a:r>
              <a:rPr lang="en-GB" dirty="0" smtClean="0">
                <a:latin typeface="Arial" charset="0"/>
                <a:ea typeface="ＭＳ Ｐゴシック" charset="0"/>
              </a:rPr>
              <a:t>abstract graph</a:t>
            </a:r>
            <a:endParaRPr lang="en-GB" dirty="0">
              <a:latin typeface="Arial" charset="0"/>
              <a:ea typeface="ＭＳ Ｐゴシック" charset="0"/>
            </a:endParaRPr>
          </a:p>
          <a:p>
            <a:pPr lvl="1"/>
            <a:r>
              <a:rPr lang="en-GB" dirty="0">
                <a:latin typeface="Arial" charset="0"/>
                <a:cs typeface="Arial" charset="0"/>
              </a:rPr>
              <a:t>“schema independence”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…new data, new connections can be added </a:t>
            </a:r>
            <a:r>
              <a:rPr lang="en-GB" dirty="0" smtClean="0">
                <a:latin typeface="Arial" charset="0"/>
                <a:ea typeface="ＭＳ Ｐゴシック" charset="0"/>
              </a:rPr>
              <a:t>using the same data model</a:t>
            </a:r>
            <a:endParaRPr lang="en-GB" dirty="0">
              <a:latin typeface="Arial" charset="0"/>
              <a:ea typeface="ＭＳ Ｐゴシック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</a:rPr>
              <a:t>… </a:t>
            </a:r>
            <a:r>
              <a:rPr lang="en-GB" dirty="0" smtClean="0">
                <a:latin typeface="Arial" charset="0"/>
                <a:ea typeface="ＭＳ Ｐゴシック" charset="0"/>
              </a:rPr>
              <a:t>the approach can be applied both at the Web level and the enterprise level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So where is the Semantic Web?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3900" y="2514600"/>
            <a:ext cx="7696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>
                <a:solidFill>
                  <a:schemeClr val="accent2"/>
                </a:solidFill>
              </a:rPr>
              <a:t>Semantic Web technologies make such integration possible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Semantic Technologies </a:t>
            </a:r>
            <a:r>
              <a:rPr lang="en-US" dirty="0" smtClean="0">
                <a:latin typeface="Arial" charset="0"/>
                <a:ea typeface="ＭＳ Ｐゴシック" charset="0"/>
              </a:rPr>
              <a:t>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5" descr="Be-Found-on-LinkedI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b="14178"/>
          <a:stretch>
            <a:fillRect/>
          </a:stretch>
        </p:blipFill>
        <p:spPr bwMode="auto">
          <a:xfrm>
            <a:off x="5004048" y="4221088"/>
            <a:ext cx="36576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98475" y="1985963"/>
            <a:ext cx="3657600" cy="414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mtClean="0">
                <a:latin typeface="Arial" charset="0"/>
                <a:ea typeface="ＭＳ Ｐゴシック" charset="0"/>
              </a:rPr>
              <a:t>SNOMED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Oracle (Server)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IBM (DB2, Watson)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Schema.org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Good-relations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SAP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BBC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Best Buy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Startups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7" name="Picture 7" descr="db2onmac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23590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980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Semantic </a:t>
            </a:r>
            <a:r>
              <a:rPr lang="en-US" dirty="0" smtClean="0">
                <a:latin typeface="Arial" charset="0"/>
                <a:ea typeface="ＭＳ Ｐゴシック" charset="0"/>
              </a:rPr>
              <a:t>Technologies: Overview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A set of technologies and frameworks that enable semantic </a:t>
            </a:r>
            <a:r>
              <a:rPr lang="en-US" b="1" dirty="0" smtClean="0"/>
              <a:t>data management</a:t>
            </a:r>
            <a:r>
              <a:rPr lang="en-US" dirty="0" smtClean="0"/>
              <a:t>, </a:t>
            </a:r>
            <a:r>
              <a:rPr lang="en-US" b="1" dirty="0" smtClean="0"/>
              <a:t>data integration </a:t>
            </a:r>
            <a:r>
              <a:rPr lang="en-US" dirty="0" smtClean="0"/>
              <a:t>and </a:t>
            </a:r>
            <a:r>
              <a:rPr lang="en-US" b="1" dirty="0" smtClean="0"/>
              <a:t>the web of data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Resource Description Framework (RDF)</a:t>
            </a:r>
          </a:p>
          <a:p>
            <a:pPr lvl="1">
              <a:defRPr/>
            </a:pPr>
            <a:r>
              <a:rPr lang="en-US" dirty="0" smtClean="0"/>
              <a:t>A variety of data interchange formats (e.g., RDF/XML, N3, Turtle, N-Triples)</a:t>
            </a:r>
          </a:p>
          <a:p>
            <a:pPr lvl="1">
              <a:defRPr/>
            </a:pPr>
            <a:r>
              <a:rPr lang="en-US" dirty="0" smtClean="0"/>
              <a:t>Semantic languages such as RDF Schema (RDFS), the Web Ontology Language (OWL) and the Query language (SPARQL)</a:t>
            </a:r>
          </a:p>
          <a:p>
            <a:pPr lvl="1">
              <a:defRPr/>
            </a:pPr>
            <a:r>
              <a:rPr lang="en-US" dirty="0" smtClean="0"/>
              <a:t>Software infrastructure (RDF/SPARQL frameworks, Triple stores, Data integrators, Query engines, </a:t>
            </a:r>
            <a:r>
              <a:rPr lang="en-US" dirty="0" err="1" smtClean="0"/>
              <a:t>Reasoners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Publicly available </a:t>
            </a:r>
            <a:r>
              <a:rPr lang="en-US" b="1" dirty="0" smtClean="0"/>
              <a:t>connected </a:t>
            </a:r>
            <a:r>
              <a:rPr lang="en-US" dirty="0" smtClean="0"/>
              <a:t>dataset and open data initiatives (LOD)</a:t>
            </a:r>
            <a:endParaRPr lang="en-US" b="1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Reading </a:t>
            </a:r>
            <a:r>
              <a:rPr lang="en-US" dirty="0" smtClean="0">
                <a:latin typeface="Arial" charset="0"/>
                <a:ea typeface="ＭＳ Ｐゴシック" charset="0"/>
              </a:rPr>
              <a:t>Material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charset="0"/>
              </a:rPr>
              <a:t>FSWT </a:t>
            </a:r>
            <a:r>
              <a:rPr lang="en-US" dirty="0">
                <a:latin typeface="Arial" charset="0"/>
                <a:ea typeface="ＭＳ Ｐゴシック" charset="0"/>
              </a:rPr>
              <a:t>Section </a:t>
            </a:r>
            <a:r>
              <a:rPr lang="en-US" dirty="0" smtClean="0">
                <a:latin typeface="Arial" charset="0"/>
                <a:ea typeface="ＭＳ Ｐゴシック" charset="0"/>
              </a:rPr>
              <a:t>1.4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PSW </a:t>
            </a:r>
            <a:r>
              <a:rPr lang="en-US" dirty="0">
                <a:latin typeface="Arial" charset="0"/>
                <a:ea typeface="ＭＳ Ｐゴシック" charset="0"/>
              </a:rPr>
              <a:t>Chapter 1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SWP Part I, Chapter 1 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All aspects of daily </a:t>
            </a:r>
            <a:r>
              <a:rPr lang="en-US" dirty="0" smtClean="0">
                <a:solidFill>
                  <a:srgbClr val="FF0000"/>
                </a:solidFill>
              </a:rPr>
              <a:t>life</a:t>
            </a:r>
            <a:r>
              <a:rPr lang="en-US" dirty="0" smtClean="0"/>
              <a:t> are being “</a:t>
            </a:r>
            <a:r>
              <a:rPr lang="en-US" dirty="0" err="1" smtClean="0">
                <a:solidFill>
                  <a:srgbClr val="FF0000"/>
                </a:solidFill>
              </a:rPr>
              <a:t>webized</a:t>
            </a:r>
            <a:r>
              <a:rPr lang="en-US" dirty="0" smtClean="0"/>
              <a:t>”:</a:t>
            </a:r>
          </a:p>
          <a:p>
            <a:pPr>
              <a:defRPr/>
            </a:pPr>
            <a:r>
              <a:rPr lang="en-US" dirty="0" smtClean="0"/>
              <a:t>everyday information (news, weather forecast)</a:t>
            </a:r>
          </a:p>
          <a:p>
            <a:pPr>
              <a:defRPr/>
            </a:pPr>
            <a:r>
              <a:rPr lang="en-US" dirty="0" smtClean="0"/>
              <a:t>entertainment</a:t>
            </a:r>
          </a:p>
          <a:p>
            <a:pPr>
              <a:defRPr/>
            </a:pPr>
            <a:r>
              <a:rPr lang="en-US" dirty="0" smtClean="0"/>
              <a:t>buying and selling </a:t>
            </a:r>
          </a:p>
          <a:p>
            <a:pPr>
              <a:defRPr/>
            </a:pPr>
            <a:r>
              <a:rPr lang="en-US" dirty="0" smtClean="0"/>
              <a:t>administration (</a:t>
            </a:r>
            <a:r>
              <a:rPr lang="en-US" dirty="0" err="1" smtClean="0"/>
              <a:t>eGovernment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education (eLearning, </a:t>
            </a:r>
            <a:r>
              <a:rPr lang="en-US" dirty="0" err="1" smtClean="0"/>
              <a:t>eEducation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social contacts (social networking platforms, </a:t>
            </a:r>
            <a:br>
              <a:rPr lang="en-US" dirty="0" smtClean="0"/>
            </a:br>
            <a:r>
              <a:rPr lang="en-US" dirty="0" smtClean="0"/>
              <a:t>	                   dating sites)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Why Semantic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Syntax vs. Semantics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lvl="1">
              <a:lnSpc>
                <a:spcPct val="130000"/>
              </a:lnSpc>
              <a:defRPr/>
            </a:pPr>
            <a:r>
              <a:rPr lang="en-US" sz="2000" dirty="0" smtClean="0"/>
              <a:t>“4+) = (“         syntactically wrong, semantically …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2000" dirty="0" smtClean="0"/>
              <a:t>“3 + 4 = 12”   syntactically correct, semantically wrong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2000" dirty="0" smtClean="0"/>
              <a:t>“3 + 4 = 7”     syntactically correct, semantically correct</a:t>
            </a:r>
            <a:endParaRPr lang="en-US" sz="2000" dirty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195513" y="1916113"/>
            <a:ext cx="629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(from </a:t>
            </a:r>
            <a:r>
              <a:rPr lang="en-US" sz="2000" dirty="0" err="1"/>
              <a:t>greek</a:t>
            </a:r>
            <a:r>
              <a:rPr lang="en-US" sz="2000" dirty="0"/>
              <a:t> </a:t>
            </a:r>
            <a:r>
              <a:rPr lang="en-US" sz="2000" i="1" dirty="0" err="1"/>
              <a:t>συντ</a:t>
            </a:r>
            <a:r>
              <a:rPr lang="en-US" sz="2000" i="1" dirty="0"/>
              <a:t>α</a:t>
            </a:r>
            <a:r>
              <a:rPr lang="en-US" sz="2000" i="1" dirty="0" err="1"/>
              <a:t>ξις</a:t>
            </a:r>
            <a:r>
              <a:rPr lang="en-US" sz="2000" dirty="0"/>
              <a:t> </a:t>
            </a:r>
            <a:r>
              <a:rPr lang="en-US" sz="2000" dirty="0" err="1"/>
              <a:t>composition,sentential</a:t>
            </a:r>
            <a:r>
              <a:rPr lang="en-US" sz="2000" dirty="0"/>
              <a:t> structure) </a:t>
            </a:r>
            <a:br>
              <a:rPr lang="en-US" sz="2000" dirty="0"/>
            </a:br>
            <a:r>
              <a:rPr lang="en-US" sz="2000" dirty="0"/>
              <a:t>denotes the (normative) </a:t>
            </a:r>
            <a:r>
              <a:rPr lang="en-US" sz="2000" dirty="0">
                <a:solidFill>
                  <a:srgbClr val="FF0000"/>
                </a:solidFill>
              </a:rPr>
              <a:t>structure of data</a:t>
            </a:r>
            <a:r>
              <a:rPr lang="en-US" sz="2000" dirty="0"/>
              <a:t>, i.e., </a:t>
            </a:r>
            <a:br>
              <a:rPr lang="en-US" sz="2000" dirty="0"/>
            </a:br>
            <a:r>
              <a:rPr lang="en-US" sz="2000" dirty="0"/>
              <a:t>it characterizes what makes data “well-formed”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195513" y="3141663"/>
            <a:ext cx="6400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(</a:t>
            </a:r>
            <a:r>
              <a:rPr lang="en-US" sz="2000" dirty="0" err="1"/>
              <a:t>greek</a:t>
            </a:r>
            <a:r>
              <a:rPr lang="en-US" sz="2000" dirty="0"/>
              <a:t> </a:t>
            </a:r>
            <a:r>
              <a:rPr lang="en-US" sz="2000" i="1" dirty="0" err="1"/>
              <a:t>σημ</a:t>
            </a:r>
            <a:r>
              <a:rPr lang="en-US" sz="2000" i="1" dirty="0"/>
              <a:t>α</a:t>
            </a:r>
            <a:r>
              <a:rPr lang="en-US" sz="2000" i="1" dirty="0" err="1"/>
              <a:t>υτικoς</a:t>
            </a:r>
            <a:r>
              <a:rPr lang="en-US" sz="2000" dirty="0"/>
              <a:t> belonging to the sign)</a:t>
            </a:r>
            <a:br>
              <a:rPr lang="en-US" sz="2000" dirty="0"/>
            </a:br>
            <a:r>
              <a:rPr lang="en-US" sz="2000" dirty="0"/>
              <a:t>denotes the </a:t>
            </a:r>
            <a:r>
              <a:rPr lang="en-US" sz="2000" dirty="0">
                <a:solidFill>
                  <a:srgbClr val="FF0000"/>
                </a:solidFill>
              </a:rPr>
              <a:t>meaning of data</a:t>
            </a:r>
            <a:r>
              <a:rPr lang="en-US" sz="2000" dirty="0"/>
              <a:t>, i.e., </a:t>
            </a:r>
            <a:br>
              <a:rPr lang="en-US" sz="2000" dirty="0"/>
            </a:br>
            <a:r>
              <a:rPr lang="en-US" sz="2000" dirty="0"/>
              <a:t>it characterizes what conclusions can be drawn from </a:t>
            </a:r>
            <a:r>
              <a:rPr lang="en-US" sz="2000" dirty="0" smtClean="0"/>
              <a:t>it</a:t>
            </a:r>
            <a:endParaRPr lang="en-US" sz="2000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11188" y="1916113"/>
            <a:ext cx="15128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   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Syntax</a:t>
            </a:r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Semantics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Documents</a:t>
            </a:r>
            <a:endParaRPr lang="en-US" dirty="0"/>
          </a:p>
        </p:txBody>
      </p:sp>
      <p:pic>
        <p:nvPicPr>
          <p:cNvPr id="4" name="Content Placeholder 3" descr="Screen Shot 2012-10-02 at 5.15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58" r="-14958"/>
          <a:stretch>
            <a:fillRect/>
          </a:stretch>
        </p:blipFill>
        <p:spPr bwMode="auto">
          <a:xfrm>
            <a:off x="498475" y="1406525"/>
            <a:ext cx="75692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498474" y="4165600"/>
            <a:ext cx="8177981" cy="1965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000" dirty="0" smtClean="0">
                <a:latin typeface="Arial" charset="0"/>
                <a:ea typeface="ＭＳ Ｐゴシック" charset="0"/>
              </a:rPr>
              <a:t>Primary objects: 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documents              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Links between 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documents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</a:rPr>
              <a:t>Degree of structure in data: 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low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</a:rPr>
              <a:t>Semantics of content: </a:t>
            </a:r>
            <a:r>
              <a:rPr lang="en-US" sz="2000" b="1" dirty="0">
                <a:latin typeface="Arial" charset="0"/>
                <a:ea typeface="ＭＳ Ｐゴシック" charset="0"/>
              </a:rPr>
              <a:t>i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mplicit 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</a:rPr>
              <a:t>Designed for: 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human consumption</a:t>
            </a:r>
            <a:endParaRPr lang="en-US" sz="2000" b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4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Problems of the </a:t>
            </a:r>
            <a:r>
              <a:rPr lang="en-US" dirty="0" smtClean="0">
                <a:latin typeface="Arial" charset="0"/>
                <a:ea typeface="ＭＳ Ｐゴシック" charset="0"/>
              </a:rPr>
              <a:t>Web of Documents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wealth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information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… targeted at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human users</a:t>
            </a:r>
          </a:p>
        </p:txBody>
      </p:sp>
      <p:pic>
        <p:nvPicPr>
          <p:cNvPr id="10243" name="Picture 3" descr="ianHorrock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8263"/>
            <a:ext cx="91440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Problems of the Web of Documents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wealth of information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… targeted at human users</a:t>
            </a:r>
          </a:p>
        </p:txBody>
      </p:sp>
      <p:pic>
        <p:nvPicPr>
          <p:cNvPr id="11267" name="Picture 3" descr="sebRudolp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52197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hème Offic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1-XML</Template>
  <TotalTime>31952</TotalTime>
  <Words>1550</Words>
  <Application>Microsoft Macintosh PowerPoint</Application>
  <PresentationFormat>On-screen Show (4:3)</PresentationFormat>
  <Paragraphs>306</Paragraphs>
  <Slides>49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1_Thème Office</vt:lpstr>
      <vt:lpstr> Introduction</vt:lpstr>
      <vt:lpstr>Acknowledgment</vt:lpstr>
      <vt:lpstr>PowerPoint Presentation</vt:lpstr>
      <vt:lpstr>PowerPoint Presentation</vt:lpstr>
      <vt:lpstr>The Web</vt:lpstr>
      <vt:lpstr>Why Semantic Web?</vt:lpstr>
      <vt:lpstr>Web of Documents</vt:lpstr>
      <vt:lpstr>Problems of the Web of Documents</vt:lpstr>
      <vt:lpstr>Problems of the Web of Documents</vt:lpstr>
      <vt:lpstr>Pages with Computer-readable Layout Information</vt:lpstr>
      <vt:lpstr>Web of Documents</vt:lpstr>
      <vt:lpstr>Problems of the Web of Documents</vt:lpstr>
      <vt:lpstr>Problems of the Web of Documents</vt:lpstr>
      <vt:lpstr>Problems of the Web of Documents</vt:lpstr>
      <vt:lpstr>Problems of the Web of Documents</vt:lpstr>
      <vt:lpstr>Problems of the Web of Documents</vt:lpstr>
      <vt:lpstr>The Vision</vt:lpstr>
      <vt:lpstr>Semantic Web</vt:lpstr>
      <vt:lpstr>Semantic Web: Standards</vt:lpstr>
      <vt:lpstr>PowerPoint Presentation</vt:lpstr>
      <vt:lpstr>Not Only About the Web</vt:lpstr>
      <vt:lpstr>Introduction to the Semantic Web Approach</vt:lpstr>
      <vt:lpstr>Sketch of  Data Integration with Semantic Technologies</vt:lpstr>
      <vt:lpstr>Data Set “A”: A Simple Book Store</vt:lpstr>
      <vt:lpstr>1st: Export Your Data as a set of Binary Relations (= Labeled Graph)</vt:lpstr>
      <vt:lpstr>Remarks on the Data Export</vt:lpstr>
      <vt:lpstr>Data set “F”: Another Book Store’s Data</vt:lpstr>
      <vt:lpstr>2nd: Export Your Second Set of Data</vt:lpstr>
      <vt:lpstr>3rd: Start Merging Your Data</vt:lpstr>
      <vt:lpstr>3rd: Start Merging Your Data (cont’d)</vt:lpstr>
      <vt:lpstr>4th: Merge Identical Resources</vt:lpstr>
      <vt:lpstr>Start Posing Queries…</vt:lpstr>
      <vt:lpstr>5th: Query the Merged Data Set</vt:lpstr>
      <vt:lpstr>However, We Can Achieve More …</vt:lpstr>
      <vt:lpstr>3rd Revisited: Use the Extra Knowledge</vt:lpstr>
      <vt:lpstr>Start Making Richer Queries!</vt:lpstr>
      <vt:lpstr>6th: Richer Queries</vt:lpstr>
      <vt:lpstr>Bring in Other Data Sources</vt:lpstr>
      <vt:lpstr>7th: Merge with DBpedia Data</vt:lpstr>
      <vt:lpstr>7th (cont’d): Merge with DBpedia Data</vt:lpstr>
      <vt:lpstr>7th (cont’d): Merge with DBpedia Data</vt:lpstr>
      <vt:lpstr>Rigour Makes the Difference</vt:lpstr>
      <vt:lpstr>What Did We Do?</vt:lpstr>
      <vt:lpstr>What Did We Do? (cont’d)</vt:lpstr>
      <vt:lpstr>The Abstraction Pays Off Because…</vt:lpstr>
      <vt:lpstr>So where is the Semantic Web?</vt:lpstr>
      <vt:lpstr>Semantic Technologies in Business</vt:lpstr>
      <vt:lpstr>Semantic Technologies: Overview</vt:lpstr>
      <vt:lpstr>Reading Material</vt:lpstr>
    </vt:vector>
  </TitlesOfParts>
  <Company>Univ.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XML and Beyond</dc:title>
  <dc:creator>Preferred Customer</dc:creator>
  <cp:lastModifiedBy>Werner Nutt</cp:lastModifiedBy>
  <cp:revision>1058</cp:revision>
  <cp:lastPrinted>2013-02-25T08:52:36Z</cp:lastPrinted>
  <dcterms:created xsi:type="dcterms:W3CDTF">1999-04-22T00:48:06Z</dcterms:created>
  <dcterms:modified xsi:type="dcterms:W3CDTF">2014-11-12T10:30:40Z</dcterms:modified>
</cp:coreProperties>
</file>