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577" r:id="rId2"/>
    <p:sldId id="580" r:id="rId3"/>
    <p:sldId id="628" r:id="rId4"/>
    <p:sldId id="581" r:id="rId5"/>
    <p:sldId id="582" r:id="rId6"/>
    <p:sldId id="634" r:id="rId7"/>
    <p:sldId id="635" r:id="rId8"/>
    <p:sldId id="630" r:id="rId9"/>
    <p:sldId id="629" r:id="rId10"/>
    <p:sldId id="632" r:id="rId11"/>
    <p:sldId id="631" r:id="rId12"/>
  </p:sldIdLst>
  <p:sldSz cx="9144000" cy="6858000" type="screen4x3"/>
  <p:notesSz cx="6642100" cy="96535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  <a:srgbClr val="993300"/>
    <a:srgbClr val="9900CC"/>
    <a:srgbClr val="CC00CC"/>
    <a:srgbClr val="FF5050"/>
    <a:srgbClr val="B2B2B2"/>
    <a:srgbClr val="96969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44" y="-120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320" y="-84"/>
      </p:cViewPr>
      <p:guideLst>
        <p:guide orient="horz" pos="3041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B8CC72BC-A6AA-AD48-8B7C-30D86D996C48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106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723900"/>
            <a:ext cx="4827588" cy="3621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584700"/>
            <a:ext cx="4870450" cy="434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B2727247-55AC-B04C-81D8-2C3397AD38ED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255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99695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9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8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8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5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445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7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8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2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364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001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796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43250" y="6643688"/>
            <a:ext cx="3143250" cy="214312"/>
          </a:xfrm>
          <a:prstGeom prst="rect">
            <a:avLst/>
          </a:prstGeom>
          <a:solidFill>
            <a:srgbClr val="B889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6500" y="6643688"/>
            <a:ext cx="2857500" cy="214312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643688"/>
            <a:ext cx="3143250" cy="2143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572000" cy="21431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0" y="0"/>
            <a:ext cx="4572000" cy="214313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Espace réservé de la date 3"/>
          <p:cNvSpPr txBox="1">
            <a:spLocks/>
          </p:cNvSpPr>
          <p:nvPr/>
        </p:nvSpPr>
        <p:spPr>
          <a:xfrm>
            <a:off x="428625" y="6643688"/>
            <a:ext cx="2143125" cy="214312"/>
          </a:xfrm>
          <a:prstGeom prst="rect">
            <a:avLst/>
          </a:prstGeom>
        </p:spPr>
        <p:txBody>
          <a:bodyPr/>
          <a:lstStyle>
            <a:lvl1pPr>
              <a:defRPr sz="1600" b="1" u="none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 sz="1100" dirty="0" smtClean="0">
                <a:latin typeface="Arial" pitchFamily="34" charset="0"/>
                <a:ea typeface="+mn-ea"/>
                <a:cs typeface="Arial" pitchFamily="34" charset="0"/>
              </a:rPr>
              <a:t>Master Informatique</a:t>
            </a:r>
            <a:endParaRPr lang="en-US" sz="1100" dirty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6286500" y="6643688"/>
            <a:ext cx="2857500" cy="21431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0033CC"/>
                </a:solidFill>
                <a:latin typeface="Calibri" charset="0"/>
                <a:ea typeface="宋体" charset="0"/>
                <a:cs typeface="宋体" charset="0"/>
              </a:rPr>
              <a:t>                                  </a:t>
            </a:r>
            <a:fld id="{3937C778-E824-E94D-8D56-BAC230B950FF}" type="slidenum">
              <a:rPr lang="en-US" altLang="zh-CN" sz="1400">
                <a:solidFill>
                  <a:srgbClr val="0033CC"/>
                </a:solidFill>
                <a:latin typeface="Calibri" charset="0"/>
                <a:ea typeface="宋体" charset="0"/>
                <a:cs typeface="宋体" charset="0"/>
              </a:rPr>
              <a:pPr algn="ctr"/>
              <a:t>‹#›</a:t>
            </a:fld>
            <a:endParaRPr lang="zh-CN" altLang="en-US" sz="1400">
              <a:solidFill>
                <a:srgbClr val="0033CC"/>
              </a:solidFill>
              <a:latin typeface="Calibri" charset="0"/>
              <a:ea typeface="宋体" charset="0"/>
              <a:cs typeface="宋体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6643688"/>
            <a:ext cx="3143250" cy="214312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altLang="zh-CN" sz="1400">
              <a:solidFill>
                <a:srgbClr val="FFFFFF"/>
              </a:solidFill>
              <a:ea typeface="宋体" charset="0"/>
              <a:cs typeface="宋体" charset="0"/>
            </a:endParaRPr>
          </a:p>
        </p:txBody>
      </p:sp>
      <p:sp>
        <p:nvSpPr>
          <p:cNvPr id="1034" name="Rectangle 15"/>
          <p:cNvSpPr>
            <a:spLocks noChangeArrowheads="1"/>
          </p:cNvSpPr>
          <p:nvPr/>
        </p:nvSpPr>
        <p:spPr bwMode="auto">
          <a:xfrm>
            <a:off x="3143250" y="6643688"/>
            <a:ext cx="3143250" cy="214312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FFFFFF"/>
                </a:solidFill>
                <a:ea typeface="宋体" charset="0"/>
                <a:cs typeface="宋体" charset="0"/>
              </a:rPr>
              <a:t>Semantic </a:t>
            </a:r>
            <a:r>
              <a:rPr lang="en-US" altLang="zh-CN" sz="1400" smtClean="0">
                <a:solidFill>
                  <a:srgbClr val="FFFFFF"/>
                </a:solidFill>
                <a:ea typeface="宋体" charset="0"/>
                <a:cs typeface="宋体" charset="0"/>
              </a:rPr>
              <a:t>Technologies</a:t>
            </a:r>
            <a:endParaRPr lang="en-US" altLang="zh-CN" sz="1400" dirty="0">
              <a:solidFill>
                <a:srgbClr val="FFFFFF"/>
              </a:solidFill>
              <a:ea typeface="宋体" charset="0"/>
              <a:cs typeface="宋体" charset="0"/>
            </a:endParaRPr>
          </a:p>
        </p:txBody>
      </p:sp>
      <p:sp>
        <p:nvSpPr>
          <p:cNvPr id="1035" name="Rectangle 16"/>
          <p:cNvSpPr>
            <a:spLocks noChangeArrowheads="1"/>
          </p:cNvSpPr>
          <p:nvPr/>
        </p:nvSpPr>
        <p:spPr bwMode="auto">
          <a:xfrm>
            <a:off x="0" y="0"/>
            <a:ext cx="4572000" cy="214313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>
                <a:solidFill>
                  <a:srgbClr val="FFFFFF"/>
                </a:solidFill>
                <a:latin typeface="Calibri" charset="0"/>
                <a:ea typeface="宋体" charset="0"/>
                <a:cs typeface="宋体" charset="0"/>
              </a:rPr>
              <a:t>Part 0</a:t>
            </a:r>
          </a:p>
        </p:txBody>
      </p:sp>
      <p:sp>
        <p:nvSpPr>
          <p:cNvPr id="1036" name="Rectangle 17"/>
          <p:cNvSpPr>
            <a:spLocks noChangeArrowheads="1"/>
          </p:cNvSpPr>
          <p:nvPr/>
        </p:nvSpPr>
        <p:spPr bwMode="auto">
          <a:xfrm>
            <a:off x="4572000" y="0"/>
            <a:ext cx="4572000" cy="214313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>
                <a:solidFill>
                  <a:srgbClr val="FFFFFF"/>
                </a:solidFill>
                <a:latin typeface="Calibri" charset="0"/>
                <a:ea typeface="宋体" charset="0"/>
                <a:cs typeface="宋体" charset="0"/>
              </a:rPr>
              <a:t>Course Organization</a:t>
            </a:r>
          </a:p>
        </p:txBody>
      </p:sp>
      <p:sp>
        <p:nvSpPr>
          <p:cNvPr id="103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altLang="zh-CN"/>
          </a:p>
        </p:txBody>
      </p:sp>
      <p:sp>
        <p:nvSpPr>
          <p:cNvPr id="103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formatik.uni-trier.de/~Ley/db/conf/semweb/index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f.unibz.it/~nutt/Teaching/SemTechs1415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/>
          </p:cNvSpPr>
          <p:nvPr>
            <p:ph type="ctrTitle"/>
          </p:nvPr>
        </p:nvSpPr>
        <p:spPr>
          <a:xfrm>
            <a:off x="827088" y="3500438"/>
            <a:ext cx="7772400" cy="2087562"/>
          </a:xfrm>
        </p:spPr>
        <p:txBody>
          <a:bodyPr/>
          <a:lstStyle/>
          <a:p>
            <a:r>
              <a:rPr lang="en-US" altLang="zh-CN" dirty="0">
                <a:latin typeface="Arial" charset="0"/>
                <a:ea typeface="宋体" charset="0"/>
                <a:cs typeface="宋体" charset="0"/>
              </a:rPr>
              <a:t/>
            </a:r>
            <a:br>
              <a:rPr lang="en-US" altLang="zh-CN" dirty="0">
                <a:latin typeface="Arial" charset="0"/>
                <a:ea typeface="宋体" charset="0"/>
                <a:cs typeface="宋体" charset="0"/>
              </a:rPr>
            </a:br>
            <a:r>
              <a:rPr lang="en-US" altLang="zh-CN" dirty="0">
                <a:latin typeface="Arial" charset="0"/>
                <a:ea typeface="宋体" charset="0"/>
                <a:cs typeface="宋体" charset="0"/>
              </a:rPr>
              <a:t>Semantic </a:t>
            </a:r>
            <a:r>
              <a:rPr lang="en-US" altLang="zh-CN" dirty="0" smtClean="0">
                <a:latin typeface="Arial" charset="0"/>
                <a:ea typeface="宋体" charset="0"/>
                <a:cs typeface="宋体" charset="0"/>
              </a:rPr>
              <a:t>Technologies</a:t>
            </a:r>
            <a:r>
              <a:rPr lang="en-US" altLang="zh-CN" dirty="0">
                <a:latin typeface="Arial" charset="0"/>
                <a:ea typeface="宋体" charset="0"/>
                <a:cs typeface="宋体" charset="0"/>
              </a:rPr>
              <a:t/>
            </a:r>
            <a:br>
              <a:rPr lang="en-US" altLang="zh-CN" dirty="0">
                <a:latin typeface="Arial" charset="0"/>
                <a:ea typeface="宋体" charset="0"/>
                <a:cs typeface="宋体" charset="0"/>
              </a:rPr>
            </a:br>
            <a:r>
              <a:rPr lang="en-US" altLang="zh-CN" sz="2000" dirty="0">
                <a:latin typeface="Arial" charset="0"/>
                <a:ea typeface="宋体" charset="0"/>
                <a:cs typeface="宋体" charset="0"/>
              </a:rPr>
              <a:t/>
            </a:r>
            <a:br>
              <a:rPr lang="en-US" altLang="zh-CN" sz="2000" dirty="0">
                <a:latin typeface="Arial" charset="0"/>
                <a:ea typeface="宋体" charset="0"/>
                <a:cs typeface="宋体" charset="0"/>
              </a:rPr>
            </a:br>
            <a:endParaRPr lang="en-US" altLang="zh-CN" dirty="0"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4098" name="Rectangle 3"/>
          <p:cNvSpPr>
            <a:spLocks noGrp="1"/>
          </p:cNvSpPr>
          <p:nvPr>
            <p:ph type="subTitle" idx="1"/>
          </p:nvPr>
        </p:nvSpPr>
        <p:spPr>
          <a:xfrm>
            <a:off x="908050" y="4652963"/>
            <a:ext cx="6400800" cy="1752600"/>
          </a:xfrm>
        </p:spPr>
        <p:txBody>
          <a:bodyPr/>
          <a:lstStyle/>
          <a:p>
            <a:endParaRPr lang="en-US" altLang="zh-CN">
              <a:latin typeface="Arial" charset="0"/>
              <a:ea typeface="宋体" charset="0"/>
              <a:cs typeface="宋体" charset="0"/>
            </a:endParaRPr>
          </a:p>
          <a:p>
            <a:endParaRPr lang="en-US" altLang="zh-CN">
              <a:latin typeface="Arial" charset="0"/>
              <a:ea typeface="宋体" charset="0"/>
              <a:cs typeface="宋体" charset="0"/>
            </a:endParaRPr>
          </a:p>
          <a:p>
            <a:pPr algn="l"/>
            <a:r>
              <a:rPr lang="en-US" altLang="zh-CN">
                <a:latin typeface="Arial" charset="0"/>
                <a:ea typeface="宋体" charset="0"/>
                <a:cs typeface="宋体" charset="0"/>
              </a:rPr>
              <a:t>Werner Nutt</a:t>
            </a:r>
          </a:p>
          <a:p>
            <a:endParaRPr lang="en-US" altLang="zh-CN">
              <a:latin typeface="Arial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Coursework (cntd)</a:t>
            </a:r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413" cy="4784725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Presentation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Read a paper published at the “In-Use Track” of the International Semantic Web Conference ISWC</a:t>
            </a:r>
            <a:br>
              <a:rPr lang="en-US">
                <a:latin typeface="Arial" charset="0"/>
                <a:cs typeface="Arial" charset="0"/>
              </a:rPr>
            </a:br>
            <a:r>
              <a:rPr lang="en-US">
                <a:latin typeface="Arial" charset="0"/>
                <a:cs typeface="Arial" charset="0"/>
              </a:rPr>
              <a:t/>
            </a:r>
            <a:br>
              <a:rPr lang="en-US">
                <a:latin typeface="Arial" charset="0"/>
                <a:cs typeface="Arial" charset="0"/>
              </a:rPr>
            </a:br>
            <a:r>
              <a:rPr lang="en-US" sz="2000">
                <a:latin typeface="Arial" charset="0"/>
                <a:cs typeface="Arial" charset="0"/>
                <a:hlinkClick r:id="rId2"/>
              </a:rPr>
              <a:t>http://www.informatik.uni-trier.de/~Ley/db/conf/semweb/index.html</a:t>
            </a:r>
            <a:r>
              <a:rPr lang="en-US" sz="2000">
                <a:latin typeface="Arial" charset="0"/>
                <a:cs typeface="Arial" charset="0"/>
              </a:rPr>
              <a:t> </a:t>
            </a:r>
          </a:p>
          <a:p>
            <a:pPr lvl="1"/>
            <a:endParaRPr lang="en-US">
              <a:latin typeface="Arial" charset="0"/>
              <a:cs typeface="Arial" charset="0"/>
            </a:endParaRPr>
          </a:p>
          <a:p>
            <a:pPr lvl="1"/>
            <a:r>
              <a:rPr lang="en-US">
                <a:latin typeface="Arial" charset="0"/>
                <a:cs typeface="Arial" charset="0"/>
              </a:rPr>
              <a:t>Give a short presentation of approx. 15 minutes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Marks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Final mark depends on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exam (probably computer based)   40%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assignments   20%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project   20%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presentation 20%</a:t>
            </a:r>
          </a:p>
          <a:p>
            <a:pPr lvl="1"/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About 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329237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Research Interests:</a:t>
            </a:r>
          </a:p>
          <a:p>
            <a:pPr>
              <a:defRPr/>
            </a:pPr>
            <a:r>
              <a:rPr lang="en-US" dirty="0" smtClean="0"/>
              <a:t>Knowledge Representation, Reasoning, </a:t>
            </a:r>
            <a:br>
              <a:rPr lang="en-US" dirty="0" smtClean="0"/>
            </a:br>
            <a:r>
              <a:rPr lang="en-US" dirty="0" smtClean="0"/>
              <a:t>Description Logics</a:t>
            </a:r>
          </a:p>
          <a:p>
            <a:pPr>
              <a:defRPr/>
            </a:pPr>
            <a:r>
              <a:rPr lang="en-US" dirty="0" smtClean="0"/>
              <a:t>Data Quality, Open Data</a:t>
            </a:r>
          </a:p>
          <a:p>
            <a:pPr lvl="1">
              <a:defRPr/>
            </a:pPr>
            <a:r>
              <a:rPr lang="en-US" dirty="0" smtClean="0"/>
              <a:t>How can I describe what data is in a data source?</a:t>
            </a:r>
          </a:p>
          <a:p>
            <a:pPr lvl="1">
              <a:defRPr/>
            </a:pPr>
            <a:r>
              <a:rPr lang="en-US" dirty="0" smtClean="0"/>
              <a:t>Is the available data sufficient to answer my query?</a:t>
            </a:r>
            <a:br>
              <a:rPr lang="en-US" dirty="0" smtClean="0"/>
            </a:br>
            <a:r>
              <a:rPr lang="en-US" dirty="0" smtClean="0"/>
              <a:t>(data completeness)</a:t>
            </a:r>
          </a:p>
          <a:p>
            <a:pPr>
              <a:defRPr/>
            </a:pPr>
            <a:r>
              <a:rPr lang="en-US" dirty="0" smtClean="0"/>
              <a:t>Business Processes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How can I model a construction process?</a:t>
            </a:r>
          </a:p>
          <a:p>
            <a:pPr lvl="1">
              <a:defRPr/>
            </a:pPr>
            <a:r>
              <a:rPr lang="en-US" dirty="0" smtClean="0"/>
              <a:t>How can I monitor the progress?</a:t>
            </a: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4500563" y="476250"/>
            <a:ext cx="4032250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Werner Nutt</a:t>
            </a:r>
          </a:p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Professor</a:t>
            </a:r>
          </a:p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KRDB Research Group</a:t>
            </a:r>
            <a:br>
              <a:rPr lang="en-US" sz="1800" b="1">
                <a:latin typeface="Courier" charset="0"/>
                <a:cs typeface="Courier" charset="0"/>
              </a:rPr>
            </a:br>
            <a:r>
              <a:rPr lang="en-US" sz="1800" b="1">
                <a:latin typeface="Courier" charset="0"/>
                <a:cs typeface="Courier" charset="0"/>
              </a:rPr>
              <a:t>POS Building Room 2.09</a:t>
            </a:r>
          </a:p>
          <a:p>
            <a:pPr eaLnBrk="1" hangingPunct="1"/>
            <a:endParaRPr lang="en-US" sz="1800" b="1">
              <a:latin typeface="Courier" charset="0"/>
              <a:cs typeface="Courier" charset="0"/>
            </a:endParaRPr>
          </a:p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Werner.Nutt AT unibz.it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About Fariz: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329237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Research Interests:</a:t>
            </a:r>
          </a:p>
          <a:p>
            <a:pPr>
              <a:defRPr/>
            </a:pPr>
            <a:r>
              <a:rPr lang="en-US" dirty="0" smtClean="0"/>
              <a:t>Semantic Web and Open Data</a:t>
            </a:r>
          </a:p>
          <a:p>
            <a:pPr>
              <a:defRPr/>
            </a:pPr>
            <a:r>
              <a:rPr lang="en-US" dirty="0" smtClean="0"/>
              <a:t>Quality of Linked Data</a:t>
            </a:r>
          </a:p>
          <a:p>
            <a:pPr>
              <a:defRPr/>
            </a:pPr>
            <a:r>
              <a:rPr lang="en-US" dirty="0" smtClean="0"/>
              <a:t>Completeness of Queries over Linked Data</a:t>
            </a: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4139952" y="476250"/>
            <a:ext cx="4896545" cy="17543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 err="1">
                <a:latin typeface="Courier" charset="0"/>
                <a:cs typeface="Courier" charset="0"/>
              </a:rPr>
              <a:t>Fariz</a:t>
            </a:r>
            <a:r>
              <a:rPr lang="en-US" sz="1800" b="1" dirty="0">
                <a:latin typeface="Courier" charset="0"/>
                <a:cs typeface="Courier" charset="0"/>
              </a:rPr>
              <a:t> </a:t>
            </a:r>
            <a:r>
              <a:rPr lang="en-US" sz="1800" b="1" dirty="0" err="1">
                <a:latin typeface="Courier" charset="0"/>
                <a:cs typeface="Courier" charset="0"/>
              </a:rPr>
              <a:t>Darari</a:t>
            </a:r>
            <a:endParaRPr lang="en-US" sz="1800" b="1" dirty="0">
              <a:latin typeface="Courier" charset="0"/>
              <a:cs typeface="Courier" charset="0"/>
            </a:endParaRPr>
          </a:p>
          <a:p>
            <a:pPr eaLnBrk="1" hangingPunct="1"/>
            <a:r>
              <a:rPr lang="en-US" sz="1800" b="1" dirty="0">
                <a:latin typeface="Courier" charset="0"/>
                <a:cs typeface="Courier" charset="0"/>
              </a:rPr>
              <a:t>PhD Student</a:t>
            </a:r>
          </a:p>
          <a:p>
            <a:pPr eaLnBrk="1" hangingPunct="1"/>
            <a:r>
              <a:rPr lang="en-US" sz="1800" b="1" dirty="0">
                <a:latin typeface="Courier" charset="0"/>
                <a:cs typeface="Courier" charset="0"/>
              </a:rPr>
              <a:t>KRDB Research Group</a:t>
            </a:r>
            <a:br>
              <a:rPr lang="en-US" sz="1800" b="1" dirty="0">
                <a:latin typeface="Courier" charset="0"/>
                <a:cs typeface="Courier" charset="0"/>
              </a:rPr>
            </a:br>
            <a:r>
              <a:rPr lang="en-US" sz="1800" b="1" dirty="0">
                <a:latin typeface="Courier" charset="0"/>
                <a:cs typeface="Courier" charset="0"/>
              </a:rPr>
              <a:t>POS Building Room 2.08</a:t>
            </a:r>
          </a:p>
          <a:p>
            <a:pPr eaLnBrk="1" hangingPunct="1"/>
            <a:endParaRPr lang="en-US" sz="1800" b="1" dirty="0">
              <a:latin typeface="Courier" charset="0"/>
              <a:cs typeface="Courier" charset="0"/>
            </a:endParaRPr>
          </a:p>
          <a:p>
            <a:pPr eaLnBrk="1" hangingPunct="1"/>
            <a:r>
              <a:rPr lang="en-US" sz="1800" b="1" dirty="0" err="1">
                <a:latin typeface="Courier" charset="0"/>
                <a:cs typeface="Courier" charset="0"/>
              </a:rPr>
              <a:t>Fariz.Darari</a:t>
            </a:r>
            <a:r>
              <a:rPr lang="en-US" sz="1800" b="1" dirty="0">
                <a:latin typeface="Courier" charset="0"/>
                <a:cs typeface="Courier" charset="0"/>
              </a:rPr>
              <a:t> AT </a:t>
            </a:r>
            <a:r>
              <a:rPr lang="en-US" sz="1800" b="1" dirty="0" smtClean="0">
                <a:latin typeface="Courier" charset="0"/>
                <a:cs typeface="Courier" charset="0"/>
              </a:rPr>
              <a:t>stud-</a:t>
            </a:r>
            <a:r>
              <a:rPr lang="en-US" sz="1800" b="1" dirty="0" err="1" smtClean="0">
                <a:latin typeface="Courier" charset="0"/>
                <a:cs typeface="Courier" charset="0"/>
              </a:rPr>
              <a:t>inf.unibz.it</a:t>
            </a:r>
            <a:endParaRPr lang="en-US" sz="1800" b="1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About you:</a:t>
            </a:r>
          </a:p>
        </p:txBody>
      </p:sp>
      <p:sp>
        <p:nvSpPr>
          <p:cNvPr id="7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Which program?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Which semester?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Why are you here?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Topic is mandatory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Topic relates to my area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Looking for project/thesis?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Just curious?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Need some credits?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Special interests?</a:t>
            </a:r>
          </a:p>
          <a:p>
            <a:pPr lvl="1"/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Course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Lectures: </a:t>
            </a:r>
            <a:r>
              <a:rPr lang="en-US" dirty="0" smtClean="0">
                <a:latin typeface="Arial" charset="0"/>
                <a:ea typeface="ＭＳ Ｐゴシック" charset="0"/>
              </a:rPr>
              <a:t>Mon 8:</a:t>
            </a:r>
            <a:r>
              <a:rPr lang="en-US" dirty="0">
                <a:latin typeface="Arial" charset="0"/>
                <a:ea typeface="ＭＳ Ｐゴシック" charset="0"/>
              </a:rPr>
              <a:t>30-</a:t>
            </a:r>
            <a:r>
              <a:rPr lang="en-US" dirty="0" smtClean="0">
                <a:latin typeface="Arial" charset="0"/>
                <a:ea typeface="ＭＳ Ｐゴシック" charset="0"/>
              </a:rPr>
              <a:t>10:</a:t>
            </a:r>
            <a:r>
              <a:rPr lang="en-US" dirty="0">
                <a:latin typeface="Arial" charset="0"/>
                <a:ea typeface="ＭＳ Ｐゴシック" charset="0"/>
              </a:rPr>
              <a:t>30, </a:t>
            </a:r>
            <a:r>
              <a:rPr lang="en-US" dirty="0" smtClean="0">
                <a:latin typeface="Arial" charset="0"/>
                <a:ea typeface="ＭＳ Ｐゴシック" charset="0"/>
              </a:rPr>
              <a:t>Thu </a:t>
            </a:r>
            <a:r>
              <a:rPr lang="en-US" dirty="0">
                <a:latin typeface="Arial" charset="0"/>
                <a:ea typeface="ＭＳ Ｐゴシック" charset="0"/>
              </a:rPr>
              <a:t>8:30-10:30</a:t>
            </a:r>
          </a:p>
          <a:p>
            <a:pPr>
              <a:defRPr/>
            </a:pPr>
            <a:endParaRPr lang="en-US" sz="800" dirty="0">
              <a:latin typeface="Arial" charset="0"/>
              <a:ea typeface="ＭＳ Ｐゴシック" charset="0"/>
            </a:endParaRPr>
          </a:p>
          <a:p>
            <a:pPr>
              <a:defRPr/>
            </a:pPr>
            <a:endParaRPr lang="en-US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Arial" charset="0"/>
                <a:ea typeface="ＭＳ Ｐゴシック" charset="0"/>
              </a:rPr>
              <a:t>Labs 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>
              <a:defRPr/>
            </a:pPr>
            <a:r>
              <a:rPr lang="en-US" dirty="0" smtClean="0">
                <a:latin typeface="Arial" charset="0"/>
              </a:rPr>
              <a:t>starting 15 October</a:t>
            </a:r>
            <a:endParaRPr lang="en-US" dirty="0">
              <a:latin typeface="Arial" charset="0"/>
            </a:endParaRPr>
          </a:p>
          <a:p>
            <a:pPr lvl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Wed </a:t>
            </a:r>
            <a:r>
              <a:rPr lang="en-US" dirty="0">
                <a:latin typeface="Arial" charset="0"/>
                <a:cs typeface="Arial" charset="0"/>
              </a:rPr>
              <a:t>14:00-16:</a:t>
            </a:r>
            <a:r>
              <a:rPr lang="en-US" dirty="0" smtClean="0">
                <a:latin typeface="Arial" charset="0"/>
                <a:cs typeface="Arial" charset="0"/>
              </a:rPr>
              <a:t>00, Room E 221 (changed!)</a:t>
            </a:r>
          </a:p>
          <a:p>
            <a:pPr marL="457200" lvl="1" indent="0">
              <a:buFont typeface="Arial" charset="0"/>
              <a:buNone/>
              <a:defRPr/>
            </a:pPr>
            <a:endParaRPr lang="da-DK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Home page:</a:t>
            </a:r>
          </a:p>
          <a:p>
            <a:pPr lvl="1">
              <a:buFont typeface="Arial" charset="0"/>
              <a:buNone/>
              <a:defRPr/>
            </a:pPr>
            <a:r>
              <a:rPr lang="en-GB" dirty="0">
                <a:latin typeface="Arial" charset="0"/>
                <a:cs typeface="Arial" charset="0"/>
              </a:rPr>
              <a:t>	</a:t>
            </a:r>
            <a:r>
              <a:rPr lang="en-GB" dirty="0">
                <a:latin typeface="Arial" charset="0"/>
                <a:cs typeface="Arial" charset="0"/>
                <a:hlinkClick r:id="rId2"/>
              </a:rPr>
              <a:t>http://www.inf.unibz.it/~nutt/Teaching</a:t>
            </a:r>
            <a:r>
              <a:rPr lang="en-GB" dirty="0" smtClean="0">
                <a:latin typeface="Arial" charset="0"/>
                <a:cs typeface="Arial" charset="0"/>
                <a:hlinkClick r:id="rId2"/>
              </a:rPr>
              <a:t>/SemTechs1415/</a:t>
            </a:r>
            <a:endParaRPr 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Syllabus (Tentative)</a:t>
            </a:r>
          </a:p>
        </p:txBody>
      </p:sp>
      <p:sp>
        <p:nvSpPr>
          <p:cNvPr id="92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Semantic Web Vision: Meaningful machine readable Web data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The data format: RDF (= Resource Description  					 Framework)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Querying RDF: SPARQL (= SPARQL Protocol and RDF </a:t>
            </a:r>
            <a:br>
              <a:rPr lang="en-US">
                <a:latin typeface="Arial" charset="0"/>
                <a:ea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</a:rPr>
              <a:t>                                             Query Language)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Adding meaning to RDF: RDFS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Adding more meaning to RDF: OWL (= Web Ontology </a:t>
            </a:r>
            <a:br>
              <a:rPr lang="en-US">
                <a:latin typeface="Arial" charset="0"/>
                <a:ea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</a:rPr>
              <a:t>					              Language)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Storing RDF: Relational Databases vs Triple Stores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Accessing relational data as RDF: D2R, R2RML etc.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Reference Material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04031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00FF"/>
                </a:solidFill>
              </a:rPr>
              <a:t>Slides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Papers </a:t>
            </a:r>
            <a:r>
              <a:rPr lang="en-US" dirty="0" smtClean="0"/>
              <a:t>(on the website)</a:t>
            </a:r>
          </a:p>
          <a:p>
            <a:pPr>
              <a:defRPr/>
            </a:pPr>
            <a:r>
              <a:rPr lang="en-US" dirty="0" smtClean="0"/>
              <a:t>Books</a:t>
            </a:r>
          </a:p>
          <a:p>
            <a:pPr lvl="1">
              <a:defRPr/>
            </a:pPr>
            <a:r>
              <a:rPr lang="en-US" dirty="0" smtClean="0">
                <a:solidFill>
                  <a:srgbClr val="0000FF"/>
                </a:solidFill>
              </a:rPr>
              <a:t>Foundations of Semantic Web Technologies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Pascal </a:t>
            </a:r>
            <a:r>
              <a:rPr lang="en-US" dirty="0" err="1" smtClean="0"/>
              <a:t>Hitzler</a:t>
            </a:r>
            <a:r>
              <a:rPr lang="en-US" dirty="0" smtClean="0"/>
              <a:t>, Markus </a:t>
            </a:r>
            <a:r>
              <a:rPr lang="en-US" dirty="0" err="1" smtClean="0"/>
              <a:t>Krotzsch</a:t>
            </a:r>
            <a:r>
              <a:rPr lang="en-US" dirty="0" smtClean="0"/>
              <a:t> and Sebastian Rudolph. Chapman &amp; Hall/CRC, 2010. (Code </a:t>
            </a:r>
            <a:r>
              <a:rPr lang="en-US" dirty="0" smtClean="0">
                <a:solidFill>
                  <a:srgbClr val="0000FF"/>
                </a:solidFill>
              </a:rPr>
              <a:t>FSW</a:t>
            </a:r>
            <a:r>
              <a:rPr lang="en-US" dirty="0" smtClean="0"/>
              <a:t>)</a:t>
            </a:r>
          </a:p>
          <a:p>
            <a:pPr lvl="1">
              <a:defRPr/>
            </a:pPr>
            <a:r>
              <a:rPr lang="en-US" dirty="0" smtClean="0">
                <a:solidFill>
                  <a:srgbClr val="0000FF"/>
                </a:solidFill>
              </a:rPr>
              <a:t>Semantic Web Programming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John </a:t>
            </a:r>
            <a:r>
              <a:rPr lang="en-US" dirty="0" err="1" smtClean="0"/>
              <a:t>Hebeler</a:t>
            </a:r>
            <a:r>
              <a:rPr lang="en-US" dirty="0" smtClean="0"/>
              <a:t> et. al. Wiley. 2009. (Code </a:t>
            </a:r>
            <a:r>
              <a:rPr lang="en-US" dirty="0" smtClean="0">
                <a:solidFill>
                  <a:srgbClr val="0000FF"/>
                </a:solidFill>
              </a:rPr>
              <a:t>SWP</a:t>
            </a:r>
            <a:r>
              <a:rPr lang="en-US" dirty="0" smtClean="0"/>
              <a:t>)</a:t>
            </a:r>
          </a:p>
          <a:p>
            <a:pPr lvl="1">
              <a:defRPr/>
            </a:pPr>
            <a:r>
              <a:rPr lang="en-US" dirty="0" smtClean="0">
                <a:solidFill>
                  <a:srgbClr val="0000FF"/>
                </a:solidFill>
              </a:rPr>
              <a:t>Programming the Semantic Web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Toby </a:t>
            </a:r>
            <a:r>
              <a:rPr lang="en-US" dirty="0" err="1" smtClean="0"/>
              <a:t>Segaran</a:t>
            </a:r>
            <a:r>
              <a:rPr lang="en-US" dirty="0" smtClean="0"/>
              <a:t>, Colin Evans and Jamie Taylor. O’Reilly. 2009.  (Code </a:t>
            </a:r>
            <a:r>
              <a:rPr lang="en-US" dirty="0" smtClean="0">
                <a:solidFill>
                  <a:srgbClr val="0000FF"/>
                </a:solidFill>
              </a:rPr>
              <a:t>PSW</a:t>
            </a:r>
            <a:r>
              <a:rPr lang="en-US" b="1" dirty="0" smtClean="0"/>
              <a:t>)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dirty="0" smtClean="0"/>
              <a:t>Available at the library. FSW as hardcopy, SWP and PSW as </a:t>
            </a:r>
            <a:r>
              <a:rPr lang="en-US" dirty="0" err="1" smtClean="0"/>
              <a:t>ebooks</a:t>
            </a:r>
            <a:r>
              <a:rPr lang="en-US" dirty="0" smtClean="0"/>
              <a:t>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Activities</a:t>
            </a: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435975" cy="4784725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</a:rPr>
              <a:t>Lectures: 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Presentation of new material by lecturer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Discussion of reading material (papers, book chapters)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Presentations by students </a:t>
            </a:r>
            <a:r>
              <a:rPr lang="en-US" sz="2000" dirty="0">
                <a:latin typeface="Arial" charset="0"/>
                <a:cs typeface="Arial" charset="0"/>
              </a:rPr>
              <a:t>(explained later…)</a:t>
            </a:r>
          </a:p>
          <a:p>
            <a:r>
              <a:rPr lang="en-US" dirty="0">
                <a:latin typeface="Arial" charset="0"/>
                <a:ea typeface="ＭＳ Ｐゴシック" charset="0"/>
              </a:rPr>
              <a:t>Labs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Introduction to tools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Little exercises (with and without tools)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Help with coursework (exercises and project)</a:t>
            </a:r>
          </a:p>
          <a:p>
            <a:r>
              <a:rPr lang="en-US" dirty="0">
                <a:latin typeface="Arial" charset="0"/>
                <a:ea typeface="ＭＳ Ｐゴシック" charset="0"/>
              </a:rPr>
              <a:t>Coursework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Assignments with exercises </a:t>
            </a:r>
            <a:r>
              <a:rPr lang="en-US">
                <a:latin typeface="Arial" charset="0"/>
                <a:cs typeface="Arial" charset="0"/>
              </a:rPr>
              <a:t>(</a:t>
            </a:r>
            <a:r>
              <a:rPr lang="en-US" smtClean="0">
                <a:latin typeface="Arial" charset="0"/>
                <a:cs typeface="Arial" charset="0"/>
              </a:rPr>
              <a:t>approx</a:t>
            </a:r>
            <a:r>
              <a:rPr lang="en-US" dirty="0">
                <a:latin typeface="Arial" charset="0"/>
                <a:cs typeface="Arial" charset="0"/>
              </a:rPr>
              <a:t>. 6)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Project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Coursework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9672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Assignments: Train skills such as</a:t>
            </a:r>
          </a:p>
          <a:p>
            <a:pPr lvl="1">
              <a:defRPr/>
            </a:pPr>
            <a:r>
              <a:rPr lang="en-US" dirty="0" smtClean="0"/>
              <a:t>Modeling and manipulating RDF data </a:t>
            </a:r>
          </a:p>
          <a:p>
            <a:pPr lvl="1">
              <a:defRPr/>
            </a:pPr>
            <a:r>
              <a:rPr lang="en-US" dirty="0" smtClean="0"/>
              <a:t>Querying RDF with the SPARQL query language</a:t>
            </a:r>
          </a:p>
          <a:p>
            <a:pPr lvl="1">
              <a:defRPr/>
            </a:pPr>
            <a:r>
              <a:rPr lang="en-US" dirty="0" smtClean="0"/>
              <a:t>Design ontologies in OWL</a:t>
            </a:r>
          </a:p>
          <a:p>
            <a:pPr lvl="1">
              <a:defRPr/>
            </a:pPr>
            <a:r>
              <a:rPr lang="en-US" dirty="0" smtClean="0"/>
              <a:t>Query RDF under different entailment regimes</a:t>
            </a:r>
          </a:p>
          <a:p>
            <a:pPr lvl="1">
              <a:defRPr/>
            </a:pPr>
            <a:r>
              <a:rPr lang="en-US" dirty="0" smtClean="0"/>
              <a:t>Publish data in RDF and integrate data from </a:t>
            </a:r>
            <a:r>
              <a:rPr lang="en-US" smtClean="0"/>
              <a:t>different sources</a:t>
            </a: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Project: 1 or 2 students explore </a:t>
            </a:r>
            <a:r>
              <a:rPr lang="en-US" dirty="0" err="1" smtClean="0"/>
              <a:t>SemTechs</a:t>
            </a:r>
            <a:r>
              <a:rPr lang="en-US" dirty="0" smtClean="0"/>
              <a:t> to</a:t>
            </a:r>
          </a:p>
          <a:p>
            <a:pPr lvl="1">
              <a:defRPr/>
            </a:pPr>
            <a:r>
              <a:rPr lang="en-US" dirty="0" smtClean="0"/>
              <a:t>Publish and integrate data in RDF</a:t>
            </a:r>
          </a:p>
          <a:p>
            <a:pPr lvl="1">
              <a:defRPr/>
            </a:pPr>
            <a:r>
              <a:rPr lang="en-US" dirty="0" smtClean="0"/>
              <a:t>Adapt data to user profiles</a:t>
            </a:r>
          </a:p>
          <a:p>
            <a:pPr lvl="1">
              <a:defRPr/>
            </a:pPr>
            <a:r>
              <a:rPr lang="en-US" dirty="0" smtClean="0"/>
              <a:t>…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1_Thèm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Thème Offic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1-XML</Template>
  <TotalTime>30781</TotalTime>
  <Words>330</Words>
  <Application>Microsoft Macintosh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1_Thème Office</vt:lpstr>
      <vt:lpstr> Semantic Technologies  </vt:lpstr>
      <vt:lpstr>About me</vt:lpstr>
      <vt:lpstr>About Fariz:</vt:lpstr>
      <vt:lpstr>About you:</vt:lpstr>
      <vt:lpstr>Course Organization</vt:lpstr>
      <vt:lpstr>Syllabus (Tentative)</vt:lpstr>
      <vt:lpstr>Reference Material</vt:lpstr>
      <vt:lpstr>Activities</vt:lpstr>
      <vt:lpstr>Coursework</vt:lpstr>
      <vt:lpstr>Coursework (cntd)</vt:lpstr>
      <vt:lpstr>Marks</vt:lpstr>
    </vt:vector>
  </TitlesOfParts>
  <Company>Univ.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 and Beyond</dc:title>
  <dc:creator>Preferred Customer</dc:creator>
  <cp:lastModifiedBy>Werner Nutt</cp:lastModifiedBy>
  <cp:revision>927</cp:revision>
  <cp:lastPrinted>2013-02-25T08:52:36Z</cp:lastPrinted>
  <dcterms:created xsi:type="dcterms:W3CDTF">1999-04-22T00:48:06Z</dcterms:created>
  <dcterms:modified xsi:type="dcterms:W3CDTF">2014-10-10T09:32:44Z</dcterms:modified>
</cp:coreProperties>
</file>