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0"/>
  </p:notesMasterIdLst>
  <p:handoutMasterIdLst>
    <p:handoutMasterId r:id="rId61"/>
  </p:handoutMasterIdLst>
  <p:sldIdLst>
    <p:sldId id="256" r:id="rId2"/>
    <p:sldId id="422" r:id="rId3"/>
    <p:sldId id="494" r:id="rId4"/>
    <p:sldId id="380" r:id="rId5"/>
    <p:sldId id="392" r:id="rId6"/>
    <p:sldId id="495" r:id="rId7"/>
    <p:sldId id="496" r:id="rId8"/>
    <p:sldId id="427" r:id="rId9"/>
    <p:sldId id="316" r:id="rId10"/>
    <p:sldId id="407" r:id="rId11"/>
    <p:sldId id="430" r:id="rId12"/>
    <p:sldId id="497" r:id="rId13"/>
    <p:sldId id="355" r:id="rId14"/>
    <p:sldId id="432" r:id="rId15"/>
    <p:sldId id="433" r:id="rId16"/>
    <p:sldId id="447" r:id="rId17"/>
    <p:sldId id="431" r:id="rId18"/>
    <p:sldId id="279" r:id="rId19"/>
    <p:sldId id="435" r:id="rId20"/>
    <p:sldId id="440" r:id="rId21"/>
    <p:sldId id="434" r:id="rId22"/>
    <p:sldId id="441" r:id="rId23"/>
    <p:sldId id="444" r:id="rId24"/>
    <p:sldId id="445" r:id="rId25"/>
    <p:sldId id="458" r:id="rId26"/>
    <p:sldId id="408" r:id="rId27"/>
    <p:sldId id="472" r:id="rId28"/>
    <p:sldId id="460" r:id="rId29"/>
    <p:sldId id="461" r:id="rId30"/>
    <p:sldId id="487" r:id="rId31"/>
    <p:sldId id="488" r:id="rId32"/>
    <p:sldId id="489" r:id="rId33"/>
    <p:sldId id="479" r:id="rId34"/>
    <p:sldId id="491" r:id="rId35"/>
    <p:sldId id="455" r:id="rId36"/>
    <p:sldId id="492" r:id="rId37"/>
    <p:sldId id="464" r:id="rId38"/>
    <p:sldId id="465" r:id="rId39"/>
    <p:sldId id="471" r:id="rId40"/>
    <p:sldId id="476" r:id="rId41"/>
    <p:sldId id="501" r:id="rId42"/>
    <p:sldId id="503" r:id="rId43"/>
    <p:sldId id="504" r:id="rId44"/>
    <p:sldId id="505" r:id="rId45"/>
    <p:sldId id="506" r:id="rId46"/>
    <p:sldId id="507" r:id="rId47"/>
    <p:sldId id="508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477" r:id="rId58"/>
    <p:sldId id="352" r:id="rId5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3C2"/>
    <a:srgbClr val="FFFF7E"/>
    <a:srgbClr val="FFF962"/>
    <a:srgbClr val="FFF8BB"/>
    <a:srgbClr val="0000FF"/>
    <a:srgbClr val="FBED10"/>
    <a:srgbClr val="2BA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7611" autoAdjust="0"/>
  </p:normalViewPr>
  <p:slideViewPr>
    <p:cSldViewPr>
      <p:cViewPr>
        <p:scale>
          <a:sx n="99" d="100"/>
          <a:sy n="99" d="100"/>
        </p:scale>
        <p:origin x="-1840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E2BFC-4000-5F43-9C2A-10ED2D3FA48C}" type="datetime1">
              <a:rPr lang="de-AT" smtClean="0"/>
              <a:t>29.05.14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25836-FDFF-5044-8929-F7C318A32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9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6BC9E5-D45F-224A-9DAE-2B5BB357BFAE}" type="datetime1">
              <a:rPr lang="de-AT" smtClean="0"/>
              <a:t>29.05.14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A3655A-6F66-4DBC-AFE7-F7E5ADBB60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575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…</a:t>
            </a:r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r>
              <a:rPr lang="de-DE" smtClean="0"/>
              <a:t>Schmaleren courier-font finden!</a:t>
            </a:r>
          </a:p>
          <a:p>
            <a:pPr>
              <a:spcBef>
                <a:spcPct val="0"/>
              </a:spcBef>
            </a:pPr>
            <a:r>
              <a:rPr lang="de-DE" smtClean="0"/>
              <a:t>Folienunterschriften neue Slides berücksichtigen</a:t>
            </a:r>
          </a:p>
          <a:p>
            <a:pPr>
              <a:spcBef>
                <a:spcPct val="0"/>
              </a:spcBef>
            </a:pPr>
            <a:r>
              <a:rPr lang="de-DE" smtClean="0"/>
              <a:t>Voc maybe in Vocat ändern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21BCCC-82FB-4BB5-A4AE-97A50236CAF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Simplify it??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DBCE6-5047-4249-B0AB-54C035F4DB9B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Simplify it??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DBCE6-5047-4249-B0AB-54C035F4DB9B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353BA8-B5A8-48D0-B7E5-9CBD759A321F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Das zweite Statement wurde vorher nie eingeführt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80F79F-867A-45DE-B909-AD38ED758423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Put the query here again</a:t>
            </a:r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CFA843-4303-4389-BC4A-049214065B59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coNP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scheint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sein</a:t>
            </a:r>
            <a:r>
              <a:rPr lang="en-GB" baseline="0" dirty="0" smtClean="0"/>
              <a:t>, Pi^P_2-Resultate </a:t>
            </a:r>
            <a:r>
              <a:rPr lang="en-GB" baseline="0" dirty="0" err="1" smtClean="0"/>
              <a:t>sind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bis</a:t>
            </a:r>
            <a:r>
              <a:rPr lang="en-GB" baseline="0" dirty="0" smtClean="0"/>
              <a:t> auf CQ-CQ (</a:t>
            </a:r>
            <a:r>
              <a:rPr lang="en-GB" baseline="0" dirty="0" err="1" smtClean="0"/>
              <a:t>überprüft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bei</a:t>
            </a:r>
            <a:r>
              <a:rPr lang="en-GB" baseline="0" dirty="0" smtClean="0"/>
              <a:t> v. d. </a:t>
            </a:r>
            <a:r>
              <a:rPr lang="en-GB" baseline="0" dirty="0" err="1" smtClean="0"/>
              <a:t>Meyden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0F8DE-FAA6-4875-8A59-6DFE1D26C813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58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coNP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scheint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sein</a:t>
            </a:r>
            <a:r>
              <a:rPr lang="en-GB" baseline="0" dirty="0" smtClean="0"/>
              <a:t>, Pi^P_2-Resultate </a:t>
            </a:r>
            <a:r>
              <a:rPr lang="en-GB" baseline="0" dirty="0" err="1" smtClean="0"/>
              <a:t>sind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bis</a:t>
            </a:r>
            <a:r>
              <a:rPr lang="en-GB" baseline="0" dirty="0" smtClean="0"/>
              <a:t> auf CQ-CQ (</a:t>
            </a:r>
            <a:r>
              <a:rPr lang="en-GB" baseline="0" dirty="0" err="1" smtClean="0"/>
              <a:t>überprüft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bei</a:t>
            </a:r>
            <a:r>
              <a:rPr lang="en-GB" baseline="0" dirty="0" smtClean="0"/>
              <a:t> v. d. </a:t>
            </a:r>
            <a:r>
              <a:rPr lang="en-GB" baseline="0" dirty="0" err="1" smtClean="0"/>
              <a:t>Meyden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0F8DE-FAA6-4875-8A59-6DFE1D26C813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58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- 2 demos</a:t>
            </a:r>
          </a:p>
          <a:p>
            <a:r>
              <a:rPr lang="en-US" baseline="0" dirty="0" smtClean="0"/>
              <a:t>- submitted under 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BCC2F-804F-DC4A-A882-9B5A30AE78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0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Say: There are two ways in which data can be incomplete, first …, second …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62401-1DBE-42CF-9122-82BAE97414CB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0C730E-1083-45A3-B0A2-18E47C5CC77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834FD5-C600-402D-A45A-B6197A08AE50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Think about presentation of areas!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D25DEE-22B1-4C29-BE03-0A1B8A4CEADF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Think about presentation of areas!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D25DEE-22B1-4C29-BE03-0A1B8A4CEADF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Say: Formalizes the intuition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824B6-3145-40B9-AF5A-B8F4111242F4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Simplify it??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DBCE6-5047-4249-B0AB-54C035F4DB9B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Simplify it??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DBCE6-5047-4249-B0AB-54C035F4DB9B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30008" cy="111705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899592" y="5048250"/>
            <a:ext cx="216024" cy="111705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82483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181E-A658-4631-ABEB-EC9852B6EF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752305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Completeness of Queries over Incomplete Databases</a:t>
            </a:r>
            <a:endParaRPr lang="it-IT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D590-0D23-4382-AC02-C91C550AC53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81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124744"/>
            <a:ext cx="8229600" cy="500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23125" y="6356350"/>
            <a:ext cx="181292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51720" y="6356350"/>
            <a:ext cx="475230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algn="ctr">
              <a:defRPr/>
            </a:pPr>
            <a:r>
              <a:rPr lang="en-US" dirty="0" smtClean="0"/>
              <a:t>Completeness of Queries over Incomplete Databases</a:t>
            </a:r>
            <a:endParaRPr lang="it-IT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937EB-F876-4F48-A7DD-A136787871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80728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8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300" kern="1200">
          <a:solidFill>
            <a:schemeClr val="tx1"/>
          </a:solidFill>
          <a:latin typeface="+mn-lt"/>
          <a:ea typeface="+mn-ea"/>
          <a:cs typeface="Gill San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1"/>
          </a:solidFill>
          <a:latin typeface="+mn-lt"/>
          <a:ea typeface="+mn-ea"/>
          <a:cs typeface="Gill San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1259632" y="3789040"/>
            <a:ext cx="6767513" cy="1008112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de-DE" sz="2200" dirty="0" err="1" smtClean="0"/>
              <a:t>Completeness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Queries</a:t>
            </a:r>
            <a:r>
              <a:rPr lang="de-DE" sz="2200" dirty="0" smtClean="0"/>
              <a:t> 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err="1" smtClean="0"/>
              <a:t>over</a:t>
            </a:r>
            <a:r>
              <a:rPr lang="de-DE" sz="2200" dirty="0" smtClean="0"/>
              <a:t> </a:t>
            </a:r>
            <a:r>
              <a:rPr lang="de-DE" sz="2200" dirty="0" err="1" smtClean="0"/>
              <a:t>Incomplete</a:t>
            </a:r>
            <a:r>
              <a:rPr lang="de-DE" sz="2200" dirty="0" smtClean="0"/>
              <a:t> 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1224136"/>
          </a:xfrm>
        </p:spPr>
        <p:txBody>
          <a:bodyPr>
            <a:normAutofit fontScale="77500" lnSpcReduction="20000"/>
          </a:bodyPr>
          <a:lstStyle/>
          <a:p>
            <a:pPr algn="l" fontAlgn="auto">
              <a:lnSpc>
                <a:spcPct val="13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de-DE" sz="2100" dirty="0" smtClean="0"/>
              <a:t>Werner </a:t>
            </a:r>
            <a:r>
              <a:rPr lang="de-DE" sz="2100" dirty="0" err="1" smtClean="0"/>
              <a:t>Nutt</a:t>
            </a:r>
            <a:endParaRPr lang="de-DE" sz="2100" dirty="0" smtClean="0"/>
          </a:p>
          <a:p>
            <a:pPr algn="l" fontAlgn="auto">
              <a:lnSpc>
                <a:spcPct val="13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de-DE" sz="1600" dirty="0" err="1"/>
              <a:t>j</a:t>
            </a:r>
            <a:r>
              <a:rPr lang="de-DE" sz="1600" dirty="0" err="1" smtClean="0"/>
              <a:t>oint</a:t>
            </a:r>
            <a:r>
              <a:rPr lang="de-DE" sz="1600" dirty="0" smtClean="0"/>
              <a:t> </a:t>
            </a:r>
            <a:r>
              <a:rPr lang="de-DE" sz="1600" dirty="0" err="1" smtClean="0"/>
              <a:t>work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Marco </a:t>
            </a:r>
            <a:r>
              <a:rPr lang="de-DE" sz="1600" dirty="0" err="1" smtClean="0"/>
              <a:t>Montali</a:t>
            </a:r>
            <a:r>
              <a:rPr lang="de-DE" sz="1600" smtClean="0"/>
              <a:t>, Sergey </a:t>
            </a:r>
            <a:r>
              <a:rPr lang="de-DE" sz="1600" dirty="0" err="1" smtClean="0"/>
              <a:t>Paramonov</a:t>
            </a:r>
            <a:r>
              <a:rPr lang="de-DE" sz="1600" dirty="0" smtClean="0"/>
              <a:t>, Simon </a:t>
            </a:r>
            <a:r>
              <a:rPr lang="de-DE" sz="1600" dirty="0" err="1" smtClean="0"/>
              <a:t>Razniewski</a:t>
            </a:r>
            <a:r>
              <a:rPr lang="de-DE" sz="1600" dirty="0" smtClean="0"/>
              <a:t>, </a:t>
            </a:r>
            <a:r>
              <a:rPr lang="de-DE" sz="1600" dirty="0" err="1" smtClean="0"/>
              <a:t>Ognjen</a:t>
            </a:r>
            <a:r>
              <a:rPr lang="de-DE" sz="1600" dirty="0" smtClean="0"/>
              <a:t> </a:t>
            </a:r>
            <a:r>
              <a:rPr lang="de-DE" sz="1600" dirty="0" err="1" smtClean="0"/>
              <a:t>Savkovic</a:t>
            </a:r>
            <a:r>
              <a:rPr lang="de-DE" sz="1600" dirty="0" smtClean="0"/>
              <a:t>, </a:t>
            </a:r>
            <a:br>
              <a:rPr lang="de-DE" sz="1600" dirty="0" smtClean="0"/>
            </a:br>
            <a:r>
              <a:rPr lang="de-DE" sz="1600" dirty="0" smtClean="0"/>
              <a:t>Alex </a:t>
            </a:r>
            <a:r>
              <a:rPr lang="de-DE" sz="1600" dirty="0" err="1" smtClean="0"/>
              <a:t>Tomasi</a:t>
            </a:r>
            <a:r>
              <a:rPr lang="de-DE" sz="1600" dirty="0" smtClean="0"/>
              <a:t>, </a:t>
            </a:r>
            <a:r>
              <a:rPr lang="de-DE" sz="1600" dirty="0" err="1" smtClean="0"/>
              <a:t>Fariz</a:t>
            </a:r>
            <a:r>
              <a:rPr lang="de-DE" sz="1600" dirty="0" smtClean="0"/>
              <a:t> </a:t>
            </a:r>
            <a:r>
              <a:rPr lang="de-DE" sz="1600" dirty="0" err="1" smtClean="0"/>
              <a:t>Darari</a:t>
            </a:r>
            <a:endParaRPr lang="de-DE" sz="1600" dirty="0"/>
          </a:p>
          <a:p>
            <a:pPr algn="l" fontAlgn="auto">
              <a:lnSpc>
                <a:spcPct val="13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de-DE" sz="1600" dirty="0" smtClean="0"/>
              <a:t>                                                                           (VLDB‘11, CIKM</a:t>
            </a:r>
            <a:r>
              <a:rPr lang="fr-FR" sz="1600" dirty="0" smtClean="0"/>
              <a:t>’</a:t>
            </a:r>
            <a:r>
              <a:rPr lang="de-DE" sz="1600" dirty="0" smtClean="0"/>
              <a:t>12, BPM‘13, ISWC‘13)</a:t>
            </a:r>
          </a:p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endParaRPr lang="de-DE" sz="18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3131840" y="1412776"/>
          <a:ext cx="1666240" cy="122793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53492"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  <a:tr h="153492"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153492"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153492"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153492"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153492"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153492"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153492"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rgbClr val="00B050"/>
                        </a:solidFill>
                        <a:latin typeface="Bell M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124" name="Picture 2" descr="C:\Dokumente und Einstellungen\Simon\Eigene Dateien\Dropbox\uni\Current\vortrag_phd_seminar_2012\walle\wall-e-the-last-robot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03363"/>
            <a:ext cx="15128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>
            <a:spLocks/>
          </p:cNvSpPr>
          <p:nvPr/>
        </p:nvSpPr>
        <p:spPr>
          <a:xfrm>
            <a:off x="5076055" y="1844840"/>
            <a:ext cx="158400" cy="144000"/>
          </a:xfrm>
          <a:prstGeom prst="rect">
            <a:avLst/>
          </a:prstGeom>
          <a:solidFill>
            <a:srgbClr val="00B050"/>
          </a:solidFill>
          <a:ln w="95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7800000" lon="600000" rev="0"/>
            </a:camera>
            <a:lightRig rig="threePt" dir="t"/>
          </a:scene3d>
          <a:sp3d z="63500" extrusionH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403850" y="3979863"/>
            <a:ext cx="3027363" cy="2152650"/>
            <a:chOff x="5403313" y="3980490"/>
            <a:chExt cx="3028286" cy="2152679"/>
          </a:xfrm>
        </p:grpSpPr>
        <p:pic>
          <p:nvPicPr>
            <p:cNvPr id="19486" name="Picture 2" descr="C:\Dokumente und Einstellungen\Simon\Eigene Dateien\Dropbox\uni\Current\vortrag_phd_seminar_2012\walle\wall-e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03313" y="5153682"/>
              <a:ext cx="1223963" cy="97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bgerundete rechteckige Legende 16"/>
            <p:cNvSpPr/>
            <p:nvPr/>
          </p:nvSpPr>
          <p:spPr>
            <a:xfrm>
              <a:off x="6923014" y="3980490"/>
              <a:ext cx="1508585" cy="1376381"/>
            </a:xfrm>
            <a:prstGeom prst="wedgeRoundRectCallout">
              <a:avLst>
                <a:gd name="adj1" fmla="val -84430"/>
                <a:gd name="adj2" fmla="val 47116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i="1" dirty="0" err="1"/>
                <a:t>You</a:t>
              </a:r>
              <a:r>
                <a:rPr lang="de-DE" sz="1400" i="1" dirty="0"/>
                <a:t> </a:t>
              </a:r>
              <a:r>
                <a:rPr lang="de-DE" sz="1400" b="1" i="1" dirty="0" err="1"/>
                <a:t>can</a:t>
              </a:r>
              <a:r>
                <a:rPr lang="de-DE" sz="1400" i="1" dirty="0"/>
                <a:t>, </a:t>
              </a:r>
              <a:r>
                <a:rPr lang="de-DE" sz="1400" i="1" dirty="0" err="1"/>
                <a:t>because</a:t>
              </a:r>
              <a:r>
                <a:rPr lang="de-DE" sz="1400" i="1" dirty="0"/>
                <a:t> all </a:t>
              </a:r>
              <a:r>
                <a:rPr lang="de-DE" sz="1400" i="1" dirty="0" err="1"/>
                <a:t>needed</a:t>
              </a:r>
              <a:r>
                <a:rPr lang="de-DE" sz="1400" i="1" dirty="0"/>
                <a:t> </a:t>
              </a:r>
              <a:r>
                <a:rPr lang="de-DE" sz="1400" i="1" dirty="0" err="1"/>
                <a:t>information</a:t>
              </a:r>
              <a:r>
                <a:rPr lang="de-DE" sz="1400" i="1" dirty="0"/>
                <a:t> </a:t>
              </a:r>
              <a:r>
                <a:rPr lang="de-DE" sz="1400" i="1" dirty="0" err="1"/>
                <a:t>is</a:t>
              </a:r>
              <a:r>
                <a:rPr lang="de-DE" sz="1400" i="1" dirty="0"/>
                <a:t> </a:t>
              </a:r>
              <a:r>
                <a:rPr lang="de-DE" sz="1400" i="1" dirty="0" err="1"/>
                <a:t>complete</a:t>
              </a:r>
              <a:r>
                <a:rPr lang="de-DE" sz="1400" i="1" dirty="0"/>
                <a:t> in </a:t>
              </a:r>
              <a:r>
                <a:rPr lang="de-DE" sz="1400" i="1" dirty="0" err="1"/>
                <a:t>the</a:t>
              </a:r>
              <a:r>
                <a:rPr lang="de-DE" sz="1400" i="1" dirty="0"/>
                <a:t> </a:t>
              </a:r>
              <a:r>
                <a:rPr lang="de-DE" sz="1400" i="1" dirty="0" err="1"/>
                <a:t>database</a:t>
              </a:r>
              <a:endParaRPr lang="de-DE" sz="1400" i="1" dirty="0"/>
            </a:p>
          </p:txBody>
        </p:sp>
      </p:grpSp>
      <p:sp>
        <p:nvSpPr>
          <p:cNvPr id="42" name="TextBox 38"/>
          <p:cNvSpPr txBox="1">
            <a:spLocks noChangeArrowheads="1"/>
          </p:cNvSpPr>
          <p:nvPr/>
        </p:nvSpPr>
        <p:spPr bwMode="auto">
          <a:xfrm>
            <a:off x="3924300" y="4286250"/>
            <a:ext cx="33369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i="1">
                <a:latin typeface="Gill Sans MT" pitchFamily="34" charset="0"/>
              </a:rPr>
              <a:t>Space of possible information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4668838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Gill Sans MT" pitchFamily="34" charset="0"/>
              </a:rPr>
              <a:t>Assertions about partial completeness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66788" y="3756025"/>
            <a:ext cx="2381250" cy="811213"/>
            <a:chOff x="966394" y="3755718"/>
            <a:chExt cx="2381470" cy="811833"/>
          </a:xfrm>
        </p:grpSpPr>
        <p:sp>
          <p:nvSpPr>
            <p:cNvPr id="46" name="Abgerundete rechteckige Legende 50"/>
            <p:cNvSpPr/>
            <p:nvPr/>
          </p:nvSpPr>
          <p:spPr>
            <a:xfrm>
              <a:off x="2019003" y="3979727"/>
              <a:ext cx="1328861" cy="587824"/>
            </a:xfrm>
            <a:prstGeom prst="wedgeRoundRectCallout">
              <a:avLst>
                <a:gd name="adj1" fmla="val -84176"/>
                <a:gd name="adj2" fmla="val -41067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 err="1">
                  <a:solidFill>
                    <a:srgbClr val="2BA91F"/>
                  </a:solidFill>
                </a:rPr>
                <a:t>Biology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>
                  <a:solidFill>
                    <a:srgbClr val="2BA91F"/>
                  </a:solidFill>
                </a:rPr>
                <a:t>high </a:t>
              </a:r>
              <a:r>
                <a:rPr lang="de-DE" sz="1300" i="1" dirty="0" err="1">
                  <a:solidFill>
                    <a:srgbClr val="2BA91F"/>
                  </a:solidFill>
                </a:rPr>
                <a:t>schools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19485" name="Picture 6" descr="C:\Users\simon\Dropbox\uni\Current\ebiss_poster\mitarbeiterin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966394" y="3755718"/>
              <a:ext cx="630809" cy="67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0013" y="2420938"/>
            <a:ext cx="209708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751388" y="1484313"/>
            <a:ext cx="3781425" cy="2214562"/>
            <a:chOff x="4752001" y="1484783"/>
            <a:chExt cx="3780439" cy="2213852"/>
          </a:xfrm>
        </p:grpSpPr>
        <p:grpSp>
          <p:nvGrpSpPr>
            <p:cNvPr id="19479" name="Group 8"/>
            <p:cNvGrpSpPr>
              <a:grpSpLocks/>
            </p:cNvGrpSpPr>
            <p:nvPr/>
          </p:nvGrpSpPr>
          <p:grpSpPr bwMode="auto">
            <a:xfrm>
              <a:off x="5383775" y="1484783"/>
              <a:ext cx="3148665" cy="2213852"/>
              <a:chOff x="5383775" y="1484783"/>
              <a:chExt cx="3148665" cy="2213852"/>
            </a:xfrm>
          </p:grpSpPr>
          <p:sp>
            <p:nvSpPr>
              <p:cNvPr id="43" name="Abgerundete rechteckige Legende 47"/>
              <p:cNvSpPr/>
              <p:nvPr/>
            </p:nvSpPr>
            <p:spPr>
              <a:xfrm>
                <a:off x="6372415" y="1484783"/>
                <a:ext cx="2160025" cy="1114068"/>
              </a:xfrm>
              <a:prstGeom prst="wedgeRoundRectCallout">
                <a:avLst>
                  <a:gd name="adj1" fmla="val 12191"/>
                  <a:gd name="adj2" fmla="val 95149"/>
                  <a:gd name="adj3" fmla="val 16667"/>
                </a:avLst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300" i="1" dirty="0"/>
                  <a:t>I </a:t>
                </a:r>
                <a:r>
                  <a:rPr lang="de-DE" sz="1300" i="1" dirty="0" err="1"/>
                  <a:t>want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to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know</a:t>
                </a:r>
                <a:r>
                  <a:rPr lang="de-DE" sz="1300" i="1" dirty="0"/>
                  <a:t> </a:t>
                </a:r>
                <a:br>
                  <a:rPr lang="de-DE" sz="1300" i="1" dirty="0"/>
                </a:br>
                <a:r>
                  <a:rPr lang="de-DE" sz="1300" i="1" dirty="0"/>
                  <a:t>  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“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How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many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pupils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br>
                  <a:rPr lang="de-DE" sz="1300" i="1" dirty="0">
                    <a:solidFill>
                      <a:srgbClr val="FF0000"/>
                    </a:solidFill>
                  </a:rPr>
                </a:br>
                <a:r>
                  <a:rPr lang="de-DE" sz="1300" i="1" dirty="0">
                    <a:solidFill>
                      <a:srgbClr val="FF0000"/>
                    </a:solidFill>
                  </a:rPr>
                  <a:t>  </a:t>
                </a:r>
                <a:r>
                  <a:rPr lang="de-DE" sz="1300" i="1" u="sng" dirty="0" err="1">
                    <a:solidFill>
                      <a:srgbClr val="FF0000"/>
                    </a:solidFill>
                  </a:rPr>
                  <a:t>at</a:t>
                </a:r>
                <a:r>
                  <a:rPr lang="de-DE" sz="1300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u="sng" dirty="0" err="1">
                    <a:solidFill>
                      <a:srgbClr val="FF0000"/>
                    </a:solidFill>
                  </a:rPr>
                  <a:t>vocational</a:t>
                </a:r>
                <a:r>
                  <a:rPr lang="de-DE" sz="1300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u="sng" dirty="0" err="1">
                    <a:solidFill>
                      <a:srgbClr val="FF0000"/>
                    </a:solidFill>
                  </a:rPr>
                  <a:t>schools</a:t>
                </a:r>
                <a:r>
                  <a:rPr lang="de-DE" sz="1300" i="1" u="sng" dirty="0">
                    <a:solidFill>
                      <a:srgbClr val="FF0000"/>
                    </a:solidFill>
                  </a:rPr>
                  <a:t> </a:t>
                </a:r>
                <a:br>
                  <a:rPr lang="de-DE" sz="1300" i="1" u="sng" dirty="0">
                    <a:solidFill>
                      <a:srgbClr val="FF0000"/>
                    </a:solidFill>
                  </a:rPr>
                </a:br>
                <a:r>
                  <a:rPr lang="de-DE" sz="1300" i="1" dirty="0">
                    <a:solidFill>
                      <a:srgbClr val="FF0000"/>
                    </a:solidFill>
                  </a:rPr>
                  <a:t>  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have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grade A in </a:t>
                </a:r>
                <a:r>
                  <a:rPr lang="de-DE" sz="1300" i="1" dirty="0" err="1" smtClean="0">
                    <a:solidFill>
                      <a:srgbClr val="FF0000"/>
                    </a:solidFill>
                  </a:rPr>
                  <a:t>Math</a:t>
                </a:r>
                <a:r>
                  <a:rPr lang="de-DE" sz="1300" i="1" dirty="0" smtClean="0">
                    <a:solidFill>
                      <a:srgbClr val="FF0000"/>
                    </a:solidFill>
                  </a:rPr>
                  <a:t>?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“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300" i="1" dirty="0"/>
                  <a:t>Can I </a:t>
                </a:r>
                <a:r>
                  <a:rPr lang="de-DE" sz="1300" i="1" dirty="0" err="1"/>
                  <a:t>trust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the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query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answer</a:t>
                </a:r>
                <a:r>
                  <a:rPr lang="de-DE" sz="1300" i="1" dirty="0"/>
                  <a:t>?</a:t>
                </a:r>
              </a:p>
            </p:txBody>
          </p:sp>
          <p:pic>
            <p:nvPicPr>
              <p:cNvPr id="19482" name="Picture 8" descr="C:\Users\simon\Dropbox\uni\Current\ebiss_poster\statistiker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47510" y="2874922"/>
                <a:ext cx="766661" cy="823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4" name="Straight Connector 53"/>
              <p:cNvCxnSpPr>
                <a:stCxn id="10" idx="3"/>
              </p:cNvCxnSpPr>
              <p:nvPr/>
            </p:nvCxnSpPr>
            <p:spPr>
              <a:xfrm>
                <a:off x="5383661" y="3081296"/>
                <a:ext cx="2212398" cy="3015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4752001" y="2874987"/>
              <a:ext cx="631660" cy="4110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36638" y="1484313"/>
            <a:ext cx="2382837" cy="933450"/>
            <a:chOff x="1037275" y="1484783"/>
            <a:chExt cx="2382596" cy="933343"/>
          </a:xfrm>
        </p:grpSpPr>
        <p:sp>
          <p:nvSpPr>
            <p:cNvPr id="44" name="Abgerundete rechteckige Legende 48"/>
            <p:cNvSpPr/>
            <p:nvPr/>
          </p:nvSpPr>
          <p:spPr>
            <a:xfrm>
              <a:off x="2003964" y="1484783"/>
              <a:ext cx="1415907" cy="665086"/>
            </a:xfrm>
            <a:prstGeom prst="wedgeRoundRectCallout">
              <a:avLst>
                <a:gd name="adj1" fmla="val -81068"/>
                <a:gd name="adj2" fmla="val 28500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vocational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school</a:t>
              </a:r>
              <a:r>
                <a:rPr lang="de-DE" sz="1300" i="1" dirty="0" err="1"/>
                <a:t>s</a:t>
              </a:r>
              <a:r>
                <a:rPr lang="de-DE" sz="1300" i="1" dirty="0"/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19478" name="Picture 7" descr="C:\Users\simon\Dropbox\uni\Current\ebiss_poster\mitarbeiterin2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037275" y="1847897"/>
              <a:ext cx="530734" cy="570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63613" y="2720975"/>
            <a:ext cx="2528887" cy="779463"/>
            <a:chOff x="963851" y="2720421"/>
            <a:chExt cx="2528029" cy="780585"/>
          </a:xfrm>
        </p:grpSpPr>
        <p:sp>
          <p:nvSpPr>
            <p:cNvPr id="45" name="Abgerundete rechteckige Legende 49"/>
            <p:cNvSpPr/>
            <p:nvPr/>
          </p:nvSpPr>
          <p:spPr>
            <a:xfrm>
              <a:off x="1916028" y="2720421"/>
              <a:ext cx="1575852" cy="780585"/>
            </a:xfrm>
            <a:prstGeom prst="wedgeRoundRectCallout">
              <a:avLst>
                <a:gd name="adj1" fmla="val -74471"/>
                <a:gd name="adj2" fmla="val -5413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/>
                <a:t>All </a:t>
              </a:r>
              <a:r>
                <a:rPr lang="de-DE" sz="1300" i="1" dirty="0" err="1" smtClean="0">
                  <a:solidFill>
                    <a:srgbClr val="2BA91F"/>
                  </a:solidFill>
                </a:rPr>
                <a:t>Math</a:t>
              </a:r>
              <a:r>
                <a:rPr lang="de-DE" sz="1300" i="1" dirty="0" smtClean="0">
                  <a:solidFill>
                    <a:srgbClr val="2BA91F"/>
                  </a:solidFill>
                </a:rPr>
                <a:t> </a:t>
              </a: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primary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schools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19476" name="Picture 5" descr="C:\Users\simon\Dropbox\uni\Current\ebiss_poster\mitarbeiter1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63851" y="2835223"/>
              <a:ext cx="549088" cy="58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3" name="Straight Arrow Connector 40"/>
          <p:cNvCxnSpPr/>
          <p:nvPr/>
        </p:nvCxnSpPr>
        <p:spPr bwMode="auto">
          <a:xfrm>
            <a:off x="1563688" y="2006600"/>
            <a:ext cx="2936875" cy="71437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0"/>
          <p:cNvCxnSpPr/>
          <p:nvPr/>
        </p:nvCxnSpPr>
        <p:spPr bwMode="auto">
          <a:xfrm>
            <a:off x="1530350" y="3068638"/>
            <a:ext cx="3429000" cy="357187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0"/>
          <p:cNvCxnSpPr/>
          <p:nvPr/>
        </p:nvCxnSpPr>
        <p:spPr bwMode="auto">
          <a:xfrm flipV="1">
            <a:off x="1563688" y="3756025"/>
            <a:ext cx="2346325" cy="27622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756320"/>
          </a:xfrm>
        </p:spPr>
        <p:txBody>
          <a:bodyPr/>
          <a:lstStyle/>
          <a:p>
            <a:r>
              <a:rPr lang="de-DE" dirty="0" err="1"/>
              <a:t>Reasoning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Query </a:t>
            </a:r>
            <a:r>
              <a:rPr lang="de-DE" dirty="0" err="1" smtClean="0"/>
              <a:t>Completeness</a:t>
            </a:r>
            <a:r>
              <a:rPr lang="de-DE" dirty="0" smtClean="0"/>
              <a:t> (2)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403850" y="3979863"/>
            <a:ext cx="3027363" cy="2152650"/>
            <a:chOff x="5403313" y="3980490"/>
            <a:chExt cx="3028286" cy="2152679"/>
          </a:xfrm>
        </p:grpSpPr>
        <p:pic>
          <p:nvPicPr>
            <p:cNvPr id="19486" name="Picture 2" descr="C:\Dokumente und Einstellungen\Simon\Eigene Dateien\Dropbox\uni\Current\vortrag_phd_seminar_2012\walle\wall-e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03313" y="5153682"/>
              <a:ext cx="1223963" cy="97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bgerundete rechteckige Legende 16"/>
            <p:cNvSpPr/>
            <p:nvPr/>
          </p:nvSpPr>
          <p:spPr>
            <a:xfrm>
              <a:off x="6923014" y="3980490"/>
              <a:ext cx="1508585" cy="1376381"/>
            </a:xfrm>
            <a:prstGeom prst="wedgeRoundRectCallout">
              <a:avLst>
                <a:gd name="adj1" fmla="val -84430"/>
                <a:gd name="adj2" fmla="val 47116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i="1" dirty="0" err="1"/>
                <a:t>You</a:t>
              </a:r>
              <a:r>
                <a:rPr lang="de-DE" sz="1400" i="1" dirty="0"/>
                <a:t> </a:t>
              </a:r>
              <a:r>
                <a:rPr lang="de-DE" sz="1400" b="1" i="1" dirty="0" err="1"/>
                <a:t>can</a:t>
              </a:r>
              <a:r>
                <a:rPr lang="de-DE" sz="1400" i="1" dirty="0"/>
                <a:t>, </a:t>
              </a:r>
              <a:r>
                <a:rPr lang="de-DE" sz="1400" i="1" dirty="0" err="1"/>
                <a:t>because</a:t>
              </a:r>
              <a:r>
                <a:rPr lang="de-DE" sz="1400" i="1" dirty="0"/>
                <a:t> all </a:t>
              </a:r>
              <a:r>
                <a:rPr lang="de-DE" sz="1400" i="1" dirty="0" err="1"/>
                <a:t>needed</a:t>
              </a:r>
              <a:r>
                <a:rPr lang="de-DE" sz="1400" i="1" dirty="0"/>
                <a:t> </a:t>
              </a:r>
              <a:r>
                <a:rPr lang="de-DE" sz="1400" i="1" dirty="0" err="1"/>
                <a:t>information</a:t>
              </a:r>
              <a:r>
                <a:rPr lang="de-DE" sz="1400" i="1" dirty="0"/>
                <a:t> </a:t>
              </a:r>
              <a:r>
                <a:rPr lang="de-DE" sz="1400" i="1" dirty="0" err="1"/>
                <a:t>is</a:t>
              </a:r>
              <a:r>
                <a:rPr lang="de-DE" sz="1400" i="1" dirty="0"/>
                <a:t> </a:t>
              </a:r>
              <a:r>
                <a:rPr lang="de-DE" sz="1400" i="1" dirty="0" err="1"/>
                <a:t>complete</a:t>
              </a:r>
              <a:r>
                <a:rPr lang="de-DE" sz="1400" i="1" dirty="0"/>
                <a:t> in </a:t>
              </a:r>
              <a:r>
                <a:rPr lang="de-DE" sz="1400" i="1" dirty="0" err="1"/>
                <a:t>the</a:t>
              </a:r>
              <a:r>
                <a:rPr lang="de-DE" sz="1400" i="1" dirty="0"/>
                <a:t> </a:t>
              </a:r>
              <a:r>
                <a:rPr lang="de-DE" sz="1400" i="1" dirty="0" err="1"/>
                <a:t>database</a:t>
              </a:r>
              <a:endParaRPr lang="de-DE" sz="1400" i="1" dirty="0"/>
            </a:p>
          </p:txBody>
        </p:sp>
      </p:grpSp>
      <p:sp>
        <p:nvSpPr>
          <p:cNvPr id="42" name="TextBox 38"/>
          <p:cNvSpPr txBox="1">
            <a:spLocks noChangeArrowheads="1"/>
          </p:cNvSpPr>
          <p:nvPr/>
        </p:nvSpPr>
        <p:spPr bwMode="auto">
          <a:xfrm>
            <a:off x="3924300" y="4286250"/>
            <a:ext cx="33369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i="1">
                <a:latin typeface="Gill Sans MT" pitchFamily="34" charset="0"/>
              </a:rPr>
              <a:t>Space of possible information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4668838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Gill Sans MT" pitchFamily="34" charset="0"/>
              </a:rPr>
              <a:t>Assertions about partial completeness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66788" y="3756025"/>
            <a:ext cx="2381250" cy="811213"/>
            <a:chOff x="966394" y="3755718"/>
            <a:chExt cx="2381470" cy="811833"/>
          </a:xfrm>
        </p:grpSpPr>
        <p:sp>
          <p:nvSpPr>
            <p:cNvPr id="46" name="Abgerundete rechteckige Legende 50"/>
            <p:cNvSpPr/>
            <p:nvPr/>
          </p:nvSpPr>
          <p:spPr>
            <a:xfrm>
              <a:off x="2019003" y="3979727"/>
              <a:ext cx="1328861" cy="587824"/>
            </a:xfrm>
            <a:prstGeom prst="wedgeRoundRectCallout">
              <a:avLst>
                <a:gd name="adj1" fmla="val -84176"/>
                <a:gd name="adj2" fmla="val -41067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 err="1">
                  <a:solidFill>
                    <a:srgbClr val="2BA91F"/>
                  </a:solidFill>
                </a:rPr>
                <a:t>Biology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>
                  <a:solidFill>
                    <a:srgbClr val="2BA91F"/>
                  </a:solidFill>
                </a:rPr>
                <a:t>high </a:t>
              </a:r>
              <a:r>
                <a:rPr lang="de-DE" sz="1300" i="1" dirty="0" err="1">
                  <a:solidFill>
                    <a:srgbClr val="2BA91F"/>
                  </a:solidFill>
                </a:rPr>
                <a:t>schools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19485" name="Picture 6" descr="C:\Users\simon\Dropbox\uni\Current\ebiss_poster\mitarbeiterin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966394" y="3755718"/>
              <a:ext cx="630809" cy="67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0013" y="2420938"/>
            <a:ext cx="209708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751388" y="1484313"/>
            <a:ext cx="3781425" cy="2214562"/>
            <a:chOff x="4752001" y="1484783"/>
            <a:chExt cx="3780439" cy="2213852"/>
          </a:xfrm>
        </p:grpSpPr>
        <p:grpSp>
          <p:nvGrpSpPr>
            <p:cNvPr id="19479" name="Group 8"/>
            <p:cNvGrpSpPr>
              <a:grpSpLocks/>
            </p:cNvGrpSpPr>
            <p:nvPr/>
          </p:nvGrpSpPr>
          <p:grpSpPr bwMode="auto">
            <a:xfrm>
              <a:off x="5383775" y="1484783"/>
              <a:ext cx="3148665" cy="2213852"/>
              <a:chOff x="5383775" y="1484783"/>
              <a:chExt cx="3148665" cy="2213852"/>
            </a:xfrm>
          </p:grpSpPr>
          <p:sp>
            <p:nvSpPr>
              <p:cNvPr id="43" name="Abgerundete rechteckige Legende 47"/>
              <p:cNvSpPr/>
              <p:nvPr/>
            </p:nvSpPr>
            <p:spPr>
              <a:xfrm>
                <a:off x="6372415" y="1484783"/>
                <a:ext cx="2160025" cy="1114068"/>
              </a:xfrm>
              <a:prstGeom prst="wedgeRoundRectCallout">
                <a:avLst>
                  <a:gd name="adj1" fmla="val 12191"/>
                  <a:gd name="adj2" fmla="val 95149"/>
                  <a:gd name="adj3" fmla="val 16667"/>
                </a:avLst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300" i="1" dirty="0"/>
                  <a:t>I </a:t>
                </a:r>
                <a:r>
                  <a:rPr lang="de-DE" sz="1300" i="1" dirty="0" err="1"/>
                  <a:t>want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to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know</a:t>
                </a:r>
                <a:r>
                  <a:rPr lang="de-DE" sz="1300" i="1" dirty="0"/>
                  <a:t> </a:t>
                </a:r>
                <a:br>
                  <a:rPr lang="de-DE" sz="1300" i="1" dirty="0"/>
                </a:br>
                <a:r>
                  <a:rPr lang="de-DE" sz="1300" i="1" dirty="0"/>
                  <a:t>  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“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How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many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pupils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br>
                  <a:rPr lang="de-DE" sz="1300" i="1" dirty="0">
                    <a:solidFill>
                      <a:srgbClr val="FF0000"/>
                    </a:solidFill>
                  </a:rPr>
                </a:br>
                <a:r>
                  <a:rPr lang="de-DE" sz="1300" i="1" dirty="0">
                    <a:solidFill>
                      <a:srgbClr val="FF0000"/>
                    </a:solidFill>
                  </a:rPr>
                  <a:t>  </a:t>
                </a:r>
                <a:r>
                  <a:rPr lang="de-DE" sz="1300" i="1" u="sng" dirty="0" err="1">
                    <a:solidFill>
                      <a:srgbClr val="FF0000"/>
                    </a:solidFill>
                  </a:rPr>
                  <a:t>at</a:t>
                </a:r>
                <a:r>
                  <a:rPr lang="de-DE" sz="1300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u="sng" dirty="0" err="1">
                    <a:solidFill>
                      <a:srgbClr val="FF0000"/>
                    </a:solidFill>
                  </a:rPr>
                  <a:t>vocational</a:t>
                </a:r>
                <a:r>
                  <a:rPr lang="de-DE" sz="1300" i="1" u="sng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u="sng" dirty="0" err="1">
                    <a:solidFill>
                      <a:srgbClr val="FF0000"/>
                    </a:solidFill>
                  </a:rPr>
                  <a:t>schools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br>
                  <a:rPr lang="de-DE" sz="1300" i="1" dirty="0">
                    <a:solidFill>
                      <a:srgbClr val="FF0000"/>
                    </a:solidFill>
                  </a:rPr>
                </a:br>
                <a:r>
                  <a:rPr lang="de-DE" sz="1300" i="1" dirty="0">
                    <a:solidFill>
                      <a:srgbClr val="FF0000"/>
                    </a:solidFill>
                  </a:rPr>
                  <a:t>  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have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grade A in </a:t>
                </a:r>
                <a:r>
                  <a:rPr lang="de-DE" sz="1300" i="1" dirty="0" err="1" smtClean="0">
                    <a:solidFill>
                      <a:srgbClr val="FF0000"/>
                    </a:solidFill>
                  </a:rPr>
                  <a:t>Math</a:t>
                </a:r>
                <a:r>
                  <a:rPr lang="de-DE" sz="1300" i="1" dirty="0" smtClean="0">
                    <a:solidFill>
                      <a:srgbClr val="FF0000"/>
                    </a:solidFill>
                  </a:rPr>
                  <a:t>?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“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300" i="1" dirty="0"/>
                  <a:t>Can I </a:t>
                </a:r>
                <a:r>
                  <a:rPr lang="de-DE" sz="1300" i="1" dirty="0" err="1"/>
                  <a:t>trust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the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query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answer</a:t>
                </a:r>
                <a:r>
                  <a:rPr lang="de-DE" sz="1300" i="1" dirty="0"/>
                  <a:t>?</a:t>
                </a:r>
              </a:p>
            </p:txBody>
          </p:sp>
          <p:pic>
            <p:nvPicPr>
              <p:cNvPr id="19482" name="Picture 8" descr="C:\Users\simon\Dropbox\uni\Current\ebiss_poster\statistiker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47510" y="2874922"/>
                <a:ext cx="766661" cy="823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4" name="Straight Connector 53"/>
              <p:cNvCxnSpPr>
                <a:stCxn id="10" idx="3"/>
              </p:cNvCxnSpPr>
              <p:nvPr/>
            </p:nvCxnSpPr>
            <p:spPr>
              <a:xfrm>
                <a:off x="5383661" y="3081296"/>
                <a:ext cx="2212398" cy="3015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4752001" y="2874987"/>
              <a:ext cx="631660" cy="4110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36638" y="1484313"/>
            <a:ext cx="2382837" cy="933450"/>
            <a:chOff x="1037275" y="1484783"/>
            <a:chExt cx="2382596" cy="933343"/>
          </a:xfrm>
        </p:grpSpPr>
        <p:sp>
          <p:nvSpPr>
            <p:cNvPr id="44" name="Abgerundete rechteckige Legende 48"/>
            <p:cNvSpPr/>
            <p:nvPr/>
          </p:nvSpPr>
          <p:spPr>
            <a:xfrm>
              <a:off x="2003964" y="1484783"/>
              <a:ext cx="1415907" cy="665086"/>
            </a:xfrm>
            <a:prstGeom prst="wedgeRoundRectCallout">
              <a:avLst>
                <a:gd name="adj1" fmla="val -81068"/>
                <a:gd name="adj2" fmla="val 28500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vocational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school</a:t>
              </a:r>
              <a:r>
                <a:rPr lang="de-DE" sz="1300" i="1" dirty="0" err="1"/>
                <a:t>s</a:t>
              </a:r>
              <a:r>
                <a:rPr lang="de-DE" sz="1300" i="1" dirty="0"/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19478" name="Picture 7" descr="C:\Users\simon\Dropbox\uni\Current\ebiss_poster\mitarbeiterin2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037275" y="1847897"/>
              <a:ext cx="530734" cy="570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63613" y="2720975"/>
            <a:ext cx="2528887" cy="779463"/>
            <a:chOff x="963851" y="2720421"/>
            <a:chExt cx="2528029" cy="780585"/>
          </a:xfrm>
        </p:grpSpPr>
        <p:sp>
          <p:nvSpPr>
            <p:cNvPr id="45" name="Abgerundete rechteckige Legende 49"/>
            <p:cNvSpPr/>
            <p:nvPr/>
          </p:nvSpPr>
          <p:spPr>
            <a:xfrm>
              <a:off x="1916028" y="2720421"/>
              <a:ext cx="1575852" cy="780585"/>
            </a:xfrm>
            <a:prstGeom prst="wedgeRoundRectCallout">
              <a:avLst>
                <a:gd name="adj1" fmla="val -74471"/>
                <a:gd name="adj2" fmla="val -5413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/>
                <a:t>All </a:t>
              </a:r>
              <a:r>
                <a:rPr lang="de-DE" sz="1300" i="1" dirty="0" err="1" smtClean="0">
                  <a:solidFill>
                    <a:srgbClr val="2BA91F"/>
                  </a:solidFill>
                </a:rPr>
                <a:t>Math</a:t>
              </a:r>
              <a:r>
                <a:rPr lang="de-DE" sz="1300" i="1" dirty="0" smtClean="0">
                  <a:solidFill>
                    <a:srgbClr val="2BA91F"/>
                  </a:solidFill>
                </a:rPr>
                <a:t> </a:t>
              </a: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primary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schools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19476" name="Picture 5" descr="C:\Users\simon\Dropbox\uni\Current\ebiss_poster\mitarbeiter1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63851" y="2835223"/>
              <a:ext cx="549088" cy="58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3" name="Straight Arrow Connector 40"/>
          <p:cNvCxnSpPr/>
          <p:nvPr/>
        </p:nvCxnSpPr>
        <p:spPr bwMode="auto">
          <a:xfrm>
            <a:off x="1563688" y="2006600"/>
            <a:ext cx="2936875" cy="71437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0"/>
          <p:cNvCxnSpPr/>
          <p:nvPr/>
        </p:nvCxnSpPr>
        <p:spPr bwMode="auto">
          <a:xfrm>
            <a:off x="1530350" y="3068638"/>
            <a:ext cx="3429000" cy="357187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0"/>
          <p:cNvCxnSpPr/>
          <p:nvPr/>
        </p:nvCxnSpPr>
        <p:spPr bwMode="auto">
          <a:xfrm flipV="1">
            <a:off x="1563688" y="3756025"/>
            <a:ext cx="2346325" cy="27622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Callout 35"/>
          <p:cNvSpPr/>
          <p:nvPr/>
        </p:nvSpPr>
        <p:spPr>
          <a:xfrm>
            <a:off x="4932040" y="764704"/>
            <a:ext cx="3816424" cy="1800200"/>
          </a:xfrm>
          <a:prstGeom prst="cloudCallout">
            <a:avLst>
              <a:gd name="adj1" fmla="val 27823"/>
              <a:gd name="adj2" fmla="val 518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200" dirty="0" smtClean="0"/>
              <a:t>… formalize </a:t>
            </a:r>
            <a:r>
              <a:rPr lang="en-US" sz="2200" dirty="0" smtClean="0">
                <a:solidFill>
                  <a:srgbClr val="000000"/>
                </a:solidFill>
              </a:rPr>
              <a:t>completeness of </a:t>
            </a:r>
            <a:r>
              <a:rPr lang="en-US" sz="2200" dirty="0" smtClean="0">
                <a:solidFill>
                  <a:srgbClr val="0000FF"/>
                </a:solidFill>
              </a:rPr>
              <a:t/>
            </a:r>
            <a:br>
              <a:rPr lang="en-US" sz="2200" dirty="0" smtClean="0">
                <a:solidFill>
                  <a:srgbClr val="0000FF"/>
                </a:solidFill>
              </a:rPr>
            </a:br>
            <a:r>
              <a:rPr lang="en-US" sz="2200" dirty="0" smtClean="0">
                <a:solidFill>
                  <a:srgbClr val="0000FF"/>
                </a:solidFill>
              </a:rPr>
              <a:t>query answers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756320"/>
          </a:xfrm>
        </p:spPr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Questions</a:t>
            </a:r>
            <a:r>
              <a:rPr lang="de-DE" dirty="0" smtClean="0"/>
              <a:t>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... </a:t>
            </a:r>
            <a:endParaRPr lang="en-US" dirty="0"/>
          </a:p>
        </p:txBody>
      </p:sp>
      <p:sp>
        <p:nvSpPr>
          <p:cNvPr id="36" name="Cloud Callout 35"/>
          <p:cNvSpPr/>
          <p:nvPr/>
        </p:nvSpPr>
        <p:spPr>
          <a:xfrm>
            <a:off x="179512" y="548680"/>
            <a:ext cx="4536504" cy="2664296"/>
          </a:xfrm>
          <a:prstGeom prst="cloudCallout">
            <a:avLst>
              <a:gd name="adj1" fmla="val 13110"/>
              <a:gd name="adj2" fmla="val 563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200" dirty="0" smtClean="0"/>
              <a:t>… assert </a:t>
            </a:r>
            <a:r>
              <a:rPr lang="en-US" sz="2200" dirty="0" smtClean="0">
                <a:solidFill>
                  <a:schemeClr val="tx1"/>
                </a:solidFill>
              </a:rPr>
              <a:t>completeness of </a:t>
            </a:r>
            <a:r>
              <a:rPr lang="en-US" sz="2200" dirty="0" smtClean="0">
                <a:solidFill>
                  <a:srgbClr val="0000FF"/>
                </a:solidFill>
              </a:rPr>
              <a:t>parts of a </a:t>
            </a:r>
            <a:br>
              <a:rPr lang="en-US" sz="2200" dirty="0" smtClean="0">
                <a:solidFill>
                  <a:srgbClr val="0000FF"/>
                </a:solidFill>
              </a:rPr>
            </a:br>
            <a:r>
              <a:rPr lang="en-US" sz="2200" dirty="0" smtClean="0"/>
              <a:t>possibly incomplete </a:t>
            </a:r>
            <a:r>
              <a:rPr lang="en-US" sz="2200" dirty="0" smtClean="0">
                <a:solidFill>
                  <a:srgbClr val="0000FF"/>
                </a:solidFill>
              </a:rPr>
              <a:t>database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29676" y="3861048"/>
            <a:ext cx="4896544" cy="2088232"/>
          </a:xfrm>
          <a:prstGeom prst="cloudCallout">
            <a:avLst>
              <a:gd name="adj1" fmla="val 67877"/>
              <a:gd name="adj2" fmla="val 160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200" dirty="0" smtClean="0"/>
              <a:t>…</a:t>
            </a:r>
            <a:r>
              <a:rPr lang="en-US" sz="2200" dirty="0" smtClean="0">
                <a:solidFill>
                  <a:srgbClr val="0000FF"/>
                </a:solidFill>
              </a:rPr>
              <a:t> infer completeness</a:t>
            </a:r>
            <a:r>
              <a:rPr lang="en-US" sz="2200" dirty="0" smtClean="0"/>
              <a:t> of query answers from such assertions? </a:t>
            </a:r>
            <a:endParaRPr lang="en-US" sz="2200" dirty="0"/>
          </a:p>
        </p:txBody>
      </p:sp>
      <p:sp>
        <p:nvSpPr>
          <p:cNvPr id="38" name="Cloud Callout 37"/>
          <p:cNvSpPr/>
          <p:nvPr/>
        </p:nvSpPr>
        <p:spPr>
          <a:xfrm>
            <a:off x="4283968" y="2780928"/>
            <a:ext cx="4788024" cy="1584176"/>
          </a:xfrm>
          <a:prstGeom prst="cloudCallout">
            <a:avLst>
              <a:gd name="adj1" fmla="val -4698"/>
              <a:gd name="adj2" fmla="val 7873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200" dirty="0" smtClean="0"/>
              <a:t>… </a:t>
            </a:r>
            <a:r>
              <a:rPr lang="en-US" sz="2200" dirty="0" smtClean="0">
                <a:solidFill>
                  <a:srgbClr val="0000FF"/>
                </a:solidFill>
              </a:rPr>
              <a:t>implement</a:t>
            </a:r>
            <a:r>
              <a:rPr lang="en-US" sz="2200" dirty="0" smtClean="0"/>
              <a:t> such reasoning techniques? </a:t>
            </a:r>
            <a:endParaRPr lang="en-US" sz="22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221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33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43608" y="1412776"/>
            <a:ext cx="6929437" cy="4371975"/>
            <a:chOff x="341313" y="80963"/>
            <a:chExt cx="6929437" cy="437197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22313" y="2779713"/>
              <a:ext cx="3317875" cy="3794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1313" y="111125"/>
              <a:ext cx="4032250" cy="2087563"/>
            </a:xfrm>
            <a:prstGeom prst="rect">
              <a:avLst/>
            </a:prstGeom>
            <a:noFill/>
            <a:ln w="9525">
              <a:solidFill>
                <a:srgbClr val="4A7EBB"/>
              </a:solidFill>
              <a:prstDash val="dash"/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115"/>
            <p:cNvSpPr txBox="1">
              <a:spLocks noChangeArrowheads="1"/>
            </p:cNvSpPr>
            <p:nvPr/>
          </p:nvSpPr>
          <p:spPr bwMode="auto">
            <a:xfrm>
              <a:off x="2578100" y="466725"/>
              <a:ext cx="16700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200"/>
                <a:t>Output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474913" y="449263"/>
              <a:ext cx="1806575" cy="1639887"/>
            </a:xfrm>
            <a:prstGeom prst="rect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2552700" y="803275"/>
              <a:ext cx="1651000" cy="319088"/>
              <a:chOff x="2663825" y="1319213"/>
              <a:chExt cx="1651000" cy="274637"/>
            </a:xfrm>
          </p:grpSpPr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2663825" y="1319213"/>
                <a:ext cx="1651000" cy="27463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TextBox 100"/>
              <p:cNvSpPr txBox="1">
                <a:spLocks noChangeArrowheads="1"/>
              </p:cNvSpPr>
              <p:nvPr/>
            </p:nvSpPr>
            <p:spPr bwMode="auto">
              <a:xfrm>
                <a:off x="3078683" y="1342285"/>
                <a:ext cx="1147621" cy="238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200"/>
                  <a:t>Query Results</a:t>
                </a:r>
              </a:p>
            </p:txBody>
          </p:sp>
          <p:pic>
            <p:nvPicPr>
              <p:cNvPr id="78" name="Picture 33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6375" y="1341438"/>
                <a:ext cx="242888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2552700" y="1273175"/>
              <a:ext cx="1908175" cy="322263"/>
              <a:chOff x="2663825" y="976313"/>
              <a:chExt cx="1908175" cy="276225"/>
            </a:xfrm>
          </p:grpSpPr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2663825" y="976313"/>
                <a:ext cx="1651000" cy="27622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TextBox 100"/>
              <p:cNvSpPr txBox="1">
                <a:spLocks noChangeArrowheads="1"/>
              </p:cNvSpPr>
              <p:nvPr/>
            </p:nvSpPr>
            <p:spPr bwMode="auto">
              <a:xfrm>
                <a:off x="2704774" y="989518"/>
                <a:ext cx="1867226" cy="238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200"/>
                  <a:t>Gen. and Spec.</a:t>
                </a:r>
              </a:p>
            </p:txBody>
          </p:sp>
          <p:pic>
            <p:nvPicPr>
              <p:cNvPr id="75" name="Picture 3" descr="C:\Users\Paramita\Desktop\images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963" y="1011238"/>
                <a:ext cx="239712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52700" y="1665288"/>
              <a:ext cx="1651000" cy="3222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Box 100"/>
            <p:cNvSpPr txBox="1">
              <a:spLocks noChangeArrowheads="1"/>
            </p:cNvSpPr>
            <p:nvPr/>
          </p:nvSpPr>
          <p:spPr bwMode="auto">
            <a:xfrm>
              <a:off x="2774950" y="1685925"/>
              <a:ext cx="15351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200"/>
                <a:t>Query Completeness</a:t>
              </a:r>
            </a:p>
          </p:txBody>
        </p:sp>
        <p:grpSp>
          <p:nvGrpSpPr>
            <p:cNvPr id="16" name="Group 117"/>
            <p:cNvGrpSpPr>
              <a:grpSpLocks/>
            </p:cNvGrpSpPr>
            <p:nvPr/>
          </p:nvGrpSpPr>
          <p:grpSpPr bwMode="auto">
            <a:xfrm>
              <a:off x="2611438" y="1752600"/>
              <a:ext cx="252412" cy="201613"/>
              <a:chOff x="2722700" y="1678615"/>
              <a:chExt cx="249237" cy="275022"/>
            </a:xfrm>
          </p:grpSpPr>
          <p:pic>
            <p:nvPicPr>
              <p:cNvPr id="70" name="Picture 3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700" y="1678615"/>
                <a:ext cx="118576" cy="14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1" name="Straight Connector 70"/>
              <p:cNvCxnSpPr>
                <a:cxnSpLocks noChangeShapeType="1"/>
              </p:cNvCxnSpPr>
              <p:nvPr/>
            </p:nvCxnSpPr>
            <p:spPr bwMode="auto">
              <a:xfrm flipV="1">
                <a:off x="2782266" y="1737085"/>
                <a:ext cx="128538" cy="16024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72" name="Picture 33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1850" y="1802327"/>
                <a:ext cx="120087" cy="15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15"/>
            <p:cNvSpPr txBox="1">
              <a:spLocks noChangeArrowheads="1"/>
            </p:cNvSpPr>
            <p:nvPr/>
          </p:nvSpPr>
          <p:spPr bwMode="auto">
            <a:xfrm>
              <a:off x="1438275" y="80963"/>
              <a:ext cx="16700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+mn-cs"/>
                </a:rPr>
                <a:t>Interface Layer</a:t>
              </a:r>
            </a:p>
          </p:txBody>
        </p: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341313" y="2422525"/>
              <a:ext cx="4032250" cy="2001838"/>
              <a:chOff x="222639" y="2412981"/>
              <a:chExt cx="4261899" cy="2011341"/>
            </a:xfrm>
          </p:grpSpPr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222639" y="2441692"/>
                <a:ext cx="4261899" cy="1982630"/>
              </a:xfrm>
              <a:prstGeom prst="rect">
                <a:avLst/>
              </a:prstGeom>
              <a:noFill/>
              <a:ln w="9525">
                <a:solidFill>
                  <a:srgbClr val="4A7EBB"/>
                </a:solidFill>
                <a:prstDash val="dash"/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TextBox 115"/>
              <p:cNvSpPr txBox="1">
                <a:spLocks noChangeArrowheads="1"/>
              </p:cNvSpPr>
              <p:nvPr/>
            </p:nvSpPr>
            <p:spPr bwMode="auto">
              <a:xfrm>
                <a:off x="1548190" y="2412981"/>
                <a:ext cx="1671201" cy="338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cs typeface="+mn-cs"/>
                  </a:rPr>
                  <a:t>Reasoning Layer</a:t>
                </a:r>
              </a:p>
            </p:txBody>
          </p:sp>
        </p:grp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037138" y="138113"/>
              <a:ext cx="2233612" cy="4314825"/>
            </a:xfrm>
            <a:prstGeom prst="rect">
              <a:avLst/>
            </a:prstGeom>
            <a:noFill/>
            <a:ln w="9525">
              <a:solidFill>
                <a:srgbClr val="4A7EBB"/>
              </a:solidFill>
              <a:prstDash val="dash"/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TextBox 115"/>
            <p:cNvSpPr txBox="1">
              <a:spLocks noChangeArrowheads="1"/>
            </p:cNvSpPr>
            <p:nvPr/>
          </p:nvSpPr>
          <p:spPr bwMode="auto">
            <a:xfrm>
              <a:off x="5129213" y="109538"/>
              <a:ext cx="20589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+mn-cs"/>
                </a:rPr>
                <a:t>Data Layer</a:t>
              </a:r>
            </a:p>
          </p:txBody>
        </p:sp>
        <p:pic>
          <p:nvPicPr>
            <p:cNvPr id="21" name="Picture 33" descr="C:\Users\Paramita\Desktop\databas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863" y="2930525"/>
              <a:ext cx="982662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3" descr="C:\Users\Paramita\Desktop\databas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213" y="614363"/>
              <a:ext cx="982662" cy="123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253038" y="1811338"/>
              <a:ext cx="1944687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Partially Complete Database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53038" y="4125913"/>
              <a:ext cx="1946275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Meta-information Storage</a:t>
              </a:r>
            </a:p>
          </p:txBody>
        </p: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4311650" y="957263"/>
              <a:ext cx="142875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4311650" y="496888"/>
              <a:ext cx="1517650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Evaluate SQL Queries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</a:rPr>
                <a:t>(database mode)</a:t>
              </a:r>
            </a:p>
          </p:txBody>
        </p:sp>
        <p:sp>
          <p:nvSpPr>
            <p:cNvPr id="27" name="TextBox 115"/>
            <p:cNvSpPr txBox="1">
              <a:spLocks noChangeArrowheads="1"/>
            </p:cNvSpPr>
            <p:nvPr/>
          </p:nvSpPr>
          <p:spPr bwMode="auto">
            <a:xfrm>
              <a:off x="531813" y="473075"/>
              <a:ext cx="1670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200"/>
                <a:t>Input</a:t>
              </a:r>
            </a:p>
          </p:txBody>
        </p:sp>
        <p:grpSp>
          <p:nvGrpSpPr>
            <p:cNvPr id="28" name="Group 94"/>
            <p:cNvGrpSpPr>
              <a:grpSpLocks/>
            </p:cNvGrpSpPr>
            <p:nvPr/>
          </p:nvGrpSpPr>
          <p:grpSpPr bwMode="auto">
            <a:xfrm>
              <a:off x="504825" y="796925"/>
              <a:ext cx="1741488" cy="322263"/>
              <a:chOff x="435804" y="669355"/>
              <a:chExt cx="1741488" cy="276225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435804" y="669355"/>
                <a:ext cx="1652588" cy="27622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509776" y="687221"/>
                <a:ext cx="1667516" cy="238239"/>
                <a:chOff x="612775" y="869956"/>
                <a:chExt cx="1666875" cy="238107"/>
              </a:xfrm>
            </p:grpSpPr>
            <p:pic>
              <p:nvPicPr>
                <p:cNvPr id="66" name="Picture 102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775" y="877888"/>
                  <a:ext cx="195263" cy="209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TextBox 100"/>
                <p:cNvSpPr txBox="1">
                  <a:spLocks noChangeArrowheads="1"/>
                </p:cNvSpPr>
                <p:nvPr/>
              </p:nvSpPr>
              <p:spPr bwMode="auto">
                <a:xfrm>
                  <a:off x="744538" y="869956"/>
                  <a:ext cx="1535112" cy="238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 eaLnBrk="1" hangingPunct="1"/>
                  <a:r>
                    <a:rPr lang="en-US" sz="1200"/>
                    <a:t>Schema constraints</a:t>
                  </a:r>
                </a:p>
              </p:txBody>
            </p:sp>
          </p:grpSp>
        </p:grp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06413" y="1214438"/>
              <a:ext cx="1652587" cy="32067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06413" y="1631950"/>
              <a:ext cx="1652587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28625" y="454025"/>
              <a:ext cx="1808163" cy="1635125"/>
            </a:xfrm>
            <a:prstGeom prst="rect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2" name="Group 17"/>
            <p:cNvGrpSpPr>
              <a:grpSpLocks/>
            </p:cNvGrpSpPr>
            <p:nvPr/>
          </p:nvGrpSpPr>
          <p:grpSpPr bwMode="auto">
            <a:xfrm>
              <a:off x="560388" y="1230313"/>
              <a:ext cx="1498600" cy="276225"/>
              <a:chOff x="579438" y="1282703"/>
              <a:chExt cx="1498600" cy="238122"/>
            </a:xfrm>
          </p:grpSpPr>
          <p:sp>
            <p:nvSpPr>
              <p:cNvPr id="62" name="TextBox 100"/>
              <p:cNvSpPr txBox="1">
                <a:spLocks noChangeArrowheads="1"/>
              </p:cNvSpPr>
              <p:nvPr/>
            </p:nvSpPr>
            <p:spPr bwMode="auto">
              <a:xfrm>
                <a:off x="939800" y="1282703"/>
                <a:ext cx="1138238" cy="2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200"/>
                  <a:t>TC-statements</a:t>
                </a:r>
              </a:p>
            </p:txBody>
          </p:sp>
          <p:pic>
            <p:nvPicPr>
              <p:cNvPr id="63" name="Picture 11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438" y="1293813"/>
                <a:ext cx="258762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571500" y="1658939"/>
              <a:ext cx="1385888" cy="276225"/>
              <a:chOff x="588085" y="1763728"/>
              <a:chExt cx="1385178" cy="238106"/>
            </a:xfrm>
          </p:grpSpPr>
          <p:sp>
            <p:nvSpPr>
              <p:cNvPr id="60" name="TextBox 100"/>
              <p:cNvSpPr txBox="1">
                <a:spLocks noChangeArrowheads="1"/>
              </p:cNvSpPr>
              <p:nvPr/>
            </p:nvSpPr>
            <p:spPr bwMode="auto">
              <a:xfrm>
                <a:off x="1033463" y="1763728"/>
                <a:ext cx="939800" cy="238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200"/>
                  <a:t>SQL queries</a:t>
                </a:r>
              </a:p>
            </p:txBody>
          </p:sp>
          <p:pic>
            <p:nvPicPr>
              <p:cNvPr id="61" name="Picture 10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085" y="1787545"/>
                <a:ext cx="230246" cy="193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>
              <a:off x="2560638" y="3724275"/>
              <a:ext cx="0" cy="21272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</p:cNvCxnSpPr>
            <p:nvPr/>
          </p:nvCxnSpPr>
          <p:spPr bwMode="auto">
            <a:xfrm flipH="1" flipV="1">
              <a:off x="3030538" y="3708400"/>
              <a:ext cx="1587" cy="21907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 flipV="1">
              <a:off x="3722688" y="2089150"/>
              <a:ext cx="0" cy="66992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Arrow Connector 36"/>
            <p:cNvCxnSpPr>
              <a:cxnSpLocks noChangeShapeType="1"/>
            </p:cNvCxnSpPr>
            <p:nvPr/>
          </p:nvCxnSpPr>
          <p:spPr bwMode="auto">
            <a:xfrm>
              <a:off x="920750" y="2089150"/>
              <a:ext cx="0" cy="69056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 flipH="1" flipV="1">
              <a:off x="4083050" y="3930650"/>
              <a:ext cx="1627188" cy="635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Box 38"/>
            <p:cNvSpPr txBox="1"/>
            <p:nvPr/>
          </p:nvSpPr>
          <p:spPr>
            <a:xfrm>
              <a:off x="4159250" y="3502025"/>
              <a:ext cx="153670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Hibernate Store/Load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TCs and Queries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3063" y="2398713"/>
              <a:ext cx="1646237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Read Database Schema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(database mode)</a:t>
              </a:r>
            </a:p>
          </p:txBody>
        </p:sp>
        <p:grpSp>
          <p:nvGrpSpPr>
            <p:cNvPr id="41" name="Group 7"/>
            <p:cNvGrpSpPr>
              <a:grpSpLocks/>
            </p:cNvGrpSpPr>
            <p:nvPr/>
          </p:nvGrpSpPr>
          <p:grpSpPr bwMode="auto">
            <a:xfrm>
              <a:off x="733425" y="3967163"/>
              <a:ext cx="1274763" cy="312737"/>
              <a:chOff x="1350457" y="3475636"/>
              <a:chExt cx="1650999" cy="274637"/>
            </a:xfrm>
          </p:grpSpPr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1350457" y="3475636"/>
                <a:ext cx="1650999" cy="27463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prstDash val="sysDash"/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TextBox 100"/>
              <p:cNvSpPr txBox="1">
                <a:spLocks noChangeArrowheads="1"/>
              </p:cNvSpPr>
              <p:nvPr/>
            </p:nvSpPr>
            <p:spPr bwMode="auto">
              <a:xfrm>
                <a:off x="1747839" y="3484719"/>
                <a:ext cx="1147621" cy="238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200"/>
                  <a:t>TuProlog</a:t>
                </a:r>
              </a:p>
            </p:txBody>
          </p:sp>
        </p:grpSp>
        <p:pic>
          <p:nvPicPr>
            <p:cNvPr id="42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113" y="3989388"/>
              <a:ext cx="266700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3"/>
            <p:cNvSpPr>
              <a:spLocks noChangeArrowheads="1"/>
            </p:cNvSpPr>
            <p:nvPr/>
          </p:nvSpPr>
          <p:spPr bwMode="auto">
            <a:xfrm>
              <a:off x="1462088" y="2792413"/>
              <a:ext cx="18907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Program Business Logic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22313" y="3360738"/>
              <a:ext cx="2724150" cy="33813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83"/>
            <p:cNvSpPr>
              <a:spLocks noChangeArrowheads="1"/>
            </p:cNvSpPr>
            <p:nvPr/>
          </p:nvSpPr>
          <p:spPr bwMode="auto">
            <a:xfrm>
              <a:off x="1087438" y="3382963"/>
              <a:ext cx="1943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Completeness Reasoner</a:t>
              </a:r>
            </a:p>
          </p:txBody>
        </p:sp>
        <p:pic>
          <p:nvPicPr>
            <p:cNvPr id="46" name="Picture 9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3990975"/>
              <a:ext cx="255587" cy="2635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7"/>
            <p:cNvGrpSpPr>
              <a:grpSpLocks/>
            </p:cNvGrpSpPr>
            <p:nvPr/>
          </p:nvGrpSpPr>
          <p:grpSpPr bwMode="auto">
            <a:xfrm>
              <a:off x="2157413" y="3952875"/>
              <a:ext cx="1266825" cy="327025"/>
              <a:chOff x="1556046" y="3475636"/>
              <a:chExt cx="1650999" cy="274637"/>
            </a:xfrm>
          </p:grpSpPr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1556046" y="3475636"/>
                <a:ext cx="1650999" cy="27463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prstDash val="sysDash"/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TextBox 100"/>
              <p:cNvSpPr txBox="1">
                <a:spLocks noChangeArrowheads="1"/>
              </p:cNvSpPr>
              <p:nvPr/>
            </p:nvSpPr>
            <p:spPr bwMode="auto">
              <a:xfrm>
                <a:off x="1969789" y="3489763"/>
                <a:ext cx="1147621" cy="238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US" sz="1200"/>
                  <a:t>DLV Engine</a:t>
                </a:r>
              </a:p>
            </p:txBody>
          </p:sp>
        </p:grp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>
              <a:off x="1111250" y="3724275"/>
              <a:ext cx="0" cy="21272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flipH="1" flipV="1">
              <a:off x="1519238" y="3717925"/>
              <a:ext cx="3175" cy="22066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/>
            <p:cNvCxnSpPr>
              <a:cxnSpLocks noChangeShapeType="1"/>
            </p:cNvCxnSpPr>
            <p:nvPr/>
          </p:nvCxnSpPr>
          <p:spPr bwMode="auto">
            <a:xfrm>
              <a:off x="1519238" y="3184525"/>
              <a:ext cx="0" cy="15716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 flipV="1">
              <a:off x="2728913" y="3190875"/>
              <a:ext cx="0" cy="15716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Arrow Connector 121"/>
            <p:cNvCxnSpPr>
              <a:cxnSpLocks noChangeShapeType="1"/>
              <a:stCxn id="23" idx="2"/>
            </p:cNvCxnSpPr>
            <p:nvPr/>
          </p:nvCxnSpPr>
          <p:spPr bwMode="auto">
            <a:xfrm rot="5400000">
              <a:off x="4768850" y="1403350"/>
              <a:ext cx="771525" cy="2143125"/>
            </a:xfrm>
            <a:prstGeom prst="bentConnector2">
              <a:avLst/>
            </a:prstGeom>
            <a:noFill/>
            <a:ln w="25400">
              <a:solidFill>
                <a:schemeClr val="accent1"/>
              </a:solidFill>
              <a:round/>
              <a:headEnd type="none" w="lg" len="lg"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121"/>
            <p:cNvCxnSpPr>
              <a:cxnSpLocks noChangeShapeType="1"/>
            </p:cNvCxnSpPr>
            <p:nvPr/>
          </p:nvCxnSpPr>
          <p:spPr bwMode="auto">
            <a:xfrm flipH="1">
              <a:off x="4083050" y="3414713"/>
              <a:ext cx="1627188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5400000">
              <a:off x="3294063" y="3514725"/>
              <a:ext cx="1112837" cy="3794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73513" y="2963863"/>
              <a:ext cx="189071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Read/Write Virtual Schema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(virtual mode)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83568" y="3861048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3568" y="2996952"/>
            <a:ext cx="5400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55576" y="2132856"/>
            <a:ext cx="43924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55576" y="4653136"/>
            <a:ext cx="62646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Ideas: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Database queries =  logical formulas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Completeness meta data </a:t>
            </a:r>
            <a:r>
              <a:rPr lang="en-US" dirty="0">
                <a:solidFill>
                  <a:srgbClr val="0000FF"/>
                </a:solidFill>
              </a:rPr>
              <a:t>=  logical formulas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Analysis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= logical inference</a:t>
            </a:r>
          </a:p>
          <a:p>
            <a:endParaRPr lang="en-US" dirty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Implementation: using software for logical inferences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7544" y="126876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MAGIK </a:t>
            </a:r>
            <a:r>
              <a:rPr lang="en-US" sz="2800" dirty="0" smtClean="0"/>
              <a:t>(= Managing Incomplete Knowledge)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836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2" grpId="0" animBg="1"/>
      <p:bldP spid="81" grpId="0" animBg="1"/>
      <p:bldP spid="86" grpId="0" animBg="1"/>
      <p:bldP spid="79" grpId="0" build="p"/>
      <p:bldP spid="80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xample</a:t>
            </a:r>
            <a:r>
              <a:rPr lang="de-DE" dirty="0" smtClean="0"/>
              <a:t>: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de-DE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de-DE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de-DE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result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name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subject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, grade)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de-DE" sz="12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de-DE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name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age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schoolName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schoolType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de-DE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Notation: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Database instances are sets of ground atoms, e.g.,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dirty="0" smtClean="0"/>
              <a:t>	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D 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= 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{ result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(Paul, 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Math, NULL), </a:t>
            </a:r>
            <a:br>
              <a:rPr lang="en-GB" dirty="0" smtClean="0">
                <a:latin typeface="Cambria Math"/>
                <a:ea typeface="Cambria Math" pitchFamily="18" charset="0"/>
                <a:cs typeface="Cambria Math"/>
              </a:rPr>
            </a:b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	           result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(Giulia, 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Math, 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A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),</a:t>
            </a:r>
            <a:br>
              <a:rPr lang="en-GB" dirty="0" smtClean="0">
                <a:latin typeface="Cambria Math"/>
                <a:ea typeface="Cambria Math" pitchFamily="18" charset="0"/>
                <a:cs typeface="Cambria Math"/>
              </a:rPr>
            </a:b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	           pupil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(Paul, 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17, Verdi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en-GB" dirty="0" err="1">
                <a:latin typeface="Cambria Math"/>
                <a:ea typeface="Cambria Math" pitchFamily="18" charset="0"/>
                <a:cs typeface="Cambria Math"/>
              </a:rPr>
              <a:t>Voc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) },</a:t>
            </a:r>
            <a:br>
              <a:rPr lang="en-GB" dirty="0" smtClean="0">
                <a:latin typeface="Cambria Math"/>
                <a:ea typeface="Cambria Math" pitchFamily="18" charset="0"/>
                <a:cs typeface="Cambria Math"/>
              </a:rPr>
            </a:br>
            <a:r>
              <a:rPr lang="en-GB" sz="1000" dirty="0" smtClean="0">
                <a:latin typeface="Cambria Math"/>
                <a:ea typeface="Cambria Math" pitchFamily="18" charset="0"/>
                <a:cs typeface="Cambria Math"/>
              </a:rPr>
              <a:t> </a:t>
            </a:r>
            <a:endParaRPr lang="en-GB" dirty="0" smtClean="0">
              <a:latin typeface="Cambria Math"/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r>
              <a:rPr lang="en-GB" dirty="0" smtClean="0">
                <a:ea typeface="Cambria Math" pitchFamily="18" charset="0"/>
                <a:cs typeface="Cambria Math"/>
              </a:rPr>
              <a:t>possibly containing NULLs.</a:t>
            </a:r>
          </a:p>
          <a:p>
            <a:pPr marL="0" indent="0">
              <a:buNone/>
            </a:pPr>
            <a:endParaRPr lang="en-GB" dirty="0">
              <a:ea typeface="Cambria Math" pitchFamily="18" charset="0"/>
              <a:cs typeface="Cambria Math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245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Notation: Conjunctive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ea typeface="Cambria Math" pitchFamily="18" charset="0"/>
                <a:cs typeface="Cambria Math"/>
              </a:rPr>
              <a:t>A </a:t>
            </a:r>
            <a:r>
              <a:rPr lang="en-GB" dirty="0" smtClean="0">
                <a:solidFill>
                  <a:srgbClr val="0000FF"/>
                </a:solidFill>
                <a:ea typeface="Cambria Math" pitchFamily="18" charset="0"/>
                <a:cs typeface="Cambria Math"/>
              </a:rPr>
              <a:t>single block SQL queries</a:t>
            </a:r>
            <a:r>
              <a:rPr lang="en-GB" dirty="0" smtClean="0">
                <a:ea typeface="Cambria Math" pitchFamily="18" charset="0"/>
                <a:cs typeface="Cambria Math"/>
              </a:rPr>
              <a:t>, possibly with DISTINCT,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274638" lvl="1" indent="0">
              <a:buNone/>
            </a:pPr>
            <a:r>
              <a:rPr lang="en-US" sz="2000" b="1" dirty="0">
                <a:latin typeface="Courier New"/>
                <a:ea typeface="Cambria Math" pitchFamily="18" charset="0"/>
                <a:cs typeface="Courier New"/>
              </a:rPr>
              <a:t>	</a:t>
            </a:r>
            <a: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  <a:t>SELECT </a:t>
            </a:r>
            <a:r>
              <a:rPr lang="en-US" sz="2000" b="1" dirty="0" err="1" smtClean="0">
                <a:latin typeface="Courier New"/>
                <a:ea typeface="Cambria Math" pitchFamily="18" charset="0"/>
                <a:cs typeface="Courier New"/>
              </a:rPr>
              <a:t>r.grade</a:t>
            </a:r>
            <a:r>
              <a:rPr lang="en-US" sz="2000" b="1" dirty="0">
                <a:latin typeface="Courier New"/>
                <a:ea typeface="Cambria Math" pitchFamily="18" charset="0"/>
                <a:cs typeface="Courier New"/>
              </a:rPr>
              <a:t/>
            </a:r>
            <a:br>
              <a:rPr lang="en-US" sz="2000" b="1" dirty="0">
                <a:latin typeface="Courier New"/>
                <a:ea typeface="Cambria Math" pitchFamily="18" charset="0"/>
                <a:cs typeface="Courier New"/>
              </a:rPr>
            </a:br>
            <a: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  <a:t>	FROM   result r, pupil p</a:t>
            </a:r>
            <a:b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</a:br>
            <a: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  <a:t>	WHERE  </a:t>
            </a:r>
            <a:r>
              <a:rPr lang="en-US" sz="2000" b="1" dirty="0" err="1" smtClean="0">
                <a:latin typeface="Courier New"/>
                <a:ea typeface="Cambria Math" pitchFamily="18" charset="0"/>
                <a:cs typeface="Courier New"/>
              </a:rPr>
              <a:t>r.name</a:t>
            </a:r>
            <a: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  <a:t> = </a:t>
            </a:r>
            <a:r>
              <a:rPr lang="en-US" sz="2000" b="1" dirty="0" err="1" smtClean="0">
                <a:latin typeface="Courier New"/>
                <a:ea typeface="Cambria Math" pitchFamily="18" charset="0"/>
                <a:cs typeface="Courier New"/>
              </a:rPr>
              <a:t>p.name</a:t>
            </a:r>
            <a: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  <a:t> AND</a:t>
            </a:r>
            <a:r>
              <a:rPr lang="en-US" sz="2000" b="1" dirty="0">
                <a:latin typeface="Courier New"/>
                <a:ea typeface="Cambria Math" pitchFamily="18" charset="0"/>
                <a:cs typeface="Courier New"/>
              </a:rPr>
              <a:t/>
            </a:r>
            <a:br>
              <a:rPr lang="en-US" sz="2000" b="1" dirty="0">
                <a:latin typeface="Courier New"/>
                <a:ea typeface="Cambria Math" pitchFamily="18" charset="0"/>
                <a:cs typeface="Courier New"/>
              </a:rPr>
            </a:br>
            <a: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  <a:t>	       </a:t>
            </a:r>
            <a:r>
              <a:rPr lang="en-US" sz="2000" b="1" dirty="0" err="1" smtClean="0">
                <a:latin typeface="Courier New"/>
                <a:ea typeface="Cambria Math" pitchFamily="18" charset="0"/>
                <a:cs typeface="Courier New"/>
              </a:rPr>
              <a:t>r.subject</a:t>
            </a:r>
            <a: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  <a:t> = ’Math’ AND</a:t>
            </a:r>
            <a:b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</a:br>
            <a: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  <a:t>	       </a:t>
            </a:r>
            <a:r>
              <a:rPr lang="en-US" sz="2000" b="1" dirty="0" err="1" smtClean="0">
                <a:latin typeface="Courier New"/>
                <a:ea typeface="Cambria Math" pitchFamily="18" charset="0"/>
                <a:cs typeface="Courier New"/>
              </a:rPr>
              <a:t>p.age</a:t>
            </a:r>
            <a:r>
              <a:rPr lang="en-US" sz="2000" b="1" dirty="0" smtClean="0">
                <a:latin typeface="Courier New"/>
                <a:ea typeface="Cambria Math" pitchFamily="18" charset="0"/>
                <a:cs typeface="Courier New"/>
              </a:rPr>
              <a:t> &lt;= 11</a:t>
            </a:r>
            <a:endParaRPr lang="en-GB" sz="2000" b="1" dirty="0">
              <a:latin typeface="Courier New"/>
              <a:ea typeface="Cambria Math" pitchFamily="18" charset="0"/>
              <a:cs typeface="Courier New"/>
            </a:endParaRPr>
          </a:p>
          <a:p>
            <a:pPr marL="0" indent="0">
              <a:buNone/>
            </a:pPr>
            <a:r>
              <a:rPr lang="en-GB" sz="1000" dirty="0" smtClean="0">
                <a:ea typeface="Cambria Math" pitchFamily="18" charset="0"/>
                <a:cs typeface="Cambria Math"/>
              </a:rPr>
              <a:t> </a:t>
            </a:r>
            <a:r>
              <a:rPr lang="en-GB" sz="1200" dirty="0" smtClean="0">
                <a:ea typeface="Cambria Math" pitchFamily="18" charset="0"/>
                <a:cs typeface="Cambria Math"/>
              </a:rPr>
              <a:t/>
            </a:r>
            <a:br>
              <a:rPr lang="en-GB" sz="1200" dirty="0" smtClean="0">
                <a:ea typeface="Cambria Math" pitchFamily="18" charset="0"/>
                <a:cs typeface="Cambria Math"/>
              </a:rPr>
            </a:br>
            <a:endParaRPr lang="en-GB" sz="1200" dirty="0" smtClean="0"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r>
              <a:rPr lang="en-GB" dirty="0" smtClean="0">
                <a:ea typeface="Cambria Math" pitchFamily="18" charset="0"/>
                <a:cs typeface="Cambria Math"/>
              </a:rPr>
              <a:t>is expressed as a </a:t>
            </a:r>
            <a:r>
              <a:rPr lang="en-GB" dirty="0" smtClean="0">
                <a:solidFill>
                  <a:srgbClr val="0000FF"/>
                </a:solidFill>
                <a:ea typeface="Cambria Math" pitchFamily="18" charset="0"/>
                <a:cs typeface="Cambria Math"/>
              </a:rPr>
              <a:t>conjunctive query </a:t>
            </a:r>
            <a:r>
              <a:rPr lang="en-GB" dirty="0" smtClean="0">
                <a:ea typeface="Cambria Math" pitchFamily="18" charset="0"/>
                <a:cs typeface="Cambria Math"/>
              </a:rPr>
              <a:t>(CQ), using a </a:t>
            </a:r>
            <a:r>
              <a:rPr lang="en-GB" dirty="0" err="1" smtClean="0">
                <a:ea typeface="Cambria Math" pitchFamily="18" charset="0"/>
                <a:cs typeface="Cambria Math"/>
              </a:rPr>
              <a:t>Datalog</a:t>
            </a:r>
            <a:r>
              <a:rPr lang="en-GB" dirty="0" smtClean="0">
                <a:ea typeface="Cambria Math" pitchFamily="18" charset="0"/>
                <a:cs typeface="Cambria Math"/>
              </a:rPr>
              <a:t> rule:</a:t>
            </a:r>
          </a:p>
          <a:p>
            <a:pPr marL="0" indent="0">
              <a:buNone/>
            </a:pPr>
            <a:r>
              <a:rPr lang="en-GB" sz="1000" dirty="0" smtClean="0">
                <a:ea typeface="Cambria Math" pitchFamily="18" charset="0"/>
                <a:cs typeface="Cambria Math"/>
              </a:rPr>
              <a:t>  </a:t>
            </a:r>
          </a:p>
          <a:p>
            <a:pPr marL="0" indent="0">
              <a:buNone/>
            </a:pPr>
            <a:r>
              <a:rPr lang="en-GB" sz="1000" dirty="0" smtClean="0">
                <a:ea typeface="Cambria Math" pitchFamily="18" charset="0"/>
                <a:cs typeface="Cambria Math"/>
              </a:rPr>
              <a:t> </a:t>
            </a:r>
            <a:endParaRPr lang="en-GB" sz="1000" dirty="0"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r>
              <a:rPr lang="en-GB" dirty="0">
                <a:ea typeface="Cambria Math" pitchFamily="18" charset="0"/>
                <a:cs typeface="Cambria Math"/>
              </a:rPr>
              <a:t> </a:t>
            </a:r>
            <a:r>
              <a:rPr lang="en-GB" dirty="0" smtClean="0">
                <a:ea typeface="Cambria Math" pitchFamily="18" charset="0"/>
                <a:cs typeface="Cambria Math"/>
              </a:rPr>
              <a:t> 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   Q(g) :-  result(n, Math, g), pupil(n, a, </a:t>
            </a:r>
            <a:r>
              <a:rPr lang="en-GB" dirty="0" err="1" smtClean="0">
                <a:latin typeface="Cambria Math"/>
                <a:ea typeface="Cambria Math" pitchFamily="18" charset="0"/>
                <a:cs typeface="Cambria Math"/>
              </a:rPr>
              <a:t>sn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en-GB" dirty="0" err="1" smtClean="0">
                <a:latin typeface="Cambria Math"/>
                <a:ea typeface="Cambria Math" pitchFamily="18" charset="0"/>
                <a:cs typeface="Cambria Math"/>
              </a:rPr>
              <a:t>st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), a </a:t>
            </a:r>
            <a:r>
              <a:rPr lang="en-GB" dirty="0" smtClean="0">
                <a:sym typeface="Symbol" pitchFamily="18" charset="2"/>
              </a:rPr>
              <a:t> 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11 </a:t>
            </a:r>
          </a:p>
          <a:p>
            <a:pPr marL="0" indent="0">
              <a:buNone/>
            </a:pPr>
            <a:endParaRPr lang="en-GB" dirty="0">
              <a:ea typeface="Cambria Math" pitchFamily="18" charset="0"/>
              <a:cs typeface="Cambria Math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880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Notation: Conjunctive Queries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Q(</a:t>
            </a:r>
            <a:r>
              <a:rPr lang="en-GB" sz="2800" b="1" u="sng" dirty="0" smtClean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x</a:t>
            </a:r>
            <a:r>
              <a:rPr lang="en-GB" sz="2800" dirty="0" smtClean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) :-  L(</a:t>
            </a:r>
            <a:r>
              <a:rPr lang="en-GB" sz="2800" b="1" u="sng" dirty="0" smtClean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x</a:t>
            </a:r>
            <a:r>
              <a:rPr lang="en-GB" sz="2800" dirty="0" smtClean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en-GB" sz="2800" b="1" u="sng" dirty="0" smtClean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y</a:t>
            </a:r>
            <a:r>
              <a:rPr lang="en-GB" sz="2800" dirty="0" smtClean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), M</a:t>
            </a:r>
          </a:p>
          <a:p>
            <a:pPr marL="0" indent="0">
              <a:buNone/>
            </a:pPr>
            <a:endParaRPr lang="en-GB" sz="800" dirty="0" smtClean="0">
              <a:solidFill>
                <a:srgbClr val="0000FF"/>
              </a:solidFill>
              <a:latin typeface="Cambria Math"/>
              <a:ea typeface="Cambria Math" pitchFamily="18" charset="0"/>
              <a:cs typeface="Cambria Math"/>
            </a:endParaRPr>
          </a:p>
          <a:p>
            <a:pPr lvl="1"/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L(</a:t>
            </a:r>
            <a:r>
              <a:rPr lang="en-GB" b="1" u="sng" dirty="0">
                <a:latin typeface="Cambria Math"/>
                <a:ea typeface="Cambria Math" pitchFamily="18" charset="0"/>
                <a:cs typeface="Cambria Math"/>
              </a:rPr>
              <a:t>x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en-GB" b="1" u="sng" dirty="0">
                <a:latin typeface="Cambria Math"/>
                <a:ea typeface="Cambria Math" pitchFamily="18" charset="0"/>
                <a:cs typeface="Cambria Math"/>
              </a:rPr>
              <a:t>y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) </a:t>
            </a:r>
            <a:r>
              <a:rPr lang="en-GB" dirty="0" smtClean="0">
                <a:ea typeface="Cambria Math" pitchFamily="18" charset="0"/>
                <a:cs typeface="Cambria Math"/>
              </a:rPr>
              <a:t>conjunction of relational atoms</a:t>
            </a:r>
            <a:endParaRPr lang="en-GB" dirty="0">
              <a:ea typeface="Cambria Math" pitchFamily="18" charset="0"/>
              <a:cs typeface="Cambria Math"/>
            </a:endParaRPr>
          </a:p>
          <a:p>
            <a:pPr lvl="1"/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M </a:t>
            </a:r>
            <a:r>
              <a:rPr lang="en-GB" dirty="0" smtClean="0">
                <a:ea typeface="Cambria Math" pitchFamily="18" charset="0"/>
                <a:cs typeface="Cambria Math"/>
              </a:rPr>
              <a:t>conjunction of comparisons</a:t>
            </a:r>
          </a:p>
          <a:p>
            <a:pPr lvl="1"/>
            <a:r>
              <a:rPr lang="en-GB" b="1" u="sng" dirty="0" smtClean="0">
                <a:latin typeface="Cambria Math"/>
                <a:ea typeface="Cambria Math" pitchFamily="18" charset="0"/>
                <a:cs typeface="Cambria Math"/>
              </a:rPr>
              <a:t>x</a:t>
            </a:r>
            <a:r>
              <a:rPr lang="en-GB" dirty="0" smtClean="0">
                <a:ea typeface="Cambria Math" pitchFamily="18" charset="0"/>
                <a:cs typeface="Cambria Math"/>
              </a:rPr>
              <a:t>   vector of </a:t>
            </a:r>
            <a:r>
              <a:rPr lang="en-GB" i="1" dirty="0" smtClean="0">
                <a:ea typeface="Cambria Math" pitchFamily="18" charset="0"/>
                <a:cs typeface="Cambria Math"/>
              </a:rPr>
              <a:t>distinguished</a:t>
            </a:r>
            <a:r>
              <a:rPr lang="en-GB" dirty="0" smtClean="0">
                <a:ea typeface="Cambria Math" pitchFamily="18" charset="0"/>
                <a:cs typeface="Cambria Math"/>
              </a:rPr>
              <a:t> (= output) variables</a:t>
            </a:r>
          </a:p>
          <a:p>
            <a:pPr lvl="1"/>
            <a:r>
              <a:rPr lang="en-GB" b="1" u="sng" dirty="0" smtClean="0">
                <a:latin typeface="Cambria Math"/>
                <a:ea typeface="Cambria Math" pitchFamily="18" charset="0"/>
                <a:cs typeface="Cambria Math"/>
              </a:rPr>
              <a:t>y</a:t>
            </a:r>
            <a:r>
              <a:rPr lang="en-GB" dirty="0" smtClean="0">
                <a:ea typeface="Cambria Math" pitchFamily="18" charset="0"/>
                <a:cs typeface="Cambria Math"/>
              </a:rPr>
              <a:t>   </a:t>
            </a:r>
            <a:r>
              <a:rPr lang="en-GB" dirty="0">
                <a:ea typeface="Cambria Math" pitchFamily="18" charset="0"/>
                <a:cs typeface="Cambria Math"/>
              </a:rPr>
              <a:t>vector of </a:t>
            </a:r>
            <a:r>
              <a:rPr lang="en-GB" i="1" dirty="0" smtClean="0">
                <a:ea typeface="Cambria Math" pitchFamily="18" charset="0"/>
                <a:cs typeface="Cambria Math"/>
              </a:rPr>
              <a:t>non-distinguished </a:t>
            </a:r>
            <a:r>
              <a:rPr lang="en-GB" dirty="0">
                <a:ea typeface="Cambria Math" pitchFamily="18" charset="0"/>
                <a:cs typeface="Cambria Math"/>
              </a:rPr>
              <a:t>(= </a:t>
            </a:r>
            <a:r>
              <a:rPr lang="en-GB" dirty="0" smtClean="0">
                <a:ea typeface="Cambria Math" pitchFamily="18" charset="0"/>
                <a:cs typeface="Cambria Math"/>
              </a:rPr>
              <a:t>existential) variables</a:t>
            </a:r>
          </a:p>
          <a:p>
            <a:pPr marL="0" indent="0">
              <a:buNone/>
            </a:pPr>
            <a:endParaRPr lang="en-GB" dirty="0" smtClean="0"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r>
              <a:rPr lang="en-GB" dirty="0" smtClean="0">
                <a:ea typeface="Cambria Math" pitchFamily="18" charset="0"/>
                <a:cs typeface="Cambria Math"/>
              </a:rPr>
              <a:t>Query answers (under </a:t>
            </a:r>
            <a:r>
              <a:rPr lang="en-GB" dirty="0" smtClean="0">
                <a:solidFill>
                  <a:srgbClr val="0000FF"/>
                </a:solidFill>
                <a:ea typeface="Cambria Math" pitchFamily="18" charset="0"/>
                <a:cs typeface="Cambria Math"/>
              </a:rPr>
              <a:t>set semantics</a:t>
            </a:r>
            <a:r>
              <a:rPr lang="en-GB" dirty="0" smtClean="0">
                <a:ea typeface="Cambria Math" pitchFamily="18" charset="0"/>
                <a:cs typeface="Cambria Math"/>
              </a:rPr>
              <a:t>):</a:t>
            </a:r>
            <a:endParaRPr lang="en-GB" dirty="0"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endParaRPr lang="en-GB" sz="800" dirty="0" smtClean="0"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r>
              <a:rPr lang="en-GB" dirty="0">
                <a:ea typeface="Cambria Math" pitchFamily="18" charset="0"/>
                <a:cs typeface="Cambria Math"/>
              </a:rPr>
              <a:t>	</a:t>
            </a:r>
            <a:r>
              <a:rPr lang="en-GB" sz="2800" dirty="0" smtClean="0">
                <a:latin typeface="Cambria Math"/>
                <a:ea typeface="Cambria Math" pitchFamily="18" charset="0"/>
                <a:cs typeface="Cambria Math"/>
              </a:rPr>
              <a:t>Q(D) </a:t>
            </a:r>
            <a:r>
              <a:rPr lang="en-GB" sz="2800" dirty="0">
                <a:latin typeface="Cambria Math"/>
                <a:ea typeface="Cambria Math" pitchFamily="18" charset="0"/>
                <a:cs typeface="Cambria Math"/>
              </a:rPr>
              <a:t>= </a:t>
            </a:r>
            <a:r>
              <a:rPr lang="en-GB" sz="2800" dirty="0" smtClean="0">
                <a:latin typeface="Cambria Math"/>
                <a:cs typeface="Cambria Math"/>
                <a:sym typeface="Symbol" pitchFamily="18" charset="2"/>
              </a:rPr>
              <a:t></a:t>
            </a:r>
            <a:r>
              <a:rPr lang="en-GB" sz="2800" b="1" u="sng" dirty="0" smtClean="0">
                <a:latin typeface="Cambria Math"/>
                <a:ea typeface="Cambria Math" pitchFamily="18" charset="0"/>
                <a:cs typeface="Cambria Math"/>
              </a:rPr>
              <a:t>x </a:t>
            </a:r>
            <a:r>
              <a:rPr lang="en-GB" sz="2800" dirty="0" smtClean="0">
                <a:latin typeface="Cambria Math"/>
                <a:ea typeface="Cambria Math" pitchFamily="18" charset="0"/>
                <a:cs typeface="Cambria Math"/>
              </a:rPr>
              <a:t> </a:t>
            </a:r>
            <a:r>
              <a:rPr lang="en-GB" sz="2800" dirty="0" smtClean="0">
                <a:sym typeface="Symbol" pitchFamily="18" charset="2"/>
              </a:rPr>
              <a:t></a:t>
            </a:r>
            <a:r>
              <a:rPr lang="en-GB" sz="2800" dirty="0" smtClean="0">
                <a:latin typeface="Cambria Math"/>
                <a:ea typeface="Cambria Math" pitchFamily="18" charset="0"/>
                <a:cs typeface="Cambria Math"/>
              </a:rPr>
              <a:t>  </a:t>
            </a:r>
            <a:r>
              <a:rPr lang="en-GB" sz="2800" dirty="0" smtClean="0">
                <a:latin typeface="Cambria Math"/>
                <a:cs typeface="Cambria Math"/>
                <a:sym typeface="Symbol" pitchFamily="18" charset="2"/>
              </a:rPr>
              <a:t></a:t>
            </a:r>
            <a:r>
              <a:rPr lang="en-GB" sz="2800" dirty="0" smtClean="0">
                <a:latin typeface="Cambria Math"/>
                <a:ea typeface="Cambria Math" pitchFamily="18" charset="0"/>
                <a:cs typeface="Cambria Math"/>
              </a:rPr>
              <a:t>L </a:t>
            </a:r>
            <a:r>
              <a:rPr lang="en-GB" sz="2800" dirty="0" smtClean="0">
                <a:latin typeface="Cambria Math"/>
                <a:cs typeface="Cambria Math"/>
                <a:sym typeface="Symbol" pitchFamily="18" charset="2"/>
              </a:rPr>
              <a:t> </a:t>
            </a:r>
            <a:r>
              <a:rPr lang="en-GB" sz="2800" dirty="0" smtClean="0">
                <a:latin typeface="Cambria Math"/>
                <a:ea typeface="Cambria Math" pitchFamily="18" charset="0"/>
                <a:cs typeface="Cambria Math"/>
              </a:rPr>
              <a:t>D,  </a:t>
            </a:r>
            <a:r>
              <a:rPr lang="en-GB" sz="2800" dirty="0" smtClean="0">
                <a:latin typeface="Cambria Math"/>
                <a:cs typeface="Cambria Math"/>
                <a:sym typeface="Symbol" pitchFamily="18" charset="2"/>
              </a:rPr>
              <a:t></a:t>
            </a:r>
            <a:r>
              <a:rPr lang="en-GB" sz="2800" dirty="0">
                <a:latin typeface="Arial" charset="0"/>
                <a:cs typeface="Arial" charset="0"/>
                <a:sym typeface="Symbol" pitchFamily="18" charset="2"/>
              </a:rPr>
              <a:t>╞</a:t>
            </a:r>
            <a:r>
              <a:rPr lang="en-GB" sz="2800" dirty="0" smtClean="0">
                <a:latin typeface="Cambria Math"/>
                <a:cs typeface="Cambria Math"/>
                <a:sym typeface="Symbol" pitchFamily="18" charset="2"/>
              </a:rPr>
              <a:t> </a:t>
            </a:r>
            <a:r>
              <a:rPr lang="en-GB" sz="2800" dirty="0" smtClean="0">
                <a:latin typeface="Cambria Math"/>
                <a:ea typeface="Cambria Math" pitchFamily="18" charset="0"/>
                <a:cs typeface="Cambria Math"/>
              </a:rPr>
              <a:t>M</a:t>
            </a:r>
            <a:r>
              <a:rPr lang="en-GB" sz="2800" dirty="0" smtClean="0">
                <a:sym typeface="Symbol" pitchFamily="18" charset="2"/>
              </a:rPr>
              <a:t></a:t>
            </a:r>
            <a:endParaRPr lang="en-GB" sz="2800" dirty="0">
              <a:latin typeface="Cambria Math"/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endParaRPr lang="en-GB" sz="2400" dirty="0" smtClean="0"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  <a:ea typeface="Cambria Math" pitchFamily="18" charset="0"/>
                <a:cs typeface="Cambria Math"/>
              </a:rPr>
              <a:t>Bag semantics</a:t>
            </a:r>
            <a:r>
              <a:rPr lang="en-GB" dirty="0" smtClean="0">
                <a:ea typeface="Cambria Math" pitchFamily="18" charset="0"/>
                <a:cs typeface="Cambria Math"/>
              </a:rPr>
              <a:t>: each </a:t>
            </a:r>
            <a:r>
              <a:rPr lang="en-GB" dirty="0" smtClean="0">
                <a:sym typeface="Symbol" pitchFamily="18" charset="2"/>
              </a:rPr>
              <a:t> </a:t>
            </a:r>
            <a:r>
              <a:rPr lang="en-GB" dirty="0" smtClean="0">
                <a:ea typeface="Cambria Math" pitchFamily="18" charset="0"/>
                <a:cs typeface="Cambria Math"/>
              </a:rPr>
              <a:t>contributes a copy of 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</a:t>
            </a:r>
            <a:r>
              <a:rPr lang="en-GB" b="1" u="sng" dirty="0">
                <a:latin typeface="Cambria Math"/>
                <a:ea typeface="Cambria Math" pitchFamily="18" charset="0"/>
                <a:cs typeface="Cambria Math"/>
              </a:rPr>
              <a:t>x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 </a:t>
            </a:r>
            <a:endParaRPr lang="en-GB" dirty="0" smtClean="0">
              <a:latin typeface="Cambria Math"/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r>
              <a:rPr lang="en-GB" dirty="0" smtClean="0">
                <a:ea typeface="Cambria Math" pitchFamily="18" charset="0"/>
                <a:cs typeface="Cambria Math"/>
              </a:rPr>
              <a:t>	</a:t>
            </a:r>
            <a:endParaRPr lang="en-GB" dirty="0">
              <a:ea typeface="Cambria Math" pitchFamily="18" charset="0"/>
              <a:cs typeface="Cambria Math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72200" y="2348880"/>
            <a:ext cx="2088232" cy="1368152"/>
          </a:xfrm>
          <a:prstGeom prst="wedgeRoundRectCallout">
            <a:avLst>
              <a:gd name="adj1" fmla="val -154448"/>
              <a:gd name="adj2" fmla="val 74589"/>
              <a:gd name="adj3" fmla="val 16667"/>
            </a:avLst>
          </a:prstGeom>
          <a:solidFill>
            <a:srgbClr val="FFFF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chemeClr val="tx1"/>
                </a:solidFill>
              </a:rPr>
              <a:t>As a default, </a:t>
            </a:r>
          </a:p>
          <a:p>
            <a:r>
              <a:rPr lang="en-US" sz="2300" dirty="0">
                <a:solidFill>
                  <a:schemeClr val="tx1"/>
                </a:solidFill>
              </a:rPr>
              <a:t>w</a:t>
            </a:r>
            <a:r>
              <a:rPr lang="en-US" sz="2300" dirty="0" smtClean="0">
                <a:solidFill>
                  <a:schemeClr val="tx1"/>
                </a:solidFill>
              </a:rPr>
              <a:t>e assume </a:t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set semantics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07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Completeness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“We get complete answers to the following queries: </a:t>
            </a:r>
            <a:endParaRPr lang="en-US" sz="800" dirty="0"/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FF"/>
                </a:solidFill>
              </a:rPr>
              <a:t>Which pupils have grade A in Math?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FF"/>
                </a:solidFill>
              </a:rPr>
              <a:t>Which pupils from vocational schools have grade A in Math?</a:t>
            </a:r>
            <a:r>
              <a:rPr lang="en-US" dirty="0" smtClean="0"/>
              <a:t>			           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Query Completeness Statements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30000"/>
              </a:lnSpc>
            </a:pPr>
            <a:endParaRPr lang="en-US" sz="2000" dirty="0" smtClean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“The database </a:t>
            </a:r>
            <a:r>
              <a:rPr lang="en-US" dirty="0" smtClean="0">
                <a:solidFill>
                  <a:srgbClr val="008000"/>
                </a:solidFill>
              </a:rPr>
              <a:t>contains </a:t>
            </a:r>
            <a:r>
              <a:rPr lang="en-US" sz="800" dirty="0" smtClean="0"/>
              <a:t>	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FF"/>
                </a:solidFill>
              </a:rPr>
              <a:t>all subjects and grades of pupils from vocational schools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FF"/>
                </a:solidFill>
              </a:rPr>
              <a:t>all subjects studied by pupils from vocational schools “</a:t>
            </a:r>
          </a:p>
          <a:p>
            <a:pPr marL="274638" lvl="1" indent="0">
              <a:lnSpc>
                <a:spcPct val="130000"/>
              </a:lnSpc>
              <a:buNone/>
            </a:pPr>
            <a:r>
              <a:rPr lang="en-US" dirty="0" smtClean="0"/>
              <a:t>		                       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Table Completeness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Statements</a:t>
            </a:r>
          </a:p>
          <a:p>
            <a:pPr lvl="1">
              <a:lnSpc>
                <a:spcPct val="130000"/>
              </a:lnSpc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098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Formalization</a:t>
            </a:r>
            <a:r>
              <a:rPr lang="de-DE" dirty="0" smtClean="0"/>
              <a:t>: </a:t>
            </a: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atabase</a:t>
            </a:r>
            <a:endParaRPr lang="en-GB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00187"/>
            <a:ext cx="8578850" cy="49371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When talking about incompleteness, we need a </a:t>
            </a:r>
            <a:r>
              <a:rPr lang="en-US" dirty="0" smtClean="0">
                <a:solidFill>
                  <a:srgbClr val="339933"/>
                </a:solidFill>
              </a:rPr>
              <a:t>complete reference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An </a:t>
            </a:r>
            <a:r>
              <a:rPr lang="en-US" i="1" dirty="0" smtClean="0"/>
              <a:t>incomplete database </a:t>
            </a:r>
            <a:r>
              <a:rPr lang="en-US" b="1" dirty="0" smtClean="0"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i="1" dirty="0" smtClean="0"/>
              <a:t> </a:t>
            </a:r>
            <a:r>
              <a:rPr lang="en-US" dirty="0" smtClean="0"/>
              <a:t>is a pair of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an </a:t>
            </a:r>
            <a:r>
              <a:rPr lang="en-US" dirty="0" smtClean="0">
                <a:solidFill>
                  <a:srgbClr val="FF0000"/>
                </a:solidFill>
              </a:rPr>
              <a:t>ideal database    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   an </a:t>
            </a:r>
            <a:r>
              <a:rPr lang="en-US" dirty="0" smtClean="0">
                <a:solidFill>
                  <a:srgbClr val="0000FF"/>
                </a:solidFill>
              </a:rPr>
              <a:t>available database </a:t>
            </a:r>
            <a:r>
              <a:rPr lang="en-US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baseline="300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</a:t>
            </a:r>
            <a:r>
              <a:rPr lang="en-US" b="1" dirty="0" smtClean="0"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(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baseline="300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1000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such that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000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for each record in </a:t>
            </a:r>
            <a:r>
              <a:rPr lang="en-US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baseline="300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30000" dirty="0" smtClean="0"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 there is </a:t>
            </a:r>
            <a:br>
              <a:rPr lang="en-US" dirty="0" smtClean="0">
                <a:ea typeface="Cambria Math" pitchFamily="18" charset="0"/>
              </a:rPr>
            </a:br>
            <a:r>
              <a:rPr lang="en-US" dirty="0" smtClean="0">
                <a:ea typeface="Cambria Math" pitchFamily="18" charset="0"/>
              </a:rPr>
              <a:t>         a “more informative” record in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2852936"/>
            <a:ext cx="3419872" cy="1872208"/>
          </a:xfrm>
          <a:prstGeom prst="wedgeRoundRectCallout">
            <a:avLst>
              <a:gd name="adj1" fmla="val -96776"/>
              <a:gd name="adj2" fmla="val 72777"/>
              <a:gd name="adj3" fmla="val 16667"/>
            </a:avLst>
          </a:prstGeom>
          <a:solidFill>
            <a:srgbClr val="FFFF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chemeClr val="tx1"/>
                </a:solidFill>
              </a:rPr>
              <a:t>For databases w/o Nulls,</a:t>
            </a:r>
          </a:p>
          <a:p>
            <a:r>
              <a:rPr lang="en-US" sz="2300" dirty="0">
                <a:solidFill>
                  <a:schemeClr val="tx1"/>
                </a:solidFill>
              </a:rPr>
              <a:t>t</a:t>
            </a:r>
            <a:r>
              <a:rPr lang="en-US" sz="2300" dirty="0" smtClean="0">
                <a:solidFill>
                  <a:schemeClr val="tx1"/>
                </a:solidFill>
              </a:rPr>
              <a:t>his means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de-DE" sz="2400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GB" sz="2300" dirty="0" smtClean="0">
                <a:solidFill>
                  <a:srgbClr val="000000"/>
                </a:solidFill>
                <a:sym typeface="Symbol" pitchFamily="18" charset="2"/>
              </a:rPr>
              <a:t></a:t>
            </a:r>
            <a:r>
              <a:rPr lang="en-GB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de-DE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7867" y="980728"/>
            <a:ext cx="162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</a:t>
            </a:r>
            <a:r>
              <a:rPr lang="en-US" sz="2000" dirty="0" err="1"/>
              <a:t>Motro</a:t>
            </a:r>
            <a:r>
              <a:rPr lang="en-US" sz="2000" dirty="0"/>
              <a:t> 1989]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An </a:t>
            </a: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atabase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71550" y="2102147"/>
            <a:ext cx="7488238" cy="2767013"/>
            <a:chOff x="971550" y="3254275"/>
            <a:chExt cx="7488238" cy="2767013"/>
          </a:xfrm>
        </p:grpSpPr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116013" y="3254275"/>
              <a:ext cx="34559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Cambria Math" pitchFamily="18" charset="0"/>
                </a:rPr>
                <a:t>                   </a:t>
              </a:r>
              <a:r>
                <a:rPr lang="de-DE" sz="2400" dirty="0" smtClean="0">
                  <a:solidFill>
                    <a:srgbClr val="FF0000"/>
                  </a:solidFill>
                  <a:latin typeface="Cambria Math" pitchFamily="18" charset="0"/>
                </a:rPr>
                <a:t>D</a:t>
              </a:r>
              <a:r>
                <a:rPr lang="de-DE" sz="2400" baseline="30000" dirty="0" smtClean="0">
                  <a:solidFill>
                    <a:srgbClr val="FF0000"/>
                  </a:solidFill>
                  <a:latin typeface="Cambria Math" pitchFamily="18" charset="0"/>
                </a:rPr>
                <a:t>i </a:t>
              </a:r>
              <a:endParaRPr lang="en-US" dirty="0">
                <a:latin typeface="Cambria Math" pitchFamily="18" charset="0"/>
              </a:endParaRP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5364163" y="3254275"/>
              <a:ext cx="30956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Gill Sans MT" pitchFamily="34" charset="0"/>
                </a:rPr>
                <a:t>                   </a:t>
              </a:r>
              <a:r>
                <a:rPr lang="de-DE" sz="2400" dirty="0">
                  <a:solidFill>
                    <a:srgbClr val="0000FF"/>
                  </a:solidFill>
                  <a:latin typeface="Cambria Math" pitchFamily="18" charset="0"/>
                </a:rPr>
                <a:t>D</a:t>
              </a:r>
              <a:r>
                <a:rPr lang="de-DE" sz="2400" baseline="30000" dirty="0">
                  <a:solidFill>
                    <a:srgbClr val="0000FF"/>
                  </a:solidFill>
                  <a:latin typeface="Cambria Math" pitchFamily="18" charset="0"/>
                </a:rPr>
                <a:t>a</a:t>
              </a:r>
              <a:endParaRPr lang="en-US" dirty="0">
                <a:latin typeface="Cambria Math" pitchFamily="18" charset="0"/>
              </a:endParaRP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779912" y="4509120"/>
              <a:ext cx="151167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Gill Sans MT" pitchFamily="34" charset="0"/>
                </a:rPr>
                <a:t>less </a:t>
              </a:r>
              <a:r>
                <a:rPr lang="en-US" dirty="0" smtClean="0">
                  <a:latin typeface="Gill Sans MT" pitchFamily="34" charset="0"/>
                </a:rPr>
                <a:t/>
              </a:r>
              <a:br>
                <a:rPr lang="en-US" dirty="0" smtClean="0">
                  <a:latin typeface="Gill Sans MT" pitchFamily="34" charset="0"/>
                </a:rPr>
              </a:br>
              <a:r>
                <a:rPr lang="en-US" dirty="0" smtClean="0">
                  <a:latin typeface="Gill Sans MT" pitchFamily="34" charset="0"/>
                </a:rPr>
                <a:t>informative</a:t>
              </a:r>
              <a:br>
                <a:rPr lang="en-US" dirty="0" smtClean="0">
                  <a:latin typeface="Gill Sans MT" pitchFamily="34" charset="0"/>
                </a:rPr>
              </a:br>
              <a:r>
                <a:rPr lang="en-US" dirty="0" smtClean="0">
                  <a:latin typeface="Gill Sans MT" pitchFamily="34" charset="0"/>
                </a:rPr>
                <a:t> </a:t>
              </a:r>
              <a:r>
                <a:rPr lang="en-US" dirty="0">
                  <a:latin typeface="Gill Sans MT" pitchFamily="34" charset="0"/>
                </a:rPr>
                <a:t>than</a:t>
              </a:r>
            </a:p>
          </p:txBody>
        </p:sp>
        <p:sp>
          <p:nvSpPr>
            <p:cNvPr id="18" name="Can 17"/>
            <p:cNvSpPr/>
            <p:nvPr/>
          </p:nvSpPr>
          <p:spPr>
            <a:xfrm>
              <a:off x="971550" y="3833713"/>
              <a:ext cx="2663825" cy="2187575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(Giulia,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(Maria, Math, A)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pupil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17, Hofer, </a:t>
              </a:r>
              <a:r>
                <a:rPr lang="en-US" sz="1600" dirty="0" err="1">
                  <a:latin typeface="Cambria Math" pitchFamily="18" charset="0"/>
                  <a:ea typeface="Cambria Math" pitchFamily="18" charset="0"/>
                </a:rPr>
                <a:t>Voc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p</a:t>
              </a:r>
              <a:r>
                <a:rPr lang="en-US" sz="16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upil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(Giulia, 15, Verdi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Sec)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9" name="Can 18"/>
            <p:cNvSpPr/>
            <p:nvPr/>
          </p:nvSpPr>
          <p:spPr>
            <a:xfrm>
              <a:off x="5508625" y="3860700"/>
              <a:ext cx="2735263" cy="2160588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Giulia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, Math, NULL)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pupil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17, Hofer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1600" dirty="0" err="1">
                  <a:latin typeface="Cambria Math" pitchFamily="18" charset="0"/>
                  <a:ea typeface="Cambria Math" pitchFamily="18" charset="0"/>
                </a:rPr>
                <a:t>Voc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275856" y="4478411"/>
              <a:ext cx="2448272" cy="576064"/>
            </a:xfrm>
            <a:custGeom>
              <a:avLst/>
              <a:gdLst>
                <a:gd name="connsiteX0" fmla="*/ 1483743 w 1483743"/>
                <a:gd name="connsiteY0" fmla="*/ 173242 h 173242"/>
                <a:gd name="connsiteX1" fmla="*/ 819509 w 1483743"/>
                <a:gd name="connsiteY1" fmla="*/ 714 h 173242"/>
                <a:gd name="connsiteX2" fmla="*/ 0 w 1483743"/>
                <a:gd name="connsiteY2" fmla="*/ 112858 h 17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3743" h="173242">
                  <a:moveTo>
                    <a:pt x="1483743" y="173242"/>
                  </a:moveTo>
                  <a:cubicBezTo>
                    <a:pt x="1275271" y="92010"/>
                    <a:pt x="1066799" y="10778"/>
                    <a:pt x="819509" y="714"/>
                  </a:cubicBezTo>
                  <a:cubicBezTo>
                    <a:pt x="572219" y="-9350"/>
                    <a:pt x="139460" y="89854"/>
                    <a:pt x="0" y="112858"/>
                  </a:cubicBezTo>
                </a:path>
              </a:pathLst>
            </a:custGeom>
            <a:noFill/>
            <a:ln w="34925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72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US" sz="2300" dirty="0" smtClean="0"/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Incompleteness</a:t>
            </a:r>
            <a:r>
              <a:rPr lang="en-US" sz="2300" dirty="0" smtClean="0"/>
              <a:t> </a:t>
            </a:r>
            <a:r>
              <a:rPr lang="en-US" sz="2300" dirty="0"/>
              <a:t>is omnipresent in data management 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en-US" sz="2300" dirty="0">
                <a:solidFill>
                  <a:srgbClr val="3366FF"/>
                </a:solidFill>
              </a:rPr>
              <a:t>Null values </a:t>
            </a:r>
            <a:r>
              <a:rPr lang="en-US" sz="2300" dirty="0"/>
              <a:t>in relational databases: </a:t>
            </a:r>
            <a:r>
              <a:rPr lang="en-US" sz="2300" dirty="0" err="1"/>
              <a:t>Codd</a:t>
            </a:r>
            <a:r>
              <a:rPr lang="en-US" sz="2300" dirty="0"/>
              <a:t> 1975 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en-US" sz="2300" dirty="0">
                <a:solidFill>
                  <a:srgbClr val="3366FF"/>
                </a:solidFill>
              </a:rPr>
              <a:t>Representation systems</a:t>
            </a:r>
            <a:r>
              <a:rPr lang="en-US" sz="2300" dirty="0"/>
              <a:t>: </a:t>
            </a:r>
            <a:r>
              <a:rPr lang="en-US" sz="2300" dirty="0" err="1"/>
              <a:t>Imielinski</a:t>
            </a:r>
            <a:r>
              <a:rPr lang="en-US" sz="2300" dirty="0"/>
              <a:t>/</a:t>
            </a:r>
            <a:r>
              <a:rPr lang="en-US" sz="2300" dirty="0" err="1"/>
              <a:t>Lipski</a:t>
            </a:r>
            <a:r>
              <a:rPr lang="en-US" sz="2300" dirty="0"/>
              <a:t> </a:t>
            </a:r>
            <a:endParaRPr lang="en-US" sz="2300" dirty="0" smtClean="0"/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2300" dirty="0" smtClean="0"/>
              <a:t>1984 </a:t>
            </a:r>
            <a:r>
              <a:rPr lang="en-US" sz="2300" dirty="0"/>
              <a:t>Focus on certain/possible answers 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en-US" sz="2300" dirty="0">
                <a:solidFill>
                  <a:srgbClr val="3366FF"/>
                </a:solidFill>
              </a:rPr>
              <a:t>Query completeness </a:t>
            </a:r>
            <a:r>
              <a:rPr lang="en-US" sz="2300" dirty="0"/>
              <a:t>over </a:t>
            </a:r>
            <a:r>
              <a:rPr lang="en-US" sz="2300" dirty="0">
                <a:solidFill>
                  <a:srgbClr val="3366FF"/>
                </a:solidFill>
              </a:rPr>
              <a:t>incomplete</a:t>
            </a:r>
            <a:r>
              <a:rPr lang="en-US" sz="2300" dirty="0"/>
              <a:t> databases: little attention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219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Formalization: Query 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	       </a:t>
            </a:r>
            <a:r>
              <a:rPr lang="en-US" sz="2000" dirty="0" smtClean="0"/>
              <a:t>  [</a:t>
            </a:r>
            <a:r>
              <a:rPr lang="en-US" sz="2000" dirty="0" err="1" smtClean="0"/>
              <a:t>Motro</a:t>
            </a:r>
            <a:r>
              <a:rPr lang="en-US" sz="2000" dirty="0" smtClean="0"/>
              <a:t> 1989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Query </a:t>
            </a:r>
            <a:r>
              <a:rPr lang="en-US" dirty="0" smtClean="0">
                <a:latin typeface="Cambria Math"/>
                <a:cs typeface="Cambria Math"/>
              </a:rPr>
              <a:t>Q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ambria Math"/>
                <a:cs typeface="Cambria Math"/>
              </a:rPr>
              <a:t>	</a:t>
            </a:r>
            <a:r>
              <a:rPr lang="en-US" i="1" dirty="0" smtClean="0">
                <a:solidFill>
                  <a:srgbClr val="2BA91F"/>
                </a:solidFill>
                <a:latin typeface="Gill Sans"/>
              </a:rPr>
              <a:t>“The answer to </a:t>
            </a:r>
            <a:r>
              <a:rPr lang="en-US" dirty="0" smtClean="0">
                <a:solidFill>
                  <a:srgbClr val="2BA91F"/>
                </a:solidFill>
                <a:latin typeface="Gill Sans"/>
              </a:rPr>
              <a:t>Q</a:t>
            </a:r>
            <a:r>
              <a:rPr lang="en-US" i="1" dirty="0" smtClean="0">
                <a:solidFill>
                  <a:srgbClr val="2BA91F"/>
                </a:solidFill>
                <a:latin typeface="Gill Sans"/>
              </a:rPr>
              <a:t> is complete”</a:t>
            </a:r>
          </a:p>
          <a:p>
            <a:pPr marL="0" indent="0">
              <a:buNone/>
            </a:pPr>
            <a:endParaRPr lang="en-US" i="1" dirty="0">
              <a:solidFill>
                <a:srgbClr val="2BA91F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cs typeface="Cambria Math"/>
              </a:rPr>
              <a:t>Notation:        </a:t>
            </a:r>
            <a:r>
              <a:rPr lang="en-US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Compl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(Q)</a:t>
            </a:r>
          </a:p>
          <a:p>
            <a:pPr marL="0" indent="0">
              <a:buNone/>
            </a:pPr>
            <a:endParaRPr lang="en-US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cs typeface="Cambria Math"/>
              </a:rPr>
              <a:t>Semantics:</a:t>
            </a:r>
            <a:br>
              <a:rPr lang="en-US" dirty="0" smtClean="0">
                <a:cs typeface="Cambria Math"/>
              </a:rPr>
            </a:br>
            <a:endParaRPr lang="en-US" dirty="0" smtClean="0"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latin typeface="Cambria Math"/>
                <a:cs typeface="Cambria Math"/>
              </a:rPr>
              <a:t>              </a:t>
            </a:r>
            <a:r>
              <a:rPr lang="en-US" dirty="0" smtClean="0">
                <a:latin typeface="Cambria Math"/>
                <a:ea typeface="Cambria Math" pitchFamily="18" charset="0"/>
                <a:cs typeface="Cambria Math"/>
              </a:rPr>
              <a:t>(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i</a:t>
            </a:r>
            <a:r>
              <a:rPr lang="en-US" dirty="0"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en-US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baseline="30000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a</a:t>
            </a:r>
            <a:r>
              <a:rPr lang="en-US" dirty="0" smtClean="0">
                <a:latin typeface="Cambria Math"/>
                <a:ea typeface="Cambria Math" pitchFamily="18" charset="0"/>
                <a:cs typeface="Cambria Math"/>
              </a:rPr>
              <a:t>)  </a:t>
            </a:r>
            <a:r>
              <a:rPr lang="en-GB" dirty="0" smtClean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US" dirty="0" err="1" smtClean="0">
                <a:latin typeface="Cambria Math"/>
                <a:cs typeface="Cambria Math"/>
              </a:rPr>
              <a:t>Compl</a:t>
            </a:r>
            <a:r>
              <a:rPr lang="en-US" dirty="0" smtClean="0">
                <a:latin typeface="Cambria Math"/>
                <a:cs typeface="Cambria Math"/>
              </a:rPr>
              <a:t>(Q)      </a:t>
            </a:r>
            <a:r>
              <a:rPr lang="en-US" dirty="0" err="1" smtClean="0"/>
              <a:t>iff</a:t>
            </a:r>
            <a:r>
              <a:rPr lang="en-US" dirty="0" smtClean="0"/>
              <a:t>      </a:t>
            </a:r>
            <a:r>
              <a:rPr lang="en-US" dirty="0" smtClean="0">
                <a:latin typeface="Cambria Math"/>
                <a:cs typeface="Cambria Math"/>
              </a:rPr>
              <a:t>Q(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i</a:t>
            </a:r>
            <a:r>
              <a:rPr lang="en-US" dirty="0" smtClean="0">
                <a:latin typeface="Cambria Math"/>
                <a:cs typeface="Cambria Math"/>
              </a:rPr>
              <a:t>) = Q(</a:t>
            </a:r>
            <a:r>
              <a:rPr lang="en-US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baseline="30000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a</a:t>
            </a:r>
            <a:r>
              <a:rPr lang="en-US" dirty="0" smtClean="0">
                <a:latin typeface="Cambria Math"/>
                <a:cs typeface="Cambria Math"/>
              </a:rPr>
              <a:t>)</a:t>
            </a:r>
          </a:p>
          <a:p>
            <a:pPr marL="0" indent="0">
              <a:buNone/>
            </a:pPr>
            <a:endParaRPr lang="en-US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latin typeface="Cambria Math"/>
                <a:cs typeface="Cambria Math"/>
              </a:rPr>
              <a:t>	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08104" y="2780928"/>
            <a:ext cx="3419872" cy="1368152"/>
          </a:xfrm>
          <a:prstGeom prst="wedgeRoundRectCallout">
            <a:avLst>
              <a:gd name="adj1" fmla="val -103518"/>
              <a:gd name="adj2" fmla="val -815"/>
              <a:gd name="adj3" fmla="val 16667"/>
            </a:avLst>
          </a:prstGeom>
          <a:solidFill>
            <a:srgbClr val="FFFF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chemeClr val="tx1"/>
                </a:solidFill>
              </a:rPr>
              <a:t>To be precise, we have to distinguish between </a:t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set and bag semantics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270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		</a:t>
            </a:r>
            <a:r>
              <a:rPr lang="en-US" dirty="0" err="1" smtClean="0">
                <a:latin typeface="Cambria Math"/>
                <a:cs typeface="Cambria Math"/>
              </a:rPr>
              <a:t>Q</a:t>
            </a:r>
            <a:r>
              <a:rPr lang="en-US" baseline="-25000" dirty="0" err="1" smtClean="0">
                <a:latin typeface="Cambria Math"/>
                <a:cs typeface="Cambria Math"/>
              </a:rPr>
              <a:t>MathA</a:t>
            </a:r>
            <a:r>
              <a:rPr lang="en-US" dirty="0" smtClean="0">
                <a:latin typeface="Cambria Math"/>
                <a:cs typeface="Cambria Math"/>
              </a:rPr>
              <a:t>(n) :- result(n, Math, A)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latin typeface="Cambria Math"/>
                <a:cs typeface="Cambria Math"/>
              </a:rPr>
              <a:t>Q</a:t>
            </a:r>
            <a:r>
              <a:rPr lang="en-US" baseline="-25000" dirty="0" err="1" smtClean="0">
                <a:latin typeface="Cambria Math"/>
                <a:cs typeface="Cambria Math"/>
              </a:rPr>
              <a:t>MathA</a:t>
            </a:r>
            <a:r>
              <a:rPr lang="en-US" dirty="0" smtClean="0">
                <a:latin typeface="Cambria Math"/>
                <a:cs typeface="Cambria Math"/>
              </a:rPr>
              <a:t>(</a:t>
            </a:r>
            <a:r>
              <a:rPr lang="de-DE" dirty="0" smtClean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de-DE" baseline="30000" dirty="0" smtClean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dirty="0" smtClean="0">
                <a:latin typeface="Cambria Math"/>
                <a:cs typeface="Cambria Math"/>
              </a:rPr>
              <a:t>) = {Paul, Giulia, Maria}              </a:t>
            </a:r>
            <a:r>
              <a:rPr lang="en-US" dirty="0" err="1" smtClean="0">
                <a:latin typeface="Cambria Math"/>
                <a:cs typeface="Cambria Math"/>
              </a:rPr>
              <a:t>Q</a:t>
            </a:r>
            <a:r>
              <a:rPr lang="en-US" baseline="-25000" dirty="0" err="1" smtClean="0">
                <a:latin typeface="Cambria Math"/>
                <a:cs typeface="Cambria Math"/>
              </a:rPr>
              <a:t>MathA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de-DE" dirty="0" smtClean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US" dirty="0" smtClean="0">
                <a:latin typeface="Cambria Math"/>
                <a:cs typeface="Cambria Math"/>
              </a:rPr>
              <a:t>) </a:t>
            </a:r>
            <a:r>
              <a:rPr lang="en-US" dirty="0">
                <a:latin typeface="Cambria Math"/>
                <a:cs typeface="Cambria Math"/>
              </a:rPr>
              <a:t>= {</a:t>
            </a:r>
            <a:r>
              <a:rPr lang="en-US" dirty="0" smtClean="0">
                <a:latin typeface="Cambria Math"/>
                <a:cs typeface="Cambria Math"/>
              </a:rPr>
              <a:t>Paul}</a:t>
            </a:r>
            <a:endParaRPr lang="en-US" dirty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Query </a:t>
            </a:r>
            <a:r>
              <a:rPr lang="de-DE" dirty="0" err="1" smtClean="0"/>
              <a:t>Completeness</a:t>
            </a:r>
            <a:endParaRPr lang="de-DE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971550" y="3254275"/>
            <a:ext cx="7488238" cy="2767013"/>
            <a:chOff x="971550" y="3254275"/>
            <a:chExt cx="7488238" cy="2767013"/>
          </a:xfrm>
        </p:grpSpPr>
        <p:sp>
          <p:nvSpPr>
            <p:cNvPr id="24578" name="TextBox 10"/>
            <p:cNvSpPr txBox="1">
              <a:spLocks noChangeArrowheads="1"/>
            </p:cNvSpPr>
            <p:nvPr/>
          </p:nvSpPr>
          <p:spPr bwMode="auto">
            <a:xfrm>
              <a:off x="1116013" y="3254275"/>
              <a:ext cx="34559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Cambria Math" pitchFamily="18" charset="0"/>
                </a:rPr>
                <a:t>                   </a:t>
              </a:r>
              <a:r>
                <a:rPr lang="de-DE" sz="2400" dirty="0" smtClean="0">
                  <a:solidFill>
                    <a:srgbClr val="FF0000"/>
                  </a:solidFill>
                  <a:latin typeface="Cambria Math" pitchFamily="18" charset="0"/>
                </a:rPr>
                <a:t>D</a:t>
              </a:r>
              <a:r>
                <a:rPr lang="de-DE" sz="2400" baseline="30000" dirty="0" smtClean="0">
                  <a:solidFill>
                    <a:srgbClr val="FF0000"/>
                  </a:solidFill>
                  <a:latin typeface="Cambria Math" pitchFamily="18" charset="0"/>
                </a:rPr>
                <a:t>i </a:t>
              </a:r>
              <a:endParaRPr lang="en-US" dirty="0">
                <a:latin typeface="Cambria Math" pitchFamily="18" charset="0"/>
              </a:endParaRPr>
            </a:p>
          </p:txBody>
        </p:sp>
        <p:sp>
          <p:nvSpPr>
            <p:cNvPr id="24579" name="TextBox 11"/>
            <p:cNvSpPr txBox="1">
              <a:spLocks noChangeArrowheads="1"/>
            </p:cNvSpPr>
            <p:nvPr/>
          </p:nvSpPr>
          <p:spPr bwMode="auto">
            <a:xfrm>
              <a:off x="5364163" y="3254275"/>
              <a:ext cx="30956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Gill Sans MT" pitchFamily="34" charset="0"/>
                </a:rPr>
                <a:t>                   </a:t>
              </a:r>
              <a:r>
                <a:rPr lang="de-DE" sz="2400" dirty="0">
                  <a:solidFill>
                    <a:srgbClr val="0000FF"/>
                  </a:solidFill>
                  <a:latin typeface="Cambria Math" pitchFamily="18" charset="0"/>
                </a:rPr>
                <a:t>D</a:t>
              </a:r>
              <a:r>
                <a:rPr lang="de-DE" sz="2400" baseline="30000" dirty="0">
                  <a:solidFill>
                    <a:srgbClr val="0000FF"/>
                  </a:solidFill>
                  <a:latin typeface="Cambria Math" pitchFamily="18" charset="0"/>
                </a:rPr>
                <a:t>a</a:t>
              </a:r>
              <a:endParaRPr lang="en-US" dirty="0">
                <a:latin typeface="Cambria Math" pitchFamily="18" charset="0"/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971550" y="3833713"/>
              <a:ext cx="2663825" cy="2187575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(Giulia,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(Maria, Math, A)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pupil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17, Hofer, </a:t>
              </a:r>
              <a:r>
                <a:rPr lang="en-US" sz="1600" dirty="0" err="1">
                  <a:latin typeface="Cambria Math" pitchFamily="18" charset="0"/>
                  <a:ea typeface="Cambria Math" pitchFamily="18" charset="0"/>
                </a:rPr>
                <a:t>Voc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p</a:t>
              </a:r>
              <a:r>
                <a:rPr lang="en-US" sz="16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upil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(Giulia, 15, Verdi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Sec)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4" name="Can 13"/>
            <p:cNvSpPr/>
            <p:nvPr/>
          </p:nvSpPr>
          <p:spPr>
            <a:xfrm>
              <a:off x="5508625" y="3860700"/>
              <a:ext cx="2735263" cy="2160588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Giulia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, Math, NULL)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pupil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17, Hofer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1600" dirty="0" err="1">
                  <a:latin typeface="Cambria Math" pitchFamily="18" charset="0"/>
                  <a:ea typeface="Cambria Math" pitchFamily="18" charset="0"/>
                </a:rPr>
                <a:t>Voc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5" name="Cloud Callout 35"/>
          <p:cNvSpPr/>
          <p:nvPr/>
        </p:nvSpPr>
        <p:spPr>
          <a:xfrm>
            <a:off x="2195736" y="3140968"/>
            <a:ext cx="4392488" cy="1800200"/>
          </a:xfrm>
          <a:prstGeom prst="cloudCallout">
            <a:avLst>
              <a:gd name="adj1" fmla="val -2342"/>
              <a:gd name="adj2" fmla="val -431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Cambria Math"/>
                <a:cs typeface="Cambria Math"/>
              </a:rPr>
              <a:t>Q</a:t>
            </a:r>
            <a:r>
              <a:rPr lang="en-US" sz="2400" baseline="-25000" dirty="0" err="1" smtClean="0">
                <a:latin typeface="Cambria Math"/>
                <a:cs typeface="Cambria Math"/>
              </a:rPr>
              <a:t>MathA</a:t>
            </a:r>
            <a:r>
              <a:rPr lang="en-US" sz="2400" baseline="-25000" dirty="0" smtClean="0"/>
              <a:t> </a:t>
            </a:r>
            <a:br>
              <a:rPr lang="en-US" sz="2400" baseline="-25000" dirty="0" smtClean="0"/>
            </a:b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not complete </a:t>
            </a:r>
            <a:r>
              <a:rPr lang="en-US" sz="2400" dirty="0" smtClean="0"/>
              <a:t>over </a:t>
            </a:r>
            <a:r>
              <a:rPr lang="en-US" sz="2400" dirty="0">
                <a:latin typeface="Cambria Math"/>
                <a:ea typeface="Cambria Math" pitchFamily="18" charset="0"/>
                <a:cs typeface="Cambria Math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sz="2400" baseline="30000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i</a:t>
            </a:r>
            <a:r>
              <a:rPr lang="en-US" sz="2400" dirty="0"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sz="2400" baseline="30000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a</a:t>
            </a:r>
            <a:r>
              <a:rPr lang="en-US" sz="2400" dirty="0">
                <a:latin typeface="Cambria Math"/>
                <a:ea typeface="Cambria Math" pitchFamily="18" charset="0"/>
                <a:cs typeface="Cambria Math"/>
              </a:rPr>
              <a:t>)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647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>
                <a:latin typeface="Cambria Math"/>
                <a:cs typeface="Cambria Math"/>
              </a:rPr>
              <a:t>Q</a:t>
            </a:r>
            <a:r>
              <a:rPr lang="en-US" baseline="-25000" dirty="0" err="1" smtClean="0">
                <a:latin typeface="Cambria Math"/>
                <a:cs typeface="Cambria Math"/>
              </a:rPr>
              <a:t>MathAVoc</a:t>
            </a:r>
            <a:r>
              <a:rPr lang="en-US" dirty="0" smtClean="0">
                <a:latin typeface="Cambria Math"/>
                <a:cs typeface="Cambria Math"/>
              </a:rPr>
              <a:t>(n) :- result(n, Math,  A), pupil(n, a, </a:t>
            </a:r>
            <a:r>
              <a:rPr lang="en-US" dirty="0" err="1" smtClean="0">
                <a:latin typeface="Cambria Math"/>
                <a:cs typeface="Cambria Math"/>
              </a:rPr>
              <a:t>sn</a:t>
            </a:r>
            <a:r>
              <a:rPr lang="en-US" dirty="0" smtClean="0">
                <a:latin typeface="Cambria Math"/>
                <a:cs typeface="Cambria Math"/>
              </a:rPr>
              <a:t>,  </a:t>
            </a:r>
            <a:r>
              <a:rPr lang="en-US" dirty="0" err="1" smtClean="0">
                <a:latin typeface="Cambria Math"/>
                <a:cs typeface="Cambria Math"/>
              </a:rPr>
              <a:t>Voc</a:t>
            </a:r>
            <a:r>
              <a:rPr lang="en-US" dirty="0" smtClean="0">
                <a:latin typeface="Cambria Math"/>
                <a:cs typeface="Cambria Math"/>
              </a:rPr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>
                <a:latin typeface="Cambria Math"/>
                <a:cs typeface="Cambria Math"/>
              </a:rPr>
              <a:t>Q</a:t>
            </a:r>
            <a:r>
              <a:rPr lang="en-US" baseline="-25000" dirty="0" err="1" smtClean="0">
                <a:latin typeface="Cambria Math"/>
                <a:cs typeface="Cambria Math"/>
              </a:rPr>
              <a:t>MathAVoc</a:t>
            </a:r>
            <a:r>
              <a:rPr lang="en-US" dirty="0" smtClean="0">
                <a:latin typeface="Cambria Math"/>
                <a:cs typeface="Cambria Math"/>
              </a:rPr>
              <a:t>(</a:t>
            </a:r>
            <a:r>
              <a:rPr lang="de-DE" dirty="0" smtClean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de-DE" baseline="30000" dirty="0" smtClean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dirty="0" smtClean="0">
                <a:latin typeface="Cambria Math"/>
                <a:cs typeface="Cambria Math"/>
              </a:rPr>
              <a:t>) = {Paul} 	                  </a:t>
            </a:r>
            <a:r>
              <a:rPr lang="en-US" dirty="0" err="1" smtClean="0">
                <a:latin typeface="Cambria Math"/>
                <a:cs typeface="Cambria Math"/>
              </a:rPr>
              <a:t>Q</a:t>
            </a:r>
            <a:r>
              <a:rPr lang="en-US" baseline="-25000" dirty="0" err="1" smtClean="0">
                <a:latin typeface="Cambria Math"/>
                <a:cs typeface="Cambria Math"/>
              </a:rPr>
              <a:t>MathAVoc</a:t>
            </a:r>
            <a:r>
              <a:rPr lang="en-US" dirty="0" smtClean="0">
                <a:latin typeface="Cambria Math"/>
                <a:cs typeface="Cambria Math"/>
              </a:rPr>
              <a:t>(</a:t>
            </a:r>
            <a:r>
              <a:rPr lang="de-DE" dirty="0" smtClean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US" dirty="0" smtClean="0">
                <a:latin typeface="Cambria Math"/>
                <a:cs typeface="Cambria Math"/>
              </a:rPr>
              <a:t>) </a:t>
            </a:r>
            <a:r>
              <a:rPr lang="en-US" dirty="0">
                <a:latin typeface="Cambria Math"/>
                <a:cs typeface="Cambria Math"/>
              </a:rPr>
              <a:t>= {</a:t>
            </a:r>
            <a:r>
              <a:rPr lang="en-US" dirty="0" smtClean="0">
                <a:latin typeface="Cambria Math"/>
                <a:cs typeface="Cambria Math"/>
              </a:rPr>
              <a:t>Paul}</a:t>
            </a:r>
            <a:endParaRPr lang="en-US" dirty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Query </a:t>
            </a:r>
            <a:r>
              <a:rPr lang="de-DE" dirty="0" err="1" smtClean="0"/>
              <a:t>Completeness</a:t>
            </a:r>
            <a:r>
              <a:rPr lang="de-DE" dirty="0" smtClean="0"/>
              <a:t> (2)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1550" y="3254275"/>
            <a:ext cx="7488238" cy="2767013"/>
            <a:chOff x="971550" y="3254275"/>
            <a:chExt cx="7488238" cy="2767013"/>
          </a:xfrm>
        </p:grpSpPr>
        <p:sp>
          <p:nvSpPr>
            <p:cNvPr id="24578" name="TextBox 10"/>
            <p:cNvSpPr txBox="1">
              <a:spLocks noChangeArrowheads="1"/>
            </p:cNvSpPr>
            <p:nvPr/>
          </p:nvSpPr>
          <p:spPr bwMode="auto">
            <a:xfrm>
              <a:off x="1116013" y="3254275"/>
              <a:ext cx="34559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Cambria Math" pitchFamily="18" charset="0"/>
                </a:rPr>
                <a:t>                   </a:t>
              </a:r>
              <a:r>
                <a:rPr lang="de-DE" sz="2400" dirty="0" smtClean="0">
                  <a:solidFill>
                    <a:srgbClr val="FF0000"/>
                  </a:solidFill>
                  <a:latin typeface="Cambria Math" pitchFamily="18" charset="0"/>
                </a:rPr>
                <a:t>D</a:t>
              </a:r>
              <a:r>
                <a:rPr lang="de-DE" sz="2400" baseline="30000" dirty="0" smtClean="0">
                  <a:solidFill>
                    <a:srgbClr val="FF0000"/>
                  </a:solidFill>
                  <a:latin typeface="Cambria Math" pitchFamily="18" charset="0"/>
                </a:rPr>
                <a:t>i </a:t>
              </a:r>
              <a:endParaRPr lang="en-US" dirty="0">
                <a:latin typeface="Cambria Math" pitchFamily="18" charset="0"/>
              </a:endParaRPr>
            </a:p>
          </p:txBody>
        </p:sp>
        <p:sp>
          <p:nvSpPr>
            <p:cNvPr id="24579" name="TextBox 11"/>
            <p:cNvSpPr txBox="1">
              <a:spLocks noChangeArrowheads="1"/>
            </p:cNvSpPr>
            <p:nvPr/>
          </p:nvSpPr>
          <p:spPr bwMode="auto">
            <a:xfrm>
              <a:off x="5364163" y="3254275"/>
              <a:ext cx="30956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Gill Sans MT" pitchFamily="34" charset="0"/>
                </a:rPr>
                <a:t>                   </a:t>
              </a:r>
              <a:r>
                <a:rPr lang="de-DE" sz="2400" dirty="0">
                  <a:solidFill>
                    <a:srgbClr val="0000FF"/>
                  </a:solidFill>
                  <a:latin typeface="Cambria Math" pitchFamily="18" charset="0"/>
                </a:rPr>
                <a:t>D</a:t>
              </a:r>
              <a:r>
                <a:rPr lang="de-DE" sz="2400" baseline="30000" dirty="0">
                  <a:solidFill>
                    <a:srgbClr val="0000FF"/>
                  </a:solidFill>
                  <a:latin typeface="Cambria Math" pitchFamily="18" charset="0"/>
                </a:rPr>
                <a:t>a</a:t>
              </a:r>
              <a:endParaRPr lang="en-US" dirty="0">
                <a:latin typeface="Cambria Math" pitchFamily="18" charset="0"/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971550" y="3833713"/>
              <a:ext cx="2663825" cy="2187575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(Giulia,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(Maria, Math, A)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pupil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17, Hofer, </a:t>
              </a:r>
              <a:r>
                <a:rPr lang="en-US" sz="1600" dirty="0" err="1">
                  <a:latin typeface="Cambria Math" pitchFamily="18" charset="0"/>
                  <a:ea typeface="Cambria Math" pitchFamily="18" charset="0"/>
                </a:rPr>
                <a:t>Voc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p</a:t>
              </a:r>
              <a:r>
                <a:rPr lang="en-US" sz="16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upil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(Giulia, 15, Verdi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Sec)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4" name="Can 13"/>
            <p:cNvSpPr/>
            <p:nvPr/>
          </p:nvSpPr>
          <p:spPr>
            <a:xfrm>
              <a:off x="5508625" y="3860700"/>
              <a:ext cx="2735263" cy="2160588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Giulia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, Math, NULL)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pupil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17, Hofer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1600" dirty="0" err="1">
                  <a:latin typeface="Cambria Math" pitchFamily="18" charset="0"/>
                  <a:ea typeface="Cambria Math" pitchFamily="18" charset="0"/>
                </a:rPr>
                <a:t>Voc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5" name="Cloud Callout 35"/>
          <p:cNvSpPr/>
          <p:nvPr/>
        </p:nvSpPr>
        <p:spPr>
          <a:xfrm>
            <a:off x="2843808" y="3501008"/>
            <a:ext cx="3816424" cy="1800200"/>
          </a:xfrm>
          <a:prstGeom prst="cloudCallout">
            <a:avLst>
              <a:gd name="adj1" fmla="val -4132"/>
              <a:gd name="adj2" fmla="val -510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Cambria Math"/>
                <a:cs typeface="Cambria Math"/>
              </a:rPr>
              <a:t>Q</a:t>
            </a:r>
            <a:r>
              <a:rPr lang="en-US" sz="2400" baseline="-25000" dirty="0" err="1" smtClean="0">
                <a:latin typeface="Cambria Math"/>
                <a:cs typeface="Cambria Math"/>
              </a:rPr>
              <a:t>MathAVoc</a:t>
            </a:r>
            <a:r>
              <a:rPr lang="en-US" sz="2400" baseline="-25000" dirty="0" smtClean="0">
                <a:latin typeface="Cambria Math"/>
                <a:cs typeface="Cambria Math"/>
              </a:rPr>
              <a:t> 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complete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over </a:t>
            </a:r>
            <a:r>
              <a:rPr lang="en-US" sz="2400" dirty="0">
                <a:latin typeface="Cambria Math"/>
                <a:ea typeface="Cambria Math" pitchFamily="18" charset="0"/>
                <a:cs typeface="Cambria Math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sz="2400" baseline="30000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i</a:t>
            </a:r>
            <a:r>
              <a:rPr lang="en-US" sz="2400" dirty="0"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sz="2400" baseline="30000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a</a:t>
            </a:r>
            <a:r>
              <a:rPr lang="en-US" sz="2400" dirty="0">
                <a:latin typeface="Cambria Math"/>
                <a:ea typeface="Cambria Math" pitchFamily="18" charset="0"/>
                <a:cs typeface="Cambria Math"/>
              </a:rPr>
              <a:t>)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188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Completeness Statements: Idea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7200" y="1219200"/>
            <a:ext cx="8229600" cy="509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+mn-lt"/>
                <a:ea typeface="+mn-ea"/>
                <a:cs typeface="Gill San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Gill San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i="1" dirty="0">
                <a:solidFill>
                  <a:srgbClr val="00B050"/>
                </a:solidFill>
              </a:rPr>
              <a:t>“The </a:t>
            </a:r>
            <a:r>
              <a:rPr lang="de-DE" sz="2200" i="1" dirty="0" err="1" smtClean="0">
                <a:solidFill>
                  <a:srgbClr val="00B050"/>
                </a:solidFill>
              </a:rPr>
              <a:t>table</a:t>
            </a:r>
            <a:r>
              <a:rPr lang="de-DE" sz="2200" i="1" dirty="0" smtClean="0">
                <a:solidFill>
                  <a:srgbClr val="00B050"/>
                </a:solidFill>
              </a:rPr>
              <a:t> </a:t>
            </a:r>
            <a:r>
              <a:rPr lang="de-DE" sz="2200" dirty="0" err="1" smtClean="0">
                <a:latin typeface="Cambria Math"/>
                <a:cs typeface="Cambria Math"/>
              </a:rPr>
              <a:t>result</a:t>
            </a:r>
            <a:r>
              <a:rPr lang="de-DE" sz="2200" dirty="0" smtClean="0">
                <a:latin typeface="Cambria Math"/>
                <a:cs typeface="Cambria Math"/>
              </a:rPr>
              <a:t> </a:t>
            </a:r>
            <a:r>
              <a:rPr lang="de-DE" sz="2200" i="1" dirty="0" err="1" smtClean="0">
                <a:solidFill>
                  <a:srgbClr val="00B050"/>
                </a:solidFill>
              </a:rPr>
              <a:t>contains</a:t>
            </a:r>
            <a:r>
              <a:rPr lang="de-DE" sz="2200" i="1" dirty="0" smtClean="0">
                <a:solidFill>
                  <a:srgbClr val="00B050"/>
                </a:solidFill>
              </a:rPr>
              <a:t> all </a:t>
            </a:r>
            <a:r>
              <a:rPr lang="de-DE" sz="2200" i="1" dirty="0" err="1" smtClean="0">
                <a:solidFill>
                  <a:srgbClr val="00B050"/>
                </a:solidFill>
              </a:rPr>
              <a:t>results</a:t>
            </a:r>
            <a:r>
              <a:rPr lang="de-DE" sz="2200" i="1" dirty="0" smtClean="0">
                <a:solidFill>
                  <a:srgbClr val="00B050"/>
                </a:solidFill>
              </a:rPr>
              <a:t> </a:t>
            </a:r>
            <a:r>
              <a:rPr lang="de-DE" sz="2200" i="1" dirty="0" err="1" smtClean="0">
                <a:solidFill>
                  <a:srgbClr val="00B050"/>
                </a:solidFill>
              </a:rPr>
              <a:t>of</a:t>
            </a:r>
            <a:r>
              <a:rPr lang="de-DE" sz="2200" i="1" dirty="0" smtClean="0">
                <a:solidFill>
                  <a:srgbClr val="00B050"/>
                </a:solidFill>
              </a:rPr>
              <a:t> </a:t>
            </a:r>
            <a:r>
              <a:rPr lang="de-DE" sz="2200" i="1" dirty="0" err="1" smtClean="0">
                <a:solidFill>
                  <a:srgbClr val="00B050"/>
                </a:solidFill>
              </a:rPr>
              <a:t>pupils</a:t>
            </a:r>
            <a:r>
              <a:rPr lang="de-DE" sz="2200" i="1" dirty="0" smtClean="0">
                <a:solidFill>
                  <a:srgbClr val="00B050"/>
                </a:solidFill>
              </a:rPr>
              <a:t> </a:t>
            </a:r>
            <a:r>
              <a:rPr lang="de-DE" sz="2200" i="1" dirty="0" err="1" smtClean="0">
                <a:solidFill>
                  <a:srgbClr val="00B050"/>
                </a:solidFill>
              </a:rPr>
              <a:t>from</a:t>
            </a:r>
            <a:r>
              <a:rPr lang="de-DE" sz="2200" i="1" dirty="0" smtClean="0">
                <a:solidFill>
                  <a:srgbClr val="00B050"/>
                </a:solidFill>
              </a:rPr>
              <a:t> </a:t>
            </a:r>
            <a:r>
              <a:rPr lang="de-DE" sz="2200" i="1" dirty="0" err="1" smtClean="0">
                <a:solidFill>
                  <a:srgbClr val="00B050"/>
                </a:solidFill>
              </a:rPr>
              <a:t>vocational</a:t>
            </a:r>
            <a:r>
              <a:rPr lang="de-DE" sz="2200" i="1" dirty="0" smtClean="0">
                <a:solidFill>
                  <a:srgbClr val="00B050"/>
                </a:solidFill>
              </a:rPr>
              <a:t> </a:t>
            </a:r>
            <a:r>
              <a:rPr lang="de-DE" sz="2200" i="1" dirty="0" err="1">
                <a:solidFill>
                  <a:srgbClr val="00B050"/>
                </a:solidFill>
              </a:rPr>
              <a:t>schools</a:t>
            </a:r>
            <a:r>
              <a:rPr lang="de-DE" sz="2200" i="1" dirty="0" smtClean="0">
                <a:solidFill>
                  <a:srgbClr val="00B050"/>
                </a:solidFill>
              </a:rPr>
              <a:t>“</a:t>
            </a:r>
          </a:p>
          <a:p>
            <a:pPr marL="0" indent="0" algn="ctr">
              <a:buNone/>
            </a:pPr>
            <a:r>
              <a:rPr lang="de-DE" sz="2200" dirty="0" smtClean="0">
                <a:solidFill>
                  <a:srgbClr val="000000"/>
                </a:solidFill>
              </a:rPr>
              <a:t>  </a:t>
            </a:r>
            <a:r>
              <a:rPr lang="de-DE" sz="2200" dirty="0" err="1" smtClean="0">
                <a:solidFill>
                  <a:srgbClr val="000000"/>
                </a:solidFill>
              </a:rPr>
              <a:t>means</a:t>
            </a:r>
            <a:r>
              <a:rPr lang="de-DE" sz="2200" dirty="0" smtClean="0">
                <a:solidFill>
                  <a:srgbClr val="000000"/>
                </a:solidFill>
              </a:rPr>
              <a:t>     </a:t>
            </a:r>
            <a:endParaRPr lang="de-DE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“If </a:t>
            </a:r>
            <a:r>
              <a:rPr lang="en-US" sz="2200" dirty="0" smtClean="0">
                <a:latin typeface="Cambria Math"/>
                <a:cs typeface="Cambria Math"/>
              </a:rPr>
              <a:t>(</a:t>
            </a:r>
            <a:r>
              <a:rPr lang="en-US" sz="2200" dirty="0" err="1" smtClean="0">
                <a:latin typeface="Cambria Math"/>
                <a:cs typeface="Cambria Math"/>
              </a:rPr>
              <a:t>n,s,g</a:t>
            </a:r>
            <a:r>
              <a:rPr lang="en-US" sz="2200" dirty="0" smtClean="0">
                <a:latin typeface="Cambria Math"/>
                <a:cs typeface="Cambria Math"/>
              </a:rPr>
              <a:t>) </a:t>
            </a:r>
            <a:r>
              <a:rPr lang="en-US" sz="2200" dirty="0" smtClean="0">
                <a:solidFill>
                  <a:srgbClr val="000000"/>
                </a:solidFill>
              </a:rPr>
              <a:t>is a </a:t>
            </a:r>
            <a:r>
              <a:rPr lang="en-US" sz="2200" dirty="0" smtClean="0">
                <a:solidFill>
                  <a:srgbClr val="FF0000"/>
                </a:solidFill>
                <a:latin typeface="Cambria Math"/>
                <a:cs typeface="Cambria Math"/>
              </a:rPr>
              <a:t>result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record according to </a:t>
            </a:r>
            <a:r>
              <a:rPr lang="en-US" sz="2200" dirty="0" smtClean="0">
                <a:solidFill>
                  <a:srgbClr val="FF0000"/>
                </a:solidFill>
              </a:rPr>
              <a:t>the ideal </a:t>
            </a:r>
            <a:r>
              <a:rPr lang="en-US" sz="2200" dirty="0" err="1" smtClean="0">
                <a:solidFill>
                  <a:srgbClr val="FF0000"/>
                </a:solidFill>
              </a:rPr>
              <a:t>db</a:t>
            </a:r>
            <a:r>
              <a:rPr lang="en-US" sz="2200" dirty="0" smtClean="0">
                <a:solidFill>
                  <a:srgbClr val="000000"/>
                </a:solidFill>
              </a:rPr>
              <a:t>,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and </a:t>
            </a:r>
            <a:r>
              <a:rPr lang="en-US" sz="2200" dirty="0" smtClean="0">
                <a:solidFill>
                  <a:srgbClr val="000000"/>
                </a:solidFill>
                <a:latin typeface="Cambria Math"/>
                <a:cs typeface="Cambria Math"/>
              </a:rPr>
              <a:t>(n, a, </a:t>
            </a:r>
            <a:r>
              <a:rPr lang="en-US" sz="2200" dirty="0" err="1" smtClean="0">
                <a:solidFill>
                  <a:srgbClr val="000000"/>
                </a:solidFill>
                <a:latin typeface="Cambria Math"/>
                <a:cs typeface="Cambria Math"/>
              </a:rPr>
              <a:t>sn</a:t>
            </a:r>
            <a:r>
              <a:rPr lang="en-US" sz="2200" dirty="0" smtClean="0">
                <a:solidFill>
                  <a:srgbClr val="000000"/>
                </a:solidFill>
                <a:latin typeface="Cambria Math"/>
                <a:cs typeface="Cambria Math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 Math"/>
                <a:cs typeface="Cambria Math"/>
              </a:rPr>
              <a:t>Voc</a:t>
            </a:r>
            <a:r>
              <a:rPr lang="en-US" sz="2200" dirty="0" smtClean="0">
                <a:solidFill>
                  <a:srgbClr val="000000"/>
                </a:solidFill>
                <a:latin typeface="Cambria Math"/>
                <a:cs typeface="Cambria Math"/>
              </a:rPr>
              <a:t>) </a:t>
            </a:r>
            <a:r>
              <a:rPr lang="en-US" sz="2200" dirty="0" smtClean="0">
                <a:solidFill>
                  <a:srgbClr val="000000"/>
                </a:solidFill>
              </a:rPr>
              <a:t>is a </a:t>
            </a:r>
            <a:r>
              <a:rPr lang="en-US" sz="2200" dirty="0" smtClean="0">
                <a:solidFill>
                  <a:srgbClr val="FF0000"/>
                </a:solidFill>
                <a:latin typeface="Cambria Math"/>
                <a:cs typeface="Cambria Math"/>
              </a:rPr>
              <a:t>pupil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record in </a:t>
            </a:r>
            <a:r>
              <a:rPr lang="en-US" sz="2200" dirty="0" smtClean="0">
                <a:solidFill>
                  <a:srgbClr val="FF0000"/>
                </a:solidFill>
              </a:rPr>
              <a:t>the ideal </a:t>
            </a:r>
            <a:r>
              <a:rPr lang="en-US" sz="2200" dirty="0" err="1" smtClean="0">
                <a:solidFill>
                  <a:srgbClr val="FF0000"/>
                </a:solidFill>
              </a:rPr>
              <a:t>db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      then </a:t>
            </a:r>
            <a:r>
              <a:rPr lang="en-US" sz="2200" dirty="0" smtClean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Cambria Math"/>
                <a:cs typeface="Cambria Math"/>
              </a:rPr>
              <a:t>n,s,g</a:t>
            </a:r>
            <a:r>
              <a:rPr lang="en-US" sz="2200" dirty="0" smtClean="0">
                <a:solidFill>
                  <a:srgbClr val="000000"/>
                </a:solidFill>
                <a:latin typeface="Cambria Math"/>
                <a:cs typeface="Cambria Math"/>
              </a:rPr>
              <a:t>) </a:t>
            </a:r>
            <a:r>
              <a:rPr lang="en-US" sz="2200" dirty="0" smtClean="0">
                <a:solidFill>
                  <a:srgbClr val="000000"/>
                </a:solidFill>
              </a:rPr>
              <a:t>is in the </a:t>
            </a:r>
            <a:r>
              <a:rPr lang="en-US" sz="2200" dirty="0" smtClean="0">
                <a:solidFill>
                  <a:srgbClr val="3366FF"/>
                </a:solidFill>
                <a:latin typeface="Cambria Math"/>
                <a:cs typeface="Cambria Math"/>
              </a:rPr>
              <a:t>result</a:t>
            </a:r>
            <a:r>
              <a:rPr lang="en-US" sz="2200" dirty="0" smtClean="0">
                <a:solidFill>
                  <a:srgbClr val="3366FF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table of the </a:t>
            </a:r>
            <a:r>
              <a:rPr lang="en-US" sz="2200" dirty="0" smtClean="0">
                <a:solidFill>
                  <a:srgbClr val="3366FF"/>
                </a:solidFill>
              </a:rPr>
              <a:t>available </a:t>
            </a:r>
            <a:r>
              <a:rPr lang="en-US" sz="2200" dirty="0" err="1" smtClean="0">
                <a:solidFill>
                  <a:srgbClr val="3366FF"/>
                </a:solidFill>
              </a:rPr>
              <a:t>db</a:t>
            </a:r>
            <a:r>
              <a:rPr lang="en-US" sz="2200" dirty="0" smtClean="0">
                <a:solidFill>
                  <a:srgbClr val="000000"/>
                </a:solidFill>
              </a:rPr>
              <a:t>”</a:t>
            </a:r>
          </a:p>
          <a:p>
            <a:pPr marL="0" indent="0">
              <a:buFont typeface="Wingdings 3" pitchFamily="18" charset="2"/>
              <a:buNone/>
            </a:pPr>
            <a:endParaRPr lang="de-DE" sz="800" dirty="0" smtClean="0"/>
          </a:p>
          <a:p>
            <a:pPr marL="0" indent="0">
              <a:buFont typeface="Wingdings 3" pitchFamily="18" charset="2"/>
              <a:buNone/>
            </a:pPr>
            <a:r>
              <a:rPr lang="de-DE" sz="2200" dirty="0" smtClean="0">
                <a:solidFill>
                  <a:srgbClr val="000000"/>
                </a:solidFill>
              </a:rPr>
              <a:t>This </a:t>
            </a:r>
            <a:r>
              <a:rPr lang="de-DE" sz="2200" dirty="0" err="1" smtClean="0">
                <a:solidFill>
                  <a:srgbClr val="000000"/>
                </a:solidFill>
              </a:rPr>
              <a:t>can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</a:rPr>
              <a:t>be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</a:rPr>
              <a:t>expressed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</a:rPr>
              <a:t>by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</a:rPr>
              <a:t>the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</a:rPr>
              <a:t>rule</a:t>
            </a:r>
            <a:endParaRPr lang="de-DE" sz="2200" dirty="0" smtClean="0">
              <a:solidFill>
                <a:srgbClr val="000000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de-DE" sz="800" dirty="0" smtClean="0"/>
          </a:p>
          <a:p>
            <a:pPr marL="0" indent="0">
              <a:buFont typeface="Wingdings 3" pitchFamily="18" charset="2"/>
              <a:buNone/>
            </a:pPr>
            <a:r>
              <a:rPr lang="de-DE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 </a:t>
            </a:r>
            <a:r>
              <a:rPr lang="de-DE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</a:t>
            </a:r>
            <a:r>
              <a:rPr lang="de-DE" sz="22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sult</a:t>
            </a:r>
            <a:r>
              <a:rPr lang="de-DE" sz="2200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sz="2200" dirty="0" err="1" smtClean="0">
                <a:latin typeface="Cambria Math" pitchFamily="18" charset="0"/>
                <a:ea typeface="Cambria Math" pitchFamily="18" charset="0"/>
              </a:rPr>
              <a:t>n,s,g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), </a:t>
            </a:r>
            <a:r>
              <a:rPr lang="de-DE" sz="22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sz="2200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de-DE" sz="2200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sz="22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, a, </a:t>
            </a:r>
            <a:r>
              <a:rPr lang="de-DE" sz="2200" dirty="0" err="1" smtClean="0">
                <a:latin typeface="Cambria Math" pitchFamily="18" charset="0"/>
                <a:ea typeface="Cambria Math" pitchFamily="18" charset="0"/>
              </a:rPr>
              <a:t>sn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sz="2200" dirty="0" err="1" smtClean="0">
                <a:latin typeface="Cambria Math" pitchFamily="18" charset="0"/>
                <a:ea typeface="Cambria Math" pitchFamily="18" charset="0"/>
              </a:rPr>
              <a:t>Voc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)   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   </a:t>
            </a:r>
            <a:r>
              <a:rPr lang="de-DE" sz="2200" dirty="0" err="1" smtClean="0">
                <a:solidFill>
                  <a:srgbClr val="3366FF"/>
                </a:solidFill>
                <a:latin typeface="Cambria Math" pitchFamily="18" charset="0"/>
                <a:ea typeface="Cambria Math" pitchFamily="18" charset="0"/>
                <a:sym typeface="Wingdings" pitchFamily="2" charset="2"/>
              </a:rPr>
              <a:t>result</a:t>
            </a:r>
            <a:r>
              <a:rPr lang="de-DE" sz="2200" baseline="30000" dirty="0" err="1" smtClean="0">
                <a:solidFill>
                  <a:srgbClr val="3366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de-DE" sz="2200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</a:t>
            </a:r>
            <a:r>
              <a:rPr lang="de-DE" sz="2200" dirty="0" err="1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n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, s, </a:t>
            </a:r>
            <a:r>
              <a:rPr lang="de-DE" sz="2200" dirty="0" err="1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g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)</a:t>
            </a:r>
            <a:endParaRPr lang="de-DE" sz="22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de-DE" sz="800" dirty="0" smtClean="0"/>
          </a:p>
          <a:p>
            <a:pPr marL="0" indent="0">
              <a:buFont typeface="Wingdings 3" pitchFamily="18" charset="2"/>
              <a:buNone/>
            </a:pPr>
            <a:r>
              <a:rPr lang="de-DE" sz="2200" dirty="0" err="1" smtClean="0"/>
              <a:t>We</a:t>
            </a:r>
            <a:r>
              <a:rPr lang="de-DE" sz="2200" dirty="0" smtClean="0"/>
              <a:t> </a:t>
            </a:r>
            <a:r>
              <a:rPr lang="de-DE" sz="2200" dirty="0" err="1" smtClean="0"/>
              <a:t>write</a:t>
            </a:r>
            <a:r>
              <a:rPr lang="de-DE" sz="2200" dirty="0" smtClean="0"/>
              <a:t> </a:t>
            </a:r>
            <a:r>
              <a:rPr lang="de-DE" sz="2200" dirty="0" err="1" smtClean="0"/>
              <a:t>this</a:t>
            </a:r>
            <a:r>
              <a:rPr lang="de-DE" sz="2200" dirty="0" smtClean="0"/>
              <a:t> </a:t>
            </a:r>
            <a:r>
              <a:rPr lang="de-DE" sz="2200" dirty="0" err="1" smtClean="0"/>
              <a:t>table</a:t>
            </a:r>
            <a:r>
              <a:rPr lang="de-DE" sz="2200" dirty="0" smtClean="0"/>
              <a:t> </a:t>
            </a:r>
            <a:r>
              <a:rPr lang="de-DE" sz="2200" dirty="0" err="1" smtClean="0"/>
              <a:t>completeness</a:t>
            </a:r>
            <a:r>
              <a:rPr lang="de-DE" sz="2200" dirty="0" smtClean="0"/>
              <a:t> </a:t>
            </a:r>
            <a:r>
              <a:rPr lang="de-DE" sz="2200" dirty="0" err="1" smtClean="0"/>
              <a:t>statement</a:t>
            </a:r>
            <a:r>
              <a:rPr lang="de-DE" sz="2200" dirty="0" smtClean="0"/>
              <a:t> </a:t>
            </a:r>
            <a:r>
              <a:rPr lang="de-DE" sz="2200" dirty="0" err="1" smtClean="0"/>
              <a:t>as</a:t>
            </a:r>
            <a:endParaRPr lang="de-DE" sz="2200" dirty="0" smtClean="0"/>
          </a:p>
          <a:p>
            <a:pPr marL="0" indent="0">
              <a:buNone/>
            </a:pPr>
            <a:endParaRPr lang="de-DE" sz="10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de-DE" sz="22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Compl</a:t>
            </a:r>
            <a:r>
              <a:rPr lang="de-DE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 </a:t>
            </a:r>
            <a:r>
              <a:rPr lang="de-DE" sz="2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de-DE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sz="2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sz="22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, s, </a:t>
            </a:r>
            <a:r>
              <a:rPr lang="de-DE" sz="22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de-DE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 ; </a:t>
            </a:r>
            <a:r>
              <a:rPr lang="de-DE" sz="2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sz="2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sz="22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a, s</a:t>
            </a:r>
            <a:r>
              <a:rPr lang="de-DE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sz="2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Voc</a:t>
            </a:r>
            <a:r>
              <a:rPr lang="de-DE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))</a:t>
            </a:r>
          </a:p>
          <a:p>
            <a:pPr marL="0" indent="0">
              <a:buFont typeface="Wingdings 3" pitchFamily="18" charset="2"/>
              <a:buNone/>
            </a:pPr>
            <a:endParaRPr lang="de-DE" dirty="0" smtClean="0"/>
          </a:p>
          <a:p>
            <a:pPr marL="0" indent="0">
              <a:buFont typeface="Wingdings 3" pitchFamily="18" charset="2"/>
              <a:buNone/>
            </a:pPr>
            <a:r>
              <a:rPr lang="de-DE" sz="2200" i="1" dirty="0" err="1" smtClean="0">
                <a:solidFill>
                  <a:srgbClr val="008000"/>
                </a:solidFill>
              </a:rPr>
              <a:t>Idea</a:t>
            </a:r>
            <a:r>
              <a:rPr lang="de-DE" sz="2200" i="1" dirty="0" smtClean="0">
                <a:solidFill>
                  <a:srgbClr val="008000"/>
                </a:solidFill>
              </a:rPr>
              <a:t>: an </a:t>
            </a:r>
            <a:r>
              <a:rPr lang="de-DE" sz="2200" i="1" dirty="0" err="1" smtClean="0">
                <a:solidFill>
                  <a:srgbClr val="008000"/>
                </a:solidFill>
              </a:rPr>
              <a:t>incomplete</a:t>
            </a:r>
            <a:r>
              <a:rPr lang="de-DE" sz="2200" i="1" dirty="0" smtClean="0">
                <a:solidFill>
                  <a:srgbClr val="008000"/>
                </a:solidFill>
              </a:rPr>
              <a:t> </a:t>
            </a:r>
            <a:r>
              <a:rPr lang="de-DE" sz="2200" i="1" dirty="0" err="1" smtClean="0">
                <a:solidFill>
                  <a:srgbClr val="008000"/>
                </a:solidFill>
              </a:rPr>
              <a:t>db</a:t>
            </a:r>
            <a:r>
              <a:rPr lang="de-DE" sz="2200" i="1" dirty="0" smtClean="0">
                <a:solidFill>
                  <a:srgbClr val="008000"/>
                </a:solidFill>
              </a:rPr>
              <a:t> </a:t>
            </a:r>
            <a:r>
              <a:rPr lang="de-DE" sz="2200" i="1" dirty="0" err="1" smtClean="0">
                <a:solidFill>
                  <a:srgbClr val="008000"/>
                </a:solidFill>
              </a:rPr>
              <a:t>satisfies</a:t>
            </a:r>
            <a:r>
              <a:rPr lang="de-DE" sz="2200" i="1" dirty="0" smtClean="0">
                <a:solidFill>
                  <a:srgbClr val="008000"/>
                </a:solidFill>
              </a:rPr>
              <a:t> </a:t>
            </a:r>
            <a:r>
              <a:rPr lang="de-DE" sz="2200" i="1" dirty="0" err="1" smtClean="0">
                <a:solidFill>
                  <a:srgbClr val="008000"/>
                </a:solidFill>
              </a:rPr>
              <a:t>the</a:t>
            </a:r>
            <a:r>
              <a:rPr lang="de-DE" sz="2200" i="1" dirty="0" smtClean="0">
                <a:solidFill>
                  <a:srgbClr val="008000"/>
                </a:solidFill>
              </a:rPr>
              <a:t> </a:t>
            </a:r>
            <a:r>
              <a:rPr lang="de-DE" sz="2200" i="1" dirty="0" err="1" smtClean="0">
                <a:solidFill>
                  <a:srgbClr val="008000"/>
                </a:solidFill>
              </a:rPr>
              <a:t>statement</a:t>
            </a:r>
            <a:r>
              <a:rPr lang="de-DE" sz="2200" i="1" dirty="0" smtClean="0">
                <a:solidFill>
                  <a:srgbClr val="008000"/>
                </a:solidFill>
              </a:rPr>
              <a:t> </a:t>
            </a:r>
            <a:r>
              <a:rPr lang="de-DE" sz="2200" i="1" dirty="0" err="1" smtClean="0">
                <a:solidFill>
                  <a:srgbClr val="008000"/>
                </a:solidFill>
              </a:rPr>
              <a:t>iff</a:t>
            </a:r>
            <a:r>
              <a:rPr lang="de-DE" sz="2200" i="1" dirty="0" smtClean="0">
                <a:solidFill>
                  <a:srgbClr val="008000"/>
                </a:solidFill>
              </a:rPr>
              <a:t> </a:t>
            </a:r>
            <a:r>
              <a:rPr lang="de-DE" sz="2200" i="1" dirty="0" err="1" smtClean="0">
                <a:solidFill>
                  <a:srgbClr val="008000"/>
                </a:solidFill>
              </a:rPr>
              <a:t>it</a:t>
            </a:r>
            <a:r>
              <a:rPr lang="de-DE" sz="2200" i="1" dirty="0" smtClean="0">
                <a:solidFill>
                  <a:srgbClr val="008000"/>
                </a:solidFill>
              </a:rPr>
              <a:t> </a:t>
            </a:r>
            <a:r>
              <a:rPr lang="de-DE" sz="2200" i="1" dirty="0" err="1" smtClean="0">
                <a:solidFill>
                  <a:srgbClr val="008000"/>
                </a:solidFill>
              </a:rPr>
              <a:t>satisfies</a:t>
            </a:r>
            <a:r>
              <a:rPr lang="de-DE" sz="2200" i="1" dirty="0" smtClean="0">
                <a:solidFill>
                  <a:srgbClr val="008000"/>
                </a:solidFill>
              </a:rPr>
              <a:t> </a:t>
            </a:r>
            <a:r>
              <a:rPr lang="de-DE" sz="2200" i="1" dirty="0" err="1" smtClean="0">
                <a:solidFill>
                  <a:srgbClr val="008000"/>
                </a:solidFill>
              </a:rPr>
              <a:t>the</a:t>
            </a:r>
            <a:r>
              <a:rPr lang="de-DE" sz="2200" i="1" dirty="0" smtClean="0">
                <a:solidFill>
                  <a:srgbClr val="008000"/>
                </a:solidFill>
              </a:rPr>
              <a:t> </a:t>
            </a:r>
            <a:r>
              <a:rPr lang="de-DE" sz="2200" i="1" dirty="0" err="1" smtClean="0">
                <a:solidFill>
                  <a:srgbClr val="008000"/>
                </a:solidFill>
              </a:rPr>
              <a:t>rule</a:t>
            </a:r>
            <a:endParaRPr lang="de-DE" sz="2200" i="1" dirty="0">
              <a:solidFill>
                <a:srgbClr val="008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940152" y="764704"/>
            <a:ext cx="2736304" cy="1440160"/>
          </a:xfrm>
          <a:prstGeom prst="cloudCallout">
            <a:avLst>
              <a:gd name="adj1" fmla="val -73222"/>
              <a:gd name="adj2" fmla="val 1614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tuple-generating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(TGD)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118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756320"/>
          </a:xfrm>
        </p:spPr>
        <p:txBody>
          <a:bodyPr/>
          <a:lstStyle/>
          <a:p>
            <a:r>
              <a:rPr lang="en-US" dirty="0"/>
              <a:t>Table Completeness Statements </a:t>
            </a:r>
            <a:r>
              <a:rPr lang="en-US" sz="2400" dirty="0"/>
              <a:t>[Halevy 96]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79296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table completeness (TC) statement for a relation R</a:t>
            </a:r>
            <a:br>
              <a:rPr lang="en-US" dirty="0" smtClean="0"/>
            </a:br>
            <a:r>
              <a:rPr lang="en-US" dirty="0" smtClean="0"/>
              <a:t>is an expression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Compl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(R(s</a:t>
            </a:r>
            <a:r>
              <a:rPr lang="en-US" baseline="-25000" dirty="0" smtClean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,…,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) ; G)</a:t>
            </a:r>
          </a:p>
          <a:p>
            <a:pPr marL="0" indent="0">
              <a:buNone/>
            </a:pPr>
            <a:r>
              <a:rPr lang="en-US" dirty="0" smtClean="0"/>
              <a:t>consisting of 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latin typeface="Cambria Math"/>
                <a:cs typeface="Cambria Math"/>
              </a:rPr>
              <a:t>R</a:t>
            </a:r>
            <a:r>
              <a:rPr lang="en-US" i="1" dirty="0" smtClean="0"/>
              <a:t>-atom </a:t>
            </a:r>
            <a:r>
              <a:rPr lang="en-US" dirty="0">
                <a:latin typeface="Cambria Math"/>
                <a:cs typeface="Cambria Math"/>
              </a:rPr>
              <a:t>R(s</a:t>
            </a:r>
            <a:r>
              <a:rPr lang="en-US" baseline="-25000" dirty="0">
                <a:latin typeface="Cambria Math"/>
                <a:cs typeface="Cambria Math"/>
              </a:rPr>
              <a:t>1</a:t>
            </a:r>
            <a:r>
              <a:rPr lang="en-US" dirty="0">
                <a:latin typeface="Cambria Math"/>
                <a:cs typeface="Cambria Math"/>
              </a:rPr>
              <a:t>,…, </a:t>
            </a:r>
            <a:r>
              <a:rPr lang="en-US" dirty="0" err="1">
                <a:latin typeface="Cambria Math"/>
                <a:cs typeface="Cambria Math"/>
              </a:rPr>
              <a:t>s</a:t>
            </a:r>
            <a:r>
              <a:rPr lang="en-US" baseline="-25000" dirty="0" err="1">
                <a:latin typeface="Cambria Math"/>
                <a:cs typeface="Cambria Math"/>
              </a:rPr>
              <a:t>n</a:t>
            </a:r>
            <a:r>
              <a:rPr lang="en-US" dirty="0" smtClean="0">
                <a:latin typeface="Cambria Math"/>
                <a:cs typeface="Cambria Math"/>
              </a:rPr>
              <a:t>)</a:t>
            </a:r>
          </a:p>
          <a:p>
            <a:pPr lvl="1"/>
            <a:r>
              <a:rPr lang="en-US" dirty="0" smtClean="0"/>
              <a:t>a condition </a:t>
            </a:r>
            <a:r>
              <a:rPr lang="en-US" dirty="0" smtClean="0">
                <a:latin typeface="Cambria Math"/>
                <a:cs typeface="Cambria Math"/>
              </a:rPr>
              <a:t>G</a:t>
            </a:r>
            <a:r>
              <a:rPr lang="en-US" dirty="0" smtClean="0"/>
              <a:t> such that  </a:t>
            </a:r>
            <a:r>
              <a:rPr lang="en-US" dirty="0">
                <a:latin typeface="Cambria Math"/>
                <a:cs typeface="Cambria Math"/>
              </a:rPr>
              <a:t>R(s</a:t>
            </a:r>
            <a:r>
              <a:rPr lang="en-US" baseline="-25000" dirty="0">
                <a:latin typeface="Cambria Math"/>
                <a:cs typeface="Cambria Math"/>
              </a:rPr>
              <a:t>1</a:t>
            </a:r>
            <a:r>
              <a:rPr lang="en-US" dirty="0">
                <a:latin typeface="Cambria Math"/>
                <a:cs typeface="Cambria Math"/>
              </a:rPr>
              <a:t>,…, </a:t>
            </a:r>
            <a:r>
              <a:rPr lang="en-US" dirty="0" err="1">
                <a:latin typeface="Cambria Math"/>
                <a:cs typeface="Cambria Math"/>
              </a:rPr>
              <a:t>s</a:t>
            </a:r>
            <a:r>
              <a:rPr lang="en-US" baseline="-25000" dirty="0" err="1">
                <a:latin typeface="Cambria Math"/>
                <a:cs typeface="Cambria Math"/>
              </a:rPr>
              <a:t>n</a:t>
            </a:r>
            <a:r>
              <a:rPr lang="en-US" dirty="0" smtClean="0">
                <a:latin typeface="Cambria Math"/>
                <a:cs typeface="Cambria Math"/>
              </a:rPr>
              <a:t>), G  </a:t>
            </a:r>
            <a:r>
              <a:rPr lang="en-US" dirty="0" smtClean="0"/>
              <a:t>is safe.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TC-statement   </a:t>
            </a:r>
            <a:r>
              <a:rPr lang="en-US" dirty="0" smtClean="0">
                <a:latin typeface="Cambria Math"/>
                <a:cs typeface="Cambria Math"/>
              </a:rPr>
              <a:t>C = </a:t>
            </a:r>
            <a:r>
              <a:rPr lang="en-US" dirty="0" err="1" smtClean="0">
                <a:latin typeface="Cambria Math"/>
                <a:cs typeface="Cambria Math"/>
              </a:rPr>
              <a:t>Compl</a:t>
            </a:r>
            <a:r>
              <a:rPr lang="en-US" dirty="0">
                <a:latin typeface="Cambria Math"/>
                <a:cs typeface="Cambria Math"/>
              </a:rPr>
              <a:t>(R(s</a:t>
            </a:r>
            <a:r>
              <a:rPr lang="en-US" baseline="-25000" dirty="0">
                <a:latin typeface="Cambria Math"/>
                <a:cs typeface="Cambria Math"/>
              </a:rPr>
              <a:t>1</a:t>
            </a:r>
            <a:r>
              <a:rPr lang="en-US" dirty="0">
                <a:latin typeface="Cambria Math"/>
                <a:cs typeface="Cambria Math"/>
              </a:rPr>
              <a:t>,…, </a:t>
            </a:r>
            <a:r>
              <a:rPr lang="en-US" dirty="0" err="1">
                <a:latin typeface="Cambria Math"/>
                <a:cs typeface="Cambria Math"/>
              </a:rPr>
              <a:t>s</a:t>
            </a:r>
            <a:r>
              <a:rPr lang="en-US" baseline="-25000" dirty="0" err="1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 ; G</a:t>
            </a:r>
            <a:r>
              <a:rPr lang="en-US" dirty="0" smtClean="0">
                <a:latin typeface="Cambria Math"/>
                <a:cs typeface="Cambria Math"/>
              </a:rPr>
              <a:t>)   </a:t>
            </a:r>
            <a:r>
              <a:rPr lang="en-US" dirty="0" smtClean="0"/>
              <a:t>can be seen as a rule</a:t>
            </a:r>
          </a:p>
          <a:p>
            <a:pPr marL="0" indent="0">
              <a:buNone/>
            </a:pPr>
            <a:endParaRPr lang="de-DE" sz="8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	  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de-DE" baseline="-25000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 =   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R</a:t>
            </a:r>
            <a:r>
              <a:rPr lang="de-DE" baseline="30000" dirty="0" smtClean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i 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(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s</a:t>
            </a:r>
            <a:r>
              <a:rPr lang="en-US" baseline="-25000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,…,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ambria Math"/>
                <a:cs typeface="Cambria Math"/>
              </a:rPr>
              <a:t>n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)</a:t>
            </a:r>
            <a:r>
              <a:rPr lang="de-DE" dirty="0" smtClean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G</a:t>
            </a:r>
            <a:r>
              <a:rPr lang="de-DE" baseline="30000" dirty="0" err="1" smtClean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i</a:t>
            </a:r>
            <a:r>
              <a:rPr lang="de-DE" baseline="30000" dirty="0" smtClean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  </a:t>
            </a:r>
            <a:r>
              <a:rPr lang="en-GB" dirty="0">
                <a:sym typeface="Symbol" pitchFamily="18" charset="2"/>
              </a:rPr>
              <a:t></a:t>
            </a:r>
            <a:r>
              <a:rPr lang="de-DE" dirty="0" smtClean="0">
                <a:latin typeface="Cambria Math"/>
                <a:ea typeface="Cambria Math" pitchFamily="18" charset="0"/>
                <a:cs typeface="Cambria Math"/>
                <a:sym typeface="Wingdings" pitchFamily="2" charset="2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ambria Math"/>
                <a:cs typeface="Cambria Math"/>
              </a:rPr>
              <a:t>R</a:t>
            </a:r>
            <a:r>
              <a:rPr lang="de-DE" baseline="30000" dirty="0" smtClean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a 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(s</a:t>
            </a:r>
            <a:r>
              <a:rPr lang="en-US" baseline="-25000" dirty="0">
                <a:solidFill>
                  <a:srgbClr val="0000FF"/>
                </a:solidFill>
                <a:latin typeface="Cambria Math"/>
                <a:cs typeface="Cambria Math"/>
              </a:rPr>
              <a:t>1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,…, </a:t>
            </a:r>
            <a:r>
              <a:rPr lang="en-US" dirty="0" err="1">
                <a:solidFill>
                  <a:srgbClr val="0000FF"/>
                </a:solidFill>
                <a:latin typeface="Cambria Math"/>
                <a:cs typeface="Cambria Math"/>
              </a:rPr>
              <a:t>s</a:t>
            </a:r>
            <a:r>
              <a:rPr lang="en-US" baseline="-25000" dirty="0" err="1">
                <a:solidFill>
                  <a:srgbClr val="0000FF"/>
                </a:solidFill>
                <a:latin typeface="Cambria Math"/>
                <a:cs typeface="Cambria Math"/>
              </a:rPr>
              <a:t>n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mbria Math"/>
                <a:ea typeface="Cambria Math" pitchFamily="18" charset="0"/>
                <a:cs typeface="Cambria Math"/>
              </a:rPr>
              <a:t>S</a:t>
            </a:r>
            <a:r>
              <a:rPr lang="en-US" dirty="0" smtClean="0">
                <a:ea typeface="Cambria Math" pitchFamily="18" charset="0"/>
                <a:cs typeface="Cambria Math"/>
              </a:rPr>
              <a:t>emantics:        </a:t>
            </a:r>
            <a:r>
              <a:rPr lang="en-US" dirty="0" smtClean="0">
                <a:latin typeface="Cambria Math"/>
                <a:ea typeface="Cambria Math" pitchFamily="18" charset="0"/>
                <a:cs typeface="Cambria Math"/>
              </a:rPr>
              <a:t>(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i</a:t>
            </a:r>
            <a:r>
              <a:rPr lang="en-US" dirty="0"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en-US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baseline="30000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a</a:t>
            </a:r>
            <a:r>
              <a:rPr lang="en-US" dirty="0">
                <a:latin typeface="Cambria Math"/>
                <a:ea typeface="Cambria Math" pitchFamily="18" charset="0"/>
                <a:cs typeface="Cambria Math"/>
              </a:rPr>
              <a:t>) </a:t>
            </a:r>
            <a:r>
              <a:rPr lang="en-GB" dirty="0" smtClean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US" dirty="0" smtClean="0">
                <a:latin typeface="Cambria Math"/>
                <a:cs typeface="Cambria Math"/>
              </a:rPr>
              <a:t>C      </a:t>
            </a:r>
            <a:r>
              <a:rPr lang="en-US" dirty="0" err="1"/>
              <a:t>iff</a:t>
            </a:r>
            <a:r>
              <a:rPr lang="en-US" dirty="0"/>
              <a:t>   </a:t>
            </a:r>
            <a:r>
              <a:rPr lang="en-US" dirty="0" smtClean="0"/>
              <a:t>   </a:t>
            </a:r>
            <a:r>
              <a:rPr lang="en-US" dirty="0">
                <a:latin typeface="Cambria Math"/>
                <a:ea typeface="Cambria Math" pitchFamily="18" charset="0"/>
                <a:cs typeface="Cambria Math"/>
              </a:rPr>
              <a:t>(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ea typeface="Cambria Math" pitchFamily="18" charset="0"/>
                <a:cs typeface="Cambria Math"/>
              </a:rPr>
              <a:t>i</a:t>
            </a:r>
            <a:r>
              <a:rPr lang="en-US" dirty="0">
                <a:latin typeface="Cambria Math"/>
                <a:ea typeface="Cambria Math" pitchFamily="18" charset="0"/>
                <a:cs typeface="Cambria Math"/>
              </a:rPr>
              <a:t>, </a:t>
            </a:r>
            <a:r>
              <a:rPr lang="en-US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D</a:t>
            </a:r>
            <a:r>
              <a:rPr lang="en-US" baseline="30000" dirty="0">
                <a:solidFill>
                  <a:srgbClr val="0000FF"/>
                </a:solidFill>
                <a:latin typeface="Cambria Math"/>
                <a:ea typeface="Cambria Math" pitchFamily="18" charset="0"/>
                <a:cs typeface="Cambria Math"/>
              </a:rPr>
              <a:t>a</a:t>
            </a:r>
            <a:r>
              <a:rPr lang="en-US" dirty="0">
                <a:latin typeface="Cambria Math"/>
                <a:ea typeface="Cambria Math" pitchFamily="18" charset="0"/>
                <a:cs typeface="Cambria Math"/>
              </a:rPr>
              <a:t>) </a:t>
            </a:r>
            <a:r>
              <a:rPr lang="en-GB" dirty="0" smtClean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de-DE" baseline="-25000" dirty="0" err="1" smtClean="0">
                <a:latin typeface="Cambria Math" pitchFamily="18" charset="0"/>
                <a:ea typeface="Cambria Math" pitchFamily="18" charset="0"/>
              </a:rPr>
              <a:t>C</a:t>
            </a: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41949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5738417" y="1052736"/>
            <a:ext cx="2722015" cy="1440160"/>
          </a:xfrm>
          <a:prstGeom prst="wedgeRoundRectCallout">
            <a:avLst>
              <a:gd name="adj1" fmla="val -55137"/>
              <a:gd name="adj2" fmla="val 100399"/>
              <a:gd name="adj3" fmla="val 16667"/>
            </a:avLst>
          </a:prstGeom>
          <a:solidFill>
            <a:srgbClr val="FFFF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solidFill>
                  <a:srgbClr val="000000"/>
                </a:solidFill>
                <a:latin typeface="Cambria Math"/>
                <a:cs typeface="Cambria Math"/>
              </a:rPr>
              <a:t>G</a:t>
            </a:r>
            <a:r>
              <a:rPr lang="en-US" sz="2300" dirty="0">
                <a:solidFill>
                  <a:srgbClr val="000000"/>
                </a:solidFill>
              </a:rPr>
              <a:t> may contain both, relational and </a:t>
            </a:r>
            <a:r>
              <a:rPr lang="en-US" sz="2300" dirty="0" smtClean="0">
                <a:solidFill>
                  <a:srgbClr val="000000"/>
                </a:solidFill>
              </a:rPr>
              <a:t/>
            </a:r>
            <a:br>
              <a:rPr lang="en-US" sz="2300" dirty="0" smtClean="0">
                <a:solidFill>
                  <a:srgbClr val="000000"/>
                </a:solidFill>
              </a:rPr>
            </a:br>
            <a:r>
              <a:rPr lang="en-US" sz="2300" dirty="0" smtClean="0">
                <a:solidFill>
                  <a:srgbClr val="000000"/>
                </a:solidFill>
              </a:rPr>
              <a:t>built</a:t>
            </a:r>
            <a:r>
              <a:rPr lang="en-US" sz="2300" dirty="0">
                <a:solidFill>
                  <a:srgbClr val="000000"/>
                </a:solidFill>
              </a:rPr>
              <a:t>-in atoms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207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 </a:t>
            </a:r>
            <a:r>
              <a:rPr lang="de-DE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de-DE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, s,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), </a:t>
            </a:r>
            <a:r>
              <a:rPr lang="de-DE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baseline="30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de-DE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, a, </a:t>
            </a:r>
            <a:r>
              <a:rPr lang="de-DE" dirty="0" err="1">
                <a:latin typeface="Cambria Math" pitchFamily="18" charset="0"/>
                <a:ea typeface="Cambria Math" pitchFamily="18" charset="0"/>
              </a:rPr>
              <a:t>sn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 err="1">
                <a:latin typeface="Cambria Math" pitchFamily="18" charset="0"/>
                <a:ea typeface="Cambria Math" pitchFamily="18" charset="0"/>
              </a:rPr>
              <a:t>Voc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)   </a:t>
            </a:r>
            <a:r>
              <a:rPr lang="de-DE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   </a:t>
            </a:r>
            <a:r>
              <a:rPr lang="de-DE" dirty="0" err="1">
                <a:solidFill>
                  <a:srgbClr val="3366FF"/>
                </a:solidFill>
                <a:latin typeface="Cambria Math" pitchFamily="18" charset="0"/>
                <a:ea typeface="Cambria Math" pitchFamily="18" charset="0"/>
                <a:sym typeface="Wingdings" pitchFamily="2" charset="2"/>
              </a:rPr>
              <a:t>result</a:t>
            </a:r>
            <a:r>
              <a:rPr lang="de-DE" baseline="30000" dirty="0" err="1">
                <a:solidFill>
                  <a:srgbClr val="3366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de-DE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</a:t>
            </a:r>
            <a:r>
              <a:rPr lang="de-DE" dirty="0" err="1">
                <a:latin typeface="Cambria Math" pitchFamily="18" charset="0"/>
                <a:ea typeface="Cambria Math" pitchFamily="18" charset="0"/>
                <a:sym typeface="Wingdings" pitchFamily="2" charset="2"/>
              </a:rPr>
              <a:t>n</a:t>
            </a:r>
            <a:r>
              <a:rPr lang="de-DE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, s,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g</a:t>
            </a:r>
            <a:r>
              <a:rPr lang="de-DE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)</a:t>
            </a:r>
            <a:endParaRPr lang="de-DE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holds over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>
                <a:ea typeface="Cambria Math" pitchFamily="18" charset="0"/>
              </a:rPr>
              <a:t>because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(Paul,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Math,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A)  </a:t>
            </a:r>
            <a:r>
              <a:rPr lang="en-US" sz="2400" dirty="0">
                <a:ea typeface="Cambria Math" pitchFamily="18" charset="0"/>
              </a:rPr>
              <a:t>is in   </a:t>
            </a:r>
            <a:r>
              <a:rPr lang="en-US" sz="24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400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TC Statement </a:t>
            </a:r>
            <a:r>
              <a:rPr lang="de-DE" dirty="0" err="1"/>
              <a:t>Satisfaction</a:t>
            </a:r>
            <a:endParaRPr lang="de-DE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971550" y="2564904"/>
            <a:ext cx="7488238" cy="2767013"/>
            <a:chOff x="971550" y="3254275"/>
            <a:chExt cx="7488238" cy="2767013"/>
          </a:xfrm>
        </p:grpSpPr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116013" y="3254275"/>
              <a:ext cx="34559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Cambria Math" pitchFamily="18" charset="0"/>
                </a:rPr>
                <a:t>                   </a:t>
              </a:r>
              <a:r>
                <a:rPr lang="de-DE" sz="2400" dirty="0" smtClean="0">
                  <a:solidFill>
                    <a:srgbClr val="FF0000"/>
                  </a:solidFill>
                  <a:latin typeface="Cambria Math" pitchFamily="18" charset="0"/>
                </a:rPr>
                <a:t>D</a:t>
              </a:r>
              <a:r>
                <a:rPr lang="de-DE" sz="2400" baseline="30000" dirty="0" smtClean="0">
                  <a:solidFill>
                    <a:srgbClr val="FF0000"/>
                  </a:solidFill>
                  <a:latin typeface="Cambria Math" pitchFamily="18" charset="0"/>
                </a:rPr>
                <a:t>i </a:t>
              </a:r>
              <a:endParaRPr lang="en-US" dirty="0">
                <a:latin typeface="Cambria Math" pitchFamily="18" charset="0"/>
              </a:endParaRP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5364163" y="3254275"/>
              <a:ext cx="30956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Gill Sans MT" pitchFamily="34" charset="0"/>
                </a:rPr>
                <a:t>                   </a:t>
              </a:r>
              <a:r>
                <a:rPr lang="de-DE" sz="2400" dirty="0">
                  <a:solidFill>
                    <a:srgbClr val="0000FF"/>
                  </a:solidFill>
                  <a:latin typeface="Cambria Math" pitchFamily="18" charset="0"/>
                </a:rPr>
                <a:t>D</a:t>
              </a:r>
              <a:r>
                <a:rPr lang="de-DE" sz="2400" baseline="30000" dirty="0">
                  <a:solidFill>
                    <a:srgbClr val="0000FF"/>
                  </a:solidFill>
                  <a:latin typeface="Cambria Math" pitchFamily="18" charset="0"/>
                </a:rPr>
                <a:t>a</a:t>
              </a:r>
              <a:endParaRPr lang="en-US" dirty="0">
                <a:latin typeface="Cambria Math" pitchFamily="18" charset="0"/>
              </a:endParaRPr>
            </a:p>
          </p:txBody>
        </p:sp>
        <p:sp>
          <p:nvSpPr>
            <p:cNvPr id="18" name="Can 17"/>
            <p:cNvSpPr/>
            <p:nvPr/>
          </p:nvSpPr>
          <p:spPr>
            <a:xfrm>
              <a:off x="971550" y="3833713"/>
              <a:ext cx="2663825" cy="2187575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(Giulia,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(Maria, Math, A)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pupil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17, Hofer, </a:t>
              </a:r>
              <a:r>
                <a:rPr lang="en-US" sz="1600" dirty="0" err="1">
                  <a:latin typeface="Cambria Math" pitchFamily="18" charset="0"/>
                  <a:ea typeface="Cambria Math" pitchFamily="18" charset="0"/>
                </a:rPr>
                <a:t>Voc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p</a:t>
              </a:r>
              <a:r>
                <a:rPr lang="en-US" sz="16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upil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(Giulia, 15, Verdi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Sec)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9" name="Can 18"/>
            <p:cNvSpPr/>
            <p:nvPr/>
          </p:nvSpPr>
          <p:spPr>
            <a:xfrm>
              <a:off x="5508625" y="3860700"/>
              <a:ext cx="2735263" cy="2160588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Math, 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Giulia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, Math, NULL)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pupil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(Paul, 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17,Hofer</a:t>
              </a:r>
              <a:r>
                <a:rPr lang="en-US" sz="1600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n-US" sz="1600" dirty="0" err="1">
                  <a:latin typeface="Cambria Math" pitchFamily="18" charset="0"/>
                  <a:ea typeface="Cambria Math" pitchFamily="18" charset="0"/>
                </a:rPr>
                <a:t>Voc</a:t>
              </a:r>
              <a:r>
                <a:rPr lang="en-US" sz="16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endParaRPr lang="en-US" sz="1600" dirty="0"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51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TC-QC </a:t>
            </a:r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roblem</a:t>
            </a:r>
          </a:p>
        </p:txBody>
      </p:sp>
      <p:sp>
        <p:nvSpPr>
          <p:cNvPr id="42" name="TextBox 38"/>
          <p:cNvSpPr txBox="1">
            <a:spLocks noChangeArrowheads="1"/>
          </p:cNvSpPr>
          <p:nvPr/>
        </p:nvSpPr>
        <p:spPr bwMode="auto">
          <a:xfrm>
            <a:off x="3924300" y="4286250"/>
            <a:ext cx="33369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i="1">
                <a:latin typeface="Gill Sans MT" pitchFamily="34" charset="0"/>
              </a:rPr>
              <a:t>Space of possible information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4668838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Gill Sans MT" pitchFamily="34" charset="0"/>
              </a:rPr>
              <a:t>Assertions about partial completeness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417763"/>
            <a:ext cx="20907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413" y="2422525"/>
            <a:ext cx="209073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5413" y="2420938"/>
            <a:ext cx="209073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66788" y="3756025"/>
            <a:ext cx="2381250" cy="811213"/>
            <a:chOff x="966394" y="3755718"/>
            <a:chExt cx="2381470" cy="811833"/>
          </a:xfrm>
        </p:grpSpPr>
        <p:sp>
          <p:nvSpPr>
            <p:cNvPr id="46" name="Abgerundete rechteckige Legende 50"/>
            <p:cNvSpPr/>
            <p:nvPr/>
          </p:nvSpPr>
          <p:spPr>
            <a:xfrm>
              <a:off x="2019003" y="3979727"/>
              <a:ext cx="1328861" cy="587824"/>
            </a:xfrm>
            <a:prstGeom prst="wedgeRoundRectCallout">
              <a:avLst>
                <a:gd name="adj1" fmla="val -84176"/>
                <a:gd name="adj2" fmla="val -41067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 err="1"/>
                <a:t>Biology</a:t>
              </a:r>
              <a:r>
                <a:rPr lang="de-DE" sz="1300" i="1" dirty="0"/>
                <a:t> 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high </a:t>
              </a:r>
              <a:r>
                <a:rPr lang="de-DE" sz="1300" i="1" dirty="0" err="1"/>
                <a:t>schools</a:t>
              </a:r>
              <a:r>
                <a:rPr lang="de-DE" sz="1300" i="1" dirty="0"/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30751" name="Picture 6" descr="C:\Users\simon\Dropbox\uni\Current\ebiss_poster\mitarbeiterin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966394" y="3755718"/>
              <a:ext cx="630809" cy="67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0013" y="2420938"/>
            <a:ext cx="209708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751388" y="1341438"/>
            <a:ext cx="3662362" cy="2357437"/>
            <a:chOff x="4752001" y="1340768"/>
            <a:chExt cx="3662170" cy="2357867"/>
          </a:xfrm>
        </p:grpSpPr>
        <p:grpSp>
          <p:nvGrpSpPr>
            <p:cNvPr id="30745" name="Group 8"/>
            <p:cNvGrpSpPr>
              <a:grpSpLocks/>
            </p:cNvGrpSpPr>
            <p:nvPr/>
          </p:nvGrpSpPr>
          <p:grpSpPr bwMode="auto">
            <a:xfrm>
              <a:off x="5383775" y="1340768"/>
              <a:ext cx="3030396" cy="2357867"/>
              <a:chOff x="5383775" y="1340768"/>
              <a:chExt cx="3030396" cy="2357867"/>
            </a:xfrm>
          </p:grpSpPr>
          <p:sp>
            <p:nvSpPr>
              <p:cNvPr id="43" name="Abgerundete rechteckige Legende 47"/>
              <p:cNvSpPr/>
              <p:nvPr/>
            </p:nvSpPr>
            <p:spPr>
              <a:xfrm>
                <a:off x="6372753" y="1340768"/>
                <a:ext cx="2041418" cy="1257529"/>
              </a:xfrm>
              <a:prstGeom prst="wedgeRoundRectCallout">
                <a:avLst>
                  <a:gd name="adj1" fmla="val 19140"/>
                  <a:gd name="adj2" fmla="val 97599"/>
                  <a:gd name="adj3" fmla="val 16667"/>
                </a:avLst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300" i="1" dirty="0"/>
                  <a:t>I </a:t>
                </a:r>
                <a:r>
                  <a:rPr lang="de-DE" sz="1300" i="1" dirty="0" err="1"/>
                  <a:t>want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to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know</a:t>
                </a:r>
                <a:r>
                  <a:rPr lang="de-DE" sz="1300" i="1" dirty="0"/>
                  <a:t> </a:t>
                </a:r>
                <a:br>
                  <a:rPr lang="de-DE" sz="1300" i="1" dirty="0"/>
                </a:br>
                <a:r>
                  <a:rPr lang="de-DE" sz="1300" i="1" dirty="0"/>
                  <a:t>  “</a:t>
                </a:r>
                <a:r>
                  <a:rPr lang="de-DE" sz="1300" i="1" dirty="0" err="1"/>
                  <a:t>How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many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pupils</a:t>
                </a:r>
                <a:r>
                  <a:rPr lang="de-DE" sz="1300" i="1" dirty="0"/>
                  <a:t> </a:t>
                </a:r>
                <a:br>
                  <a:rPr lang="de-DE" sz="1300" i="1" dirty="0"/>
                </a:br>
                <a:r>
                  <a:rPr lang="de-DE" sz="1300" i="1" dirty="0"/>
                  <a:t>  </a:t>
                </a:r>
                <a:r>
                  <a:rPr lang="de-DE" sz="1300" i="1" dirty="0" err="1"/>
                  <a:t>at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vocational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schools</a:t>
                </a:r>
                <a:r>
                  <a:rPr lang="de-DE" sz="1300" i="1" dirty="0"/>
                  <a:t> </a:t>
                </a:r>
                <a:br>
                  <a:rPr lang="de-DE" sz="1300" i="1" dirty="0"/>
                </a:br>
                <a:r>
                  <a:rPr lang="de-DE" sz="1300" i="1" dirty="0"/>
                  <a:t>  </a:t>
                </a:r>
                <a:r>
                  <a:rPr lang="de-DE" sz="1300" i="1" dirty="0" err="1"/>
                  <a:t>have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taken</a:t>
                </a:r>
                <a:r>
                  <a:rPr lang="de-DE" sz="1300" i="1" dirty="0"/>
                  <a:t> </a:t>
                </a:r>
                <a:r>
                  <a:rPr lang="de-DE" sz="1300" i="1" dirty="0" err="1" smtClean="0"/>
                  <a:t>Math</a:t>
                </a:r>
                <a:r>
                  <a:rPr lang="de-DE" sz="1300" i="1" dirty="0" smtClean="0"/>
                  <a:t>?</a:t>
                </a:r>
                <a:r>
                  <a:rPr lang="de-DE" sz="1300" i="1" dirty="0"/>
                  <a:t>“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300" i="1" dirty="0"/>
                  <a:t>Can I </a:t>
                </a:r>
                <a:r>
                  <a:rPr lang="de-DE" sz="1300" i="1" dirty="0" err="1"/>
                  <a:t>trust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the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query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answer</a:t>
                </a:r>
                <a:r>
                  <a:rPr lang="de-DE" sz="1300" i="1" dirty="0"/>
                  <a:t>?</a:t>
                </a:r>
              </a:p>
            </p:txBody>
          </p:sp>
          <p:pic>
            <p:nvPicPr>
              <p:cNvPr id="30748" name="Picture 8" descr="C:\Users\simon\Dropbox\uni\Current\ebiss_poster\statistiker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647510" y="2874922"/>
                <a:ext cx="766661" cy="823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4" name="Straight Connector 53"/>
              <p:cNvCxnSpPr>
                <a:stCxn id="10" idx="3"/>
              </p:cNvCxnSpPr>
              <p:nvPr/>
            </p:nvCxnSpPr>
            <p:spPr>
              <a:xfrm flipV="1">
                <a:off x="5383793" y="3111153"/>
                <a:ext cx="2212859" cy="762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4752001" y="2874573"/>
              <a:ext cx="631792" cy="6271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36638" y="1484313"/>
            <a:ext cx="2382837" cy="933450"/>
            <a:chOff x="1037275" y="1484783"/>
            <a:chExt cx="2382596" cy="933343"/>
          </a:xfrm>
        </p:grpSpPr>
        <p:sp>
          <p:nvSpPr>
            <p:cNvPr id="44" name="Abgerundete rechteckige Legende 48"/>
            <p:cNvSpPr/>
            <p:nvPr/>
          </p:nvSpPr>
          <p:spPr>
            <a:xfrm>
              <a:off x="2003964" y="1484783"/>
              <a:ext cx="1415907" cy="665086"/>
            </a:xfrm>
            <a:prstGeom prst="wedgeRoundRectCallout">
              <a:avLst>
                <a:gd name="adj1" fmla="val -81068"/>
                <a:gd name="adj2" fmla="val 28500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 err="1"/>
                <a:t>vocational</a:t>
              </a:r>
              <a:r>
                <a:rPr lang="de-DE" sz="1300" i="1" dirty="0"/>
                <a:t> </a:t>
              </a:r>
              <a:r>
                <a:rPr lang="de-DE" sz="1300" i="1" dirty="0" err="1"/>
                <a:t>schools</a:t>
              </a:r>
              <a:r>
                <a:rPr lang="de-DE" sz="1300" i="1" dirty="0"/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30744" name="Picture 7" descr="C:\Users\simon\Dropbox\uni\Current\ebiss_poster\mitarbeiterin2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1037275" y="1847897"/>
              <a:ext cx="530734" cy="570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63613" y="2720975"/>
            <a:ext cx="2528887" cy="779463"/>
            <a:chOff x="963851" y="2720421"/>
            <a:chExt cx="2528029" cy="780585"/>
          </a:xfrm>
        </p:grpSpPr>
        <p:sp>
          <p:nvSpPr>
            <p:cNvPr id="45" name="Abgerundete rechteckige Legende 49"/>
            <p:cNvSpPr/>
            <p:nvPr/>
          </p:nvSpPr>
          <p:spPr>
            <a:xfrm>
              <a:off x="1916028" y="2720421"/>
              <a:ext cx="1575852" cy="780585"/>
            </a:xfrm>
            <a:prstGeom prst="wedgeRoundRectCallout">
              <a:avLst>
                <a:gd name="adj1" fmla="val -74471"/>
                <a:gd name="adj2" fmla="val -5413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/>
                <a:t>All </a:t>
              </a:r>
              <a:r>
                <a:rPr lang="de-DE" sz="1300" i="1" dirty="0" err="1" smtClean="0"/>
                <a:t>Math</a:t>
              </a:r>
              <a:r>
                <a:rPr lang="de-DE" sz="1300" i="1" dirty="0" smtClean="0"/>
                <a:t> </a:t>
              </a: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 err="1"/>
                <a:t>primary</a:t>
              </a:r>
              <a:r>
                <a:rPr lang="de-DE" sz="1300" i="1" dirty="0"/>
                <a:t> </a:t>
              </a:r>
              <a:r>
                <a:rPr lang="de-DE" sz="1300" i="1" dirty="0" err="1"/>
                <a:t>schools</a:t>
              </a:r>
              <a:r>
                <a:rPr lang="de-DE" sz="1300" i="1" dirty="0"/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30742" name="Picture 5" descr="C:\Users\simon\Dropbox\uni\Current\ebiss_poster\mitarbeiter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H="1">
              <a:off x="963851" y="2835223"/>
              <a:ext cx="549088" cy="58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3" name="Straight Arrow Connector 40"/>
          <p:cNvCxnSpPr/>
          <p:nvPr/>
        </p:nvCxnSpPr>
        <p:spPr bwMode="auto">
          <a:xfrm>
            <a:off x="1563688" y="2006600"/>
            <a:ext cx="2936875" cy="71437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0"/>
          <p:cNvCxnSpPr/>
          <p:nvPr/>
        </p:nvCxnSpPr>
        <p:spPr bwMode="auto">
          <a:xfrm>
            <a:off x="1530350" y="3068638"/>
            <a:ext cx="3429000" cy="357187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0"/>
          <p:cNvCxnSpPr/>
          <p:nvPr/>
        </p:nvCxnSpPr>
        <p:spPr bwMode="auto">
          <a:xfrm flipV="1">
            <a:off x="1563688" y="3756025"/>
            <a:ext cx="2346325" cy="27622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Callout 35"/>
          <p:cNvSpPr/>
          <p:nvPr/>
        </p:nvSpPr>
        <p:spPr>
          <a:xfrm>
            <a:off x="138113" y="2011363"/>
            <a:ext cx="4433887" cy="2497137"/>
          </a:xfrm>
          <a:prstGeom prst="cloudCallout">
            <a:avLst>
              <a:gd name="adj1" fmla="val 27952"/>
              <a:gd name="adj2" fmla="val -399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/>
              <a:t>Set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table</a:t>
            </a:r>
            <a:r>
              <a:rPr lang="de-DE" sz="2400" dirty="0" smtClean="0"/>
              <a:t> </a:t>
            </a:r>
            <a:r>
              <a:rPr lang="de-DE" sz="2400" dirty="0" err="1"/>
              <a:t>completeness</a:t>
            </a:r>
            <a:r>
              <a:rPr lang="de-DE" sz="2400" dirty="0"/>
              <a:t> </a:t>
            </a:r>
            <a:r>
              <a:rPr lang="de-DE" sz="2400" dirty="0" err="1"/>
              <a:t>statements</a:t>
            </a:r>
            <a:r>
              <a:rPr lang="de-DE" sz="2400" dirty="0"/>
              <a:t> </a:t>
            </a:r>
            <a:r>
              <a:rPr lang="de-DE" sz="2400" b="1" dirty="0">
                <a:latin typeface="Apple Chancery"/>
                <a:ea typeface="Cambria Math" pitchFamily="18" charset="0"/>
                <a:cs typeface="Apple Chancery"/>
              </a:rPr>
              <a:t>C</a:t>
            </a:r>
          </a:p>
        </p:txBody>
      </p:sp>
      <p:sp>
        <p:nvSpPr>
          <p:cNvPr id="34" name="Cloud Callout 36"/>
          <p:cNvSpPr/>
          <p:nvPr/>
        </p:nvSpPr>
        <p:spPr>
          <a:xfrm>
            <a:off x="5126038" y="2349500"/>
            <a:ext cx="3459162" cy="2074863"/>
          </a:xfrm>
          <a:prstGeom prst="cloudCallout">
            <a:avLst>
              <a:gd name="adj1" fmla="val 44585"/>
              <a:gd name="adj2" fmla="val -446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/>
              <a:t>Query</a:t>
            </a:r>
            <a:r>
              <a:rPr lang="de-DE" sz="2400" b="1" dirty="0"/>
              <a:t> </a:t>
            </a:r>
            <a:r>
              <a:rPr lang="de-DE" sz="2400" b="1" dirty="0">
                <a:latin typeface="Cambria Math" pitchFamily="18" charset="0"/>
                <a:ea typeface="Cambria Math" pitchFamily="18" charset="0"/>
              </a:rPr>
              <a:t>Q</a:t>
            </a:r>
          </a:p>
        </p:txBody>
      </p:sp>
      <p:sp>
        <p:nvSpPr>
          <p:cNvPr id="35" name="TextBox 37"/>
          <p:cNvSpPr txBox="1">
            <a:spLocks noChangeArrowheads="1"/>
          </p:cNvSpPr>
          <p:nvPr/>
        </p:nvSpPr>
        <p:spPr bwMode="auto">
          <a:xfrm>
            <a:off x="2622550" y="5516563"/>
            <a:ext cx="6126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>
                <a:latin typeface="Apple Chancery"/>
                <a:ea typeface="Cambria Math" pitchFamily="18" charset="0"/>
                <a:cs typeface="Apple Chancery"/>
              </a:rPr>
              <a:t>C</a:t>
            </a:r>
            <a:r>
              <a:rPr lang="en-US" sz="2800" b="1" dirty="0" smtClean="0">
                <a:latin typeface="Cambria Math" pitchFamily="18" charset="0"/>
              </a:rPr>
              <a:t>  </a:t>
            </a:r>
            <a:r>
              <a:rPr lang="en-US" sz="2800" b="1" dirty="0" smtClean="0">
                <a:latin typeface="Gill Sans MT" pitchFamily="34" charset="0"/>
              </a:rPr>
              <a:t> </a:t>
            </a:r>
            <a:r>
              <a:rPr lang="en-GB" sz="2800" dirty="0" smtClean="0">
                <a:sym typeface="Symbol" pitchFamily="18" charset="2"/>
              </a:rPr>
              <a:t>╞  </a:t>
            </a:r>
            <a:r>
              <a:rPr lang="en-US" sz="2800" b="1" dirty="0" err="1" smtClean="0">
                <a:latin typeface="Cambria Math" pitchFamily="18" charset="0"/>
              </a:rPr>
              <a:t>Compl</a:t>
            </a:r>
            <a:r>
              <a:rPr lang="en-US" sz="2800" b="1" dirty="0">
                <a:latin typeface="Cambria Math" pitchFamily="18" charset="0"/>
              </a:rPr>
              <a:t>(Q</a:t>
            </a:r>
            <a:r>
              <a:rPr lang="en-US" sz="2800" b="1" dirty="0" smtClean="0">
                <a:latin typeface="Cambria Math" pitchFamily="18" charset="0"/>
              </a:rPr>
              <a:t>)   </a:t>
            </a:r>
            <a:r>
              <a:rPr lang="en-US" sz="2800" b="1" dirty="0" smtClean="0">
                <a:latin typeface="Gill Sans MT" pitchFamily="34" charset="0"/>
              </a:rPr>
              <a:t>?</a:t>
            </a:r>
            <a:endParaRPr lang="en-US" sz="2800" b="1" dirty="0">
              <a:latin typeface="Gill Sans MT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33" grpId="0" animBg="1"/>
      <p:bldP spid="34" grpId="0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Reasoning</a:t>
            </a:r>
            <a:r>
              <a:rPr lang="de-DE" dirty="0" smtClean="0"/>
              <a:t>: The </a:t>
            </a:r>
            <a:r>
              <a:rPr lang="de-DE" dirty="0" err="1"/>
              <a:t>P</a:t>
            </a:r>
            <a:r>
              <a:rPr lang="de-DE" dirty="0" err="1" smtClean="0"/>
              <a:t>rinciple</a:t>
            </a:r>
            <a:endParaRPr lang="de-DE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01963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de-DE" i="1" dirty="0" smtClean="0">
                <a:solidFill>
                  <a:srgbClr val="00B050"/>
                </a:solidFill>
              </a:rPr>
              <a:t>“</a:t>
            </a:r>
            <a:r>
              <a:rPr lang="de-DE" i="1" dirty="0" err="1" smtClean="0">
                <a:solidFill>
                  <a:srgbClr val="00B050"/>
                </a:solidFill>
              </a:rPr>
              <a:t>Which</a:t>
            </a:r>
            <a:r>
              <a:rPr lang="de-DE" i="1" dirty="0" smtClean="0">
                <a:solidFill>
                  <a:srgbClr val="00B050"/>
                </a:solidFill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             <a:t>pupils</a:t>
            </a:r>
            <a:r>
              <a:rPr lang="de-DE" i="1" dirty="0" smtClean="0">
                <a:solidFill>
                  <a:srgbClr val="00B050"/>
                </a:solidFill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             <a:t>at</a:t>
            </a:r>
            <a:r>
              <a:rPr lang="de-DE" i="1" dirty="0" smtClean="0">
                <a:solidFill>
                  <a:srgbClr val="00B050"/>
                </a:solidFill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             <a:t>vocational</a:t>
            </a:r>
            <a:r>
              <a:rPr lang="de-DE" i="1" dirty="0" smtClean="0">
                <a:solidFill>
                  <a:srgbClr val="00B050"/>
                </a:solidFill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             <a:t>schools</a:t>
            </a:r>
            <a:r>
              <a:rPr lang="de-DE" i="1" dirty="0" smtClean="0">
                <a:solidFill>
                  <a:srgbClr val="00B050"/>
                </a:solidFill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             <a:t>had</a:t>
            </a:r>
            <a:r>
              <a:rPr lang="de-DE" i="1" dirty="0" smtClean="0">
                <a:solidFill>
                  <a:srgbClr val="00B050"/>
                </a:solidFill>
              </a:rPr>
              <a:t> an A in </a:t>
            </a:r>
            <a:r>
              <a:rPr lang="de-DE" i="1" dirty="0" err="1" smtClean="0">
                <a:solidFill>
                  <a:srgbClr val="00B050"/>
                </a:solidFill>
              </a:rPr>
              <a:t>Math</a:t>
            </a:r>
            <a:r>
              <a:rPr lang="de-DE" i="1" dirty="0" smtClean="0">
                <a:solidFill>
                  <a:srgbClr val="00B050"/>
                </a:solidFill>
              </a:rPr>
              <a:t>?“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de-DE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	</a:t>
            </a:r>
            <a:r>
              <a:rPr lang="en-US" dirty="0" err="1" smtClean="0">
                <a:latin typeface="Cambria Math"/>
                <a:cs typeface="Cambria Math"/>
              </a:rPr>
              <a:t>Q</a:t>
            </a:r>
            <a:r>
              <a:rPr lang="en-US" baseline="-25000" dirty="0" err="1" smtClean="0">
                <a:latin typeface="Cambria Math"/>
                <a:cs typeface="Cambria Math"/>
              </a:rPr>
              <a:t>MathAVoc</a:t>
            </a:r>
            <a:r>
              <a:rPr lang="en-US" dirty="0">
                <a:latin typeface="Cambria Math"/>
                <a:cs typeface="Cambria Math"/>
              </a:rPr>
              <a:t>(n) :- result(n, </a:t>
            </a:r>
            <a:r>
              <a:rPr lang="en-US" dirty="0" smtClean="0">
                <a:latin typeface="Cambria Math"/>
                <a:cs typeface="Cambria Math"/>
              </a:rPr>
              <a:t>Math,  </a:t>
            </a:r>
            <a:r>
              <a:rPr lang="en-US" dirty="0">
                <a:latin typeface="Cambria Math"/>
                <a:cs typeface="Cambria Math"/>
              </a:rPr>
              <a:t>A), pupil(n, </a:t>
            </a:r>
            <a:r>
              <a:rPr lang="en-US" dirty="0" err="1">
                <a:latin typeface="Cambria Math"/>
                <a:cs typeface="Cambria Math"/>
              </a:rPr>
              <a:t>sn</a:t>
            </a:r>
            <a:r>
              <a:rPr lang="en-US" dirty="0">
                <a:latin typeface="Cambria Math"/>
                <a:cs typeface="Cambria Math"/>
              </a:rPr>
              <a:t>,  </a:t>
            </a:r>
            <a:r>
              <a:rPr lang="en-US" dirty="0" err="1">
                <a:latin typeface="Cambria Math"/>
                <a:cs typeface="Cambria Math"/>
              </a:rPr>
              <a:t>Voc</a:t>
            </a:r>
            <a:r>
              <a:rPr lang="en-US" dirty="0">
                <a:latin typeface="Cambria Math"/>
                <a:cs typeface="Cambria Math"/>
              </a:rPr>
              <a:t>) </a:t>
            </a:r>
            <a:endParaRPr lang="de-DE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1</a:t>
            </a:r>
            <a:r>
              <a:rPr lang="de-DE" dirty="0"/>
              <a:t>. </a:t>
            </a:r>
            <a:r>
              <a:rPr lang="de-DE" dirty="0" err="1"/>
              <a:t>Assume</a:t>
            </a:r>
            <a:r>
              <a:rPr lang="de-DE" dirty="0"/>
              <a:t>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de-DE" baseline="-25000" dirty="0" err="1" smtClean="0">
                <a:latin typeface="Cambria Math"/>
                <a:cs typeface="Cambria Math"/>
              </a:rPr>
              <a:t>Math</a:t>
            </a:r>
            <a:r>
              <a:rPr lang="en-US" baseline="-25000" dirty="0" err="1" smtClean="0">
                <a:latin typeface="Cambria Math"/>
                <a:cs typeface="Cambria Math"/>
              </a:rPr>
              <a:t>AVoc</a:t>
            </a:r>
            <a:r>
              <a:rPr lang="de-DE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dirty="0" err="1" smtClean="0"/>
              <a:t>returns</a:t>
            </a:r>
            <a:r>
              <a:rPr lang="de-DE" dirty="0" smtClean="0"/>
              <a:t> </a:t>
            </a:r>
            <a:r>
              <a:rPr lang="de-DE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GB" dirty="0" smtClean="0">
                <a:latin typeface="Arial" charset="0"/>
                <a:cs typeface="Arial" charset="0"/>
                <a:sym typeface="Symbol" pitchFamily="18" charset="2"/>
              </a:rPr>
              <a:t> </a:t>
            </a:r>
            <a:r>
              <a:rPr lang="en-GB" dirty="0" smtClean="0">
                <a:cs typeface="Arial" charset="0"/>
                <a:sym typeface="Symbol" pitchFamily="18" charset="2"/>
              </a:rPr>
              <a:t>over</a:t>
            </a:r>
            <a:r>
              <a:rPr lang="en-GB" dirty="0" smtClean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de-DE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endParaRPr lang="en-GB" dirty="0">
              <a:latin typeface="Arial" charset="0"/>
              <a:cs typeface="Arial" charset="0"/>
              <a:sym typeface="Symbol" pitchFamily="18" charset="2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de-DE" dirty="0" smtClean="0"/>
              <a:t>2. See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in </a:t>
            </a:r>
            <a:r>
              <a:rPr lang="de-DE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de-DE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endParaRPr lang="de-DE" dirty="0">
              <a:latin typeface="Cambria Math" pitchFamily="18" charset="0"/>
              <a:ea typeface="Cambria Math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de-DE" dirty="0"/>
          </a:p>
        </p:txBody>
      </p:sp>
      <p:sp>
        <p:nvSpPr>
          <p:cNvPr id="8" name="Can 7"/>
          <p:cNvSpPr/>
          <p:nvPr/>
        </p:nvSpPr>
        <p:spPr>
          <a:xfrm>
            <a:off x="1403871" y="4437112"/>
            <a:ext cx="2232025" cy="1728788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‘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Math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sz="1600" dirty="0">
                <a:latin typeface="Cambria Math" pitchFamily="18" charset="0"/>
                <a:ea typeface="Cambria Math" pitchFamily="18" charset="0"/>
              </a:rPr>
              <a:t>g‘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de-DE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‘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 err="1">
                <a:latin typeface="Cambria Math" pitchFamily="18" charset="0"/>
                <a:ea typeface="Cambria Math" pitchFamily="18" charset="0"/>
              </a:rPr>
              <a:t>sn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‘, </a:t>
            </a:r>
            <a:r>
              <a:rPr lang="de-DE" dirty="0" err="1">
                <a:latin typeface="Cambria Math" pitchFamily="18" charset="0"/>
                <a:ea typeface="Cambria Math" pitchFamily="18" charset="0"/>
              </a:rPr>
              <a:t>Voc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25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100" dirty="0" smtClean="0"/>
          </a:p>
          <a:p>
            <a:pPr marL="0" indent="0">
              <a:buNone/>
            </a:pPr>
            <a:endParaRPr lang="de-DE" sz="2100" dirty="0"/>
          </a:p>
          <a:p>
            <a:pPr marL="0" indent="0">
              <a:buNone/>
            </a:pPr>
            <a:endParaRPr lang="de-DE" sz="2100" dirty="0"/>
          </a:p>
          <a:p>
            <a:pPr marL="0" indent="0">
              <a:buNone/>
            </a:pPr>
            <a:endParaRPr lang="de-DE" sz="2100" dirty="0" smtClean="0"/>
          </a:p>
          <a:p>
            <a:pPr marL="0" indent="0">
              <a:buNone/>
            </a:pPr>
            <a:r>
              <a:rPr lang="de-DE" sz="2100" dirty="0" smtClean="0"/>
              <a:t>3</a:t>
            </a:r>
            <a:r>
              <a:rPr lang="de-DE" sz="2100" dirty="0"/>
              <a:t>. </a:t>
            </a:r>
            <a:r>
              <a:rPr lang="de-DE" sz="2100" dirty="0" err="1"/>
              <a:t>Use</a:t>
            </a:r>
            <a:r>
              <a:rPr lang="de-DE" sz="2100" dirty="0"/>
              <a:t> </a:t>
            </a:r>
            <a:r>
              <a:rPr lang="de-DE" sz="2100" dirty="0" err="1"/>
              <a:t>table</a:t>
            </a:r>
            <a:r>
              <a:rPr lang="de-DE" sz="2100" dirty="0"/>
              <a:t> </a:t>
            </a:r>
            <a:r>
              <a:rPr lang="de-DE" sz="2100" dirty="0" err="1"/>
              <a:t>completeness</a:t>
            </a:r>
            <a:r>
              <a:rPr lang="de-DE" sz="2100" dirty="0"/>
              <a:t> </a:t>
            </a: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derive</a:t>
            </a:r>
            <a:r>
              <a:rPr lang="de-DE" sz="2100" dirty="0"/>
              <a:t> </a:t>
            </a:r>
            <a:r>
              <a:rPr lang="de-DE" sz="2100" dirty="0" err="1"/>
              <a:t>facts</a:t>
            </a:r>
            <a:r>
              <a:rPr lang="de-DE" sz="2100" dirty="0"/>
              <a:t> in </a:t>
            </a:r>
            <a:r>
              <a:rPr lang="de-DE" sz="21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de-DE" sz="2100" baseline="300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a</a:t>
            </a:r>
            <a:endParaRPr lang="de-DE" sz="21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2100" i="1" dirty="0">
                <a:solidFill>
                  <a:srgbClr val="00B050"/>
                </a:solidFill>
              </a:rPr>
              <a:t>     “All </a:t>
            </a:r>
            <a:r>
              <a:rPr lang="de-DE" sz="2100" i="1" dirty="0" err="1" smtClean="0">
                <a:solidFill>
                  <a:srgbClr val="00B050"/>
                </a:solidFill>
              </a:rPr>
              <a:t>results</a:t>
            </a:r>
            <a:r>
              <a:rPr lang="de-DE" sz="2100" i="1" dirty="0" smtClean="0">
                <a:solidFill>
                  <a:srgbClr val="00B050"/>
                </a:solidFill>
              </a:rPr>
              <a:t> </a:t>
            </a:r>
            <a:r>
              <a:rPr lang="de-DE" sz="2100" i="1" dirty="0" err="1" smtClean="0">
                <a:solidFill>
                  <a:srgbClr val="00B050"/>
                </a:solidFill>
              </a:rPr>
              <a:t>of</a:t>
            </a:r>
            <a:r>
              <a:rPr lang="de-DE" sz="2100" i="1" dirty="0" smtClean="0">
                <a:solidFill>
                  <a:srgbClr val="00B050"/>
                </a:solidFill>
              </a:rPr>
              <a:t> </a:t>
            </a:r>
            <a:r>
              <a:rPr lang="de-DE" sz="2100" i="1" dirty="0" err="1" smtClean="0">
                <a:solidFill>
                  <a:srgbClr val="00B050"/>
                </a:solidFill>
              </a:rPr>
              <a:t>pupils</a:t>
            </a:r>
            <a:r>
              <a:rPr lang="de-DE" sz="2100" i="1" dirty="0" smtClean="0">
                <a:solidFill>
                  <a:srgbClr val="00B050"/>
                </a:solidFill>
              </a:rPr>
              <a:t> </a:t>
            </a:r>
            <a:r>
              <a:rPr lang="de-DE" sz="2100" i="1" dirty="0" err="1">
                <a:solidFill>
                  <a:srgbClr val="00B050"/>
                </a:solidFill>
              </a:rPr>
              <a:t>at</a:t>
            </a:r>
            <a:r>
              <a:rPr lang="de-DE" sz="2100" i="1" dirty="0">
                <a:solidFill>
                  <a:srgbClr val="00B050"/>
                </a:solidFill>
              </a:rPr>
              <a:t> </a:t>
            </a:r>
            <a:r>
              <a:rPr lang="de-DE" sz="2100" i="1" dirty="0" err="1">
                <a:solidFill>
                  <a:srgbClr val="00B050"/>
                </a:solidFill>
              </a:rPr>
              <a:t>vocational</a:t>
            </a:r>
            <a:r>
              <a:rPr lang="de-DE" sz="2100" i="1" dirty="0">
                <a:solidFill>
                  <a:srgbClr val="00B050"/>
                </a:solidFill>
              </a:rPr>
              <a:t> </a:t>
            </a:r>
            <a:r>
              <a:rPr lang="de-DE" sz="2100" i="1" dirty="0" err="1" smtClean="0">
                <a:solidFill>
                  <a:srgbClr val="00B050"/>
                </a:solidFill>
              </a:rPr>
              <a:t>schools</a:t>
            </a:r>
            <a:r>
              <a:rPr lang="de-DE" sz="2100" i="1" dirty="0" smtClean="0">
                <a:solidFill>
                  <a:srgbClr val="00B050"/>
                </a:solidFill>
              </a:rPr>
              <a:t> </a:t>
            </a:r>
            <a:r>
              <a:rPr lang="de-DE" sz="2100" i="1" dirty="0" err="1" smtClean="0">
                <a:solidFill>
                  <a:srgbClr val="00B050"/>
                </a:solidFill>
              </a:rPr>
              <a:t>are</a:t>
            </a:r>
            <a:r>
              <a:rPr lang="de-DE" sz="2100" i="1" dirty="0" smtClean="0">
                <a:solidFill>
                  <a:srgbClr val="00B050"/>
                </a:solidFill>
              </a:rPr>
              <a:t> </a:t>
            </a:r>
            <a:r>
              <a:rPr lang="de-DE" sz="2100" i="1" dirty="0" err="1" smtClean="0">
                <a:solidFill>
                  <a:srgbClr val="00B050"/>
                </a:solidFill>
              </a:rPr>
              <a:t>available</a:t>
            </a:r>
            <a:r>
              <a:rPr lang="de-DE" sz="2100" i="1" dirty="0" smtClean="0">
                <a:solidFill>
                  <a:srgbClr val="00B050"/>
                </a:solidFill>
              </a:rPr>
              <a:t>“</a:t>
            </a:r>
            <a:endParaRPr lang="de-DE" sz="21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1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de-DE" sz="21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de-DE" sz="2100" baseline="30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sz="21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, s, </a:t>
            </a:r>
            <a:r>
              <a:rPr lang="de-DE" sz="2100" dirty="0" err="1">
                <a:latin typeface="Cambria Math" pitchFamily="18" charset="0"/>
                <a:ea typeface="Cambria Math" pitchFamily="18" charset="0"/>
              </a:rPr>
              <a:t>g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), </a:t>
            </a:r>
            <a:r>
              <a:rPr lang="de-DE" sz="21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sz="2100" baseline="30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de-DE" sz="2100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sz="21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sz="2100" dirty="0" err="1" smtClean="0">
                <a:latin typeface="Cambria Math" pitchFamily="18" charset="0"/>
                <a:ea typeface="Cambria Math" pitchFamily="18" charset="0"/>
              </a:rPr>
              <a:t>sn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sz="2100" dirty="0" err="1">
                <a:latin typeface="Cambria Math" pitchFamily="18" charset="0"/>
                <a:ea typeface="Cambria Math" pitchFamily="18" charset="0"/>
              </a:rPr>
              <a:t>Voc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 </a:t>
            </a:r>
            <a:r>
              <a:rPr lang="de-DE" sz="21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sym typeface="Wingdings" pitchFamily="2" charset="2"/>
              </a:rPr>
              <a:t>result</a:t>
            </a:r>
            <a:r>
              <a:rPr lang="de-DE" sz="2100" baseline="300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de-DE" sz="2100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</a:t>
            </a:r>
            <a:r>
              <a:rPr lang="de-DE" sz="2100" dirty="0" err="1">
                <a:latin typeface="Cambria Math" pitchFamily="18" charset="0"/>
                <a:ea typeface="Cambria Math" pitchFamily="18" charset="0"/>
                <a:sym typeface="Wingdings" pitchFamily="2" charset="2"/>
              </a:rPr>
              <a:t>n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, </a:t>
            </a:r>
            <a:r>
              <a:rPr lang="de-DE" sz="21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s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, </a:t>
            </a:r>
            <a:r>
              <a:rPr lang="de-DE" sz="2100" dirty="0" err="1">
                <a:latin typeface="Cambria Math" pitchFamily="18" charset="0"/>
                <a:ea typeface="Cambria Math" pitchFamily="18" charset="0"/>
                <a:sym typeface="Wingdings" pitchFamily="2" charset="2"/>
              </a:rPr>
              <a:t>g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)</a:t>
            </a:r>
            <a:endParaRPr lang="de-DE" sz="2100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de-DE" sz="800" dirty="0" smtClean="0">
                <a:solidFill>
                  <a:srgbClr val="00B050"/>
                </a:solidFill>
              </a:rPr>
              <a:t> </a:t>
            </a:r>
            <a:endParaRPr lang="de-DE" sz="800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100" i="1" dirty="0" smtClean="0">
                <a:solidFill>
                  <a:srgbClr val="00B050"/>
                </a:solidFill>
              </a:rPr>
              <a:t>     </a:t>
            </a:r>
            <a:r>
              <a:rPr lang="de-DE" sz="2100" i="1" dirty="0">
                <a:solidFill>
                  <a:srgbClr val="00B050"/>
                </a:solidFill>
              </a:rPr>
              <a:t>“All </a:t>
            </a:r>
            <a:r>
              <a:rPr lang="de-DE" sz="2100" i="1" dirty="0" err="1" smtClean="0">
                <a:solidFill>
                  <a:srgbClr val="00B050"/>
                </a:solidFill>
              </a:rPr>
              <a:t>pupils</a:t>
            </a:r>
            <a:r>
              <a:rPr lang="de-DE" sz="2100" i="1" dirty="0" smtClean="0">
                <a:solidFill>
                  <a:srgbClr val="00B050"/>
                </a:solidFill>
              </a:rPr>
              <a:t> </a:t>
            </a:r>
            <a:r>
              <a:rPr lang="de-DE" sz="2100" i="1" dirty="0" err="1" smtClean="0">
                <a:solidFill>
                  <a:srgbClr val="00B050"/>
                </a:solidFill>
              </a:rPr>
              <a:t>are</a:t>
            </a:r>
            <a:r>
              <a:rPr lang="de-DE" sz="2100" i="1" dirty="0" smtClean="0">
                <a:solidFill>
                  <a:srgbClr val="00B050"/>
                </a:solidFill>
              </a:rPr>
              <a:t> </a:t>
            </a:r>
            <a:r>
              <a:rPr lang="de-DE" sz="2100" i="1" dirty="0" err="1" smtClean="0">
                <a:solidFill>
                  <a:srgbClr val="00B050"/>
                </a:solidFill>
              </a:rPr>
              <a:t>available</a:t>
            </a:r>
            <a:r>
              <a:rPr lang="de-DE" sz="2100" i="1" dirty="0" smtClean="0">
                <a:solidFill>
                  <a:srgbClr val="00B050"/>
                </a:solidFill>
              </a:rPr>
              <a:t>“</a:t>
            </a:r>
            <a:endParaRPr lang="de-DE" sz="21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1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de-DE" sz="21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sz="2100" baseline="30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de-DE" sz="2100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sz="21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sz="2100" dirty="0" err="1">
                <a:latin typeface="Cambria Math" pitchFamily="18" charset="0"/>
                <a:ea typeface="Cambria Math" pitchFamily="18" charset="0"/>
              </a:rPr>
              <a:t>sn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sz="2100" dirty="0" err="1">
                <a:latin typeface="Cambria Math" pitchFamily="18" charset="0"/>
                <a:ea typeface="Cambria Math" pitchFamily="18" charset="0"/>
              </a:rPr>
              <a:t>st</a:t>
            </a:r>
            <a:r>
              <a:rPr lang="de-DE" sz="2100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 </a:t>
            </a:r>
            <a:r>
              <a:rPr lang="de-DE" sz="21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sym typeface="Wingdings" pitchFamily="2" charset="2"/>
              </a:rPr>
              <a:t>pupil</a:t>
            </a:r>
            <a:r>
              <a:rPr lang="de-DE" sz="2100" baseline="300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de-DE" sz="2100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</a:t>
            </a:r>
            <a:r>
              <a:rPr lang="de-DE" sz="2100" dirty="0" err="1">
                <a:latin typeface="Cambria Math" pitchFamily="18" charset="0"/>
                <a:ea typeface="Cambria Math" pitchFamily="18" charset="0"/>
                <a:sym typeface="Wingdings" pitchFamily="2" charset="2"/>
              </a:rPr>
              <a:t>n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, </a:t>
            </a:r>
            <a:r>
              <a:rPr lang="de-DE" sz="2100" dirty="0" err="1">
                <a:latin typeface="Cambria Math" pitchFamily="18" charset="0"/>
                <a:ea typeface="Cambria Math" pitchFamily="18" charset="0"/>
                <a:sym typeface="Wingdings" pitchFamily="2" charset="2"/>
              </a:rPr>
              <a:t>sn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, </a:t>
            </a:r>
            <a:r>
              <a:rPr lang="de-DE" sz="2100" dirty="0" err="1">
                <a:latin typeface="Cambria Math" pitchFamily="18" charset="0"/>
                <a:ea typeface="Cambria Math" pitchFamily="18" charset="0"/>
                <a:sym typeface="Wingdings" pitchFamily="2" charset="2"/>
              </a:rPr>
              <a:t>st</a:t>
            </a:r>
            <a:r>
              <a:rPr lang="de-DE" sz="2100" dirty="0">
                <a:latin typeface="Cambria Math" pitchFamily="18" charset="0"/>
                <a:ea typeface="Cambria Math" pitchFamily="18" charset="0"/>
                <a:sym typeface="Wingdings" pitchFamily="2" charset="2"/>
              </a:rPr>
              <a:t>)</a:t>
            </a:r>
            <a:endParaRPr lang="de-DE" sz="2100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Reasoning</a:t>
            </a:r>
            <a:r>
              <a:rPr lang="de-DE" dirty="0" smtClean="0"/>
              <a:t>: The </a:t>
            </a:r>
            <a:r>
              <a:rPr lang="de-DE" dirty="0" err="1"/>
              <a:t>P</a:t>
            </a:r>
            <a:r>
              <a:rPr lang="de-DE" dirty="0" err="1" smtClean="0"/>
              <a:t>rinciple</a:t>
            </a:r>
            <a:r>
              <a:rPr lang="de-DE" dirty="0" smtClean="0"/>
              <a:t> (2)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59338" y="1412776"/>
            <a:ext cx="3097212" cy="2097088"/>
            <a:chOff x="4859338" y="1498600"/>
            <a:chExt cx="3097212" cy="2097088"/>
          </a:xfrm>
        </p:grpSpPr>
        <p:sp>
          <p:nvSpPr>
            <p:cNvPr id="15" name="Can 14"/>
            <p:cNvSpPr/>
            <p:nvPr/>
          </p:nvSpPr>
          <p:spPr>
            <a:xfrm>
              <a:off x="5111750" y="1866900"/>
              <a:ext cx="2232025" cy="1728788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3798" name="TextBox 15"/>
            <p:cNvSpPr txBox="1">
              <a:spLocks noChangeArrowheads="1"/>
            </p:cNvSpPr>
            <p:nvPr/>
          </p:nvSpPr>
          <p:spPr bwMode="auto">
            <a:xfrm>
              <a:off x="4859338" y="1498600"/>
              <a:ext cx="30972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 dirty="0">
                  <a:solidFill>
                    <a:srgbClr val="0000FF"/>
                  </a:solidFill>
                  <a:latin typeface="Cambria Math" pitchFamily="18" charset="0"/>
                </a:rPr>
                <a:t>                     D</a:t>
              </a:r>
              <a:r>
                <a:rPr lang="de-DE" sz="2000" baseline="30000" dirty="0">
                  <a:solidFill>
                    <a:srgbClr val="0000FF"/>
                  </a:solidFill>
                  <a:latin typeface="Cambria Math" pitchFamily="18" charset="0"/>
                </a:rPr>
                <a:t>a</a:t>
              </a:r>
              <a:endParaRPr lang="en-US" sz="2000" dirty="0">
                <a:latin typeface="Cambria Math" pitchFamily="18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6100" y="2214340"/>
            <a:ext cx="3744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dirty="0">
              <a:latin typeface="Cambria Math" pitchFamily="18" charset="0"/>
            </a:endParaRPr>
          </a:p>
          <a:p>
            <a:pPr algn="ctr"/>
            <a:r>
              <a:rPr lang="de-DE" dirty="0" err="1">
                <a:solidFill>
                  <a:srgbClr val="0070C0"/>
                </a:solidFill>
                <a:latin typeface="Cambria Math" pitchFamily="18" charset="0"/>
              </a:rPr>
              <a:t>result</a:t>
            </a:r>
            <a:r>
              <a:rPr lang="de-DE" dirty="0" smtClean="0">
                <a:latin typeface="Cambria Math" pitchFamily="18" charset="0"/>
              </a:rPr>
              <a:t>(</a:t>
            </a:r>
            <a:r>
              <a:rPr lang="de-DE" dirty="0" err="1" smtClean="0">
                <a:latin typeface="Cambria Math" pitchFamily="18" charset="0"/>
              </a:rPr>
              <a:t>n</a:t>
            </a:r>
            <a:r>
              <a:rPr lang="de-DE" dirty="0" smtClean="0">
                <a:latin typeface="Cambria Math" pitchFamily="18" charset="0"/>
              </a:rPr>
              <a:t>‘</a:t>
            </a:r>
            <a:r>
              <a:rPr lang="de-DE" dirty="0">
                <a:latin typeface="Cambria Math" pitchFamily="18" charset="0"/>
              </a:rPr>
              <a:t>, </a:t>
            </a:r>
            <a:r>
              <a:rPr lang="de-DE" dirty="0" err="1" smtClean="0">
                <a:latin typeface="Cambria Math" pitchFamily="18" charset="0"/>
              </a:rPr>
              <a:t>Math</a:t>
            </a:r>
            <a:r>
              <a:rPr lang="de-DE" dirty="0" smtClean="0">
                <a:latin typeface="Cambria Math" pitchFamily="18" charset="0"/>
              </a:rPr>
              <a:t>, </a:t>
            </a:r>
            <a:r>
              <a:rPr lang="de-DE" dirty="0" err="1" smtClean="0">
                <a:latin typeface="Cambria Math" pitchFamily="18" charset="0"/>
              </a:rPr>
              <a:t>g</a:t>
            </a:r>
            <a:r>
              <a:rPr lang="de-DE" dirty="0" smtClean="0">
                <a:latin typeface="Cambria Math" pitchFamily="18" charset="0"/>
              </a:rPr>
              <a:t>‘)</a:t>
            </a:r>
            <a:endParaRPr lang="de-DE" dirty="0">
              <a:solidFill>
                <a:srgbClr val="0070C0"/>
              </a:solidFill>
              <a:latin typeface="Cambria Math" pitchFamily="18" charset="0"/>
            </a:endParaRPr>
          </a:p>
          <a:p>
            <a:pPr algn="ctr"/>
            <a:r>
              <a:rPr lang="de-DE" dirty="0" err="1">
                <a:solidFill>
                  <a:srgbClr val="0070C0"/>
                </a:solidFill>
                <a:latin typeface="Cambria Math" pitchFamily="18" charset="0"/>
              </a:rPr>
              <a:t>pupil</a:t>
            </a:r>
            <a:r>
              <a:rPr lang="de-DE" baseline="30000" dirty="0">
                <a:latin typeface="Cambria Math" pitchFamily="18" charset="0"/>
              </a:rPr>
              <a:t> </a:t>
            </a:r>
            <a:r>
              <a:rPr lang="de-DE" dirty="0" smtClean="0">
                <a:latin typeface="Cambria Math" pitchFamily="18" charset="0"/>
              </a:rPr>
              <a:t>(</a:t>
            </a:r>
            <a:r>
              <a:rPr lang="de-DE" dirty="0" err="1" smtClean="0">
                <a:latin typeface="Cambria Math" pitchFamily="18" charset="0"/>
              </a:rPr>
              <a:t>n</a:t>
            </a:r>
            <a:r>
              <a:rPr lang="de-DE" dirty="0" smtClean="0">
                <a:latin typeface="Cambria Math" pitchFamily="18" charset="0"/>
              </a:rPr>
              <a:t>‘</a:t>
            </a:r>
            <a:r>
              <a:rPr lang="de-DE" dirty="0">
                <a:latin typeface="Cambria Math" pitchFamily="18" charset="0"/>
              </a:rPr>
              <a:t>, </a:t>
            </a:r>
            <a:r>
              <a:rPr lang="de-DE" dirty="0" err="1">
                <a:latin typeface="Cambria Math" pitchFamily="18" charset="0"/>
              </a:rPr>
              <a:t>sn</a:t>
            </a:r>
            <a:r>
              <a:rPr lang="de-DE" dirty="0">
                <a:latin typeface="Cambria Math" pitchFamily="18" charset="0"/>
              </a:rPr>
              <a:t>‘, </a:t>
            </a:r>
            <a:r>
              <a:rPr lang="de-DE" dirty="0" err="1">
                <a:latin typeface="Cambria Math" pitchFamily="18" charset="0"/>
              </a:rPr>
              <a:t>Voc</a:t>
            </a:r>
            <a:r>
              <a:rPr lang="de-DE" dirty="0">
                <a:latin typeface="Cambria Math" pitchFamily="18" charset="0"/>
              </a:rPr>
              <a:t>)</a:t>
            </a:r>
          </a:p>
          <a:p>
            <a:pPr algn="ctr"/>
            <a:endParaRPr lang="de-DE" dirty="0">
              <a:latin typeface="Cambria Math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00113" y="1340768"/>
            <a:ext cx="3455987" cy="2098824"/>
            <a:chOff x="900113" y="1474788"/>
            <a:chExt cx="3455987" cy="2098824"/>
          </a:xfrm>
        </p:grpSpPr>
        <p:sp>
          <p:nvSpPr>
            <p:cNvPr id="33795" name="TextBox 9"/>
            <p:cNvSpPr txBox="1">
              <a:spLocks noChangeArrowheads="1"/>
            </p:cNvSpPr>
            <p:nvPr/>
          </p:nvSpPr>
          <p:spPr bwMode="auto">
            <a:xfrm>
              <a:off x="900113" y="1474788"/>
              <a:ext cx="34559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 dirty="0">
                  <a:solidFill>
                    <a:srgbClr val="FF0000"/>
                  </a:solidFill>
                  <a:latin typeface="Cambria Math" pitchFamily="18" charset="0"/>
                </a:rPr>
                <a:t>                   D</a:t>
              </a:r>
              <a:r>
                <a:rPr lang="de-DE" sz="2000" baseline="30000" dirty="0">
                  <a:solidFill>
                    <a:srgbClr val="FF0000"/>
                  </a:solidFill>
                  <a:latin typeface="Cambria Math" pitchFamily="18" charset="0"/>
                </a:rPr>
                <a:t>i</a:t>
              </a:r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971550" y="1844824"/>
              <a:ext cx="2232025" cy="1728788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 err="1">
                  <a:solidFill>
                    <a:srgbClr val="FF6600"/>
                  </a:solidFill>
                  <a:latin typeface="Cambria Math" pitchFamily="18" charset="0"/>
                  <a:ea typeface="Cambria Math" pitchFamily="18" charset="0"/>
                </a:rPr>
                <a:t>result</a:t>
              </a:r>
              <a:r>
                <a:rPr lang="de-DE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de-DE" dirty="0" err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de-DE" dirty="0" smtClean="0">
                  <a:latin typeface="Cambria Math" pitchFamily="18" charset="0"/>
                  <a:ea typeface="Cambria Math" pitchFamily="18" charset="0"/>
                </a:rPr>
                <a:t>‘</a:t>
              </a:r>
              <a:r>
                <a:rPr lang="de-DE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de-DE" dirty="0" err="1" smtClean="0">
                  <a:latin typeface="Cambria Math" pitchFamily="18" charset="0"/>
                  <a:ea typeface="Cambria Math" pitchFamily="18" charset="0"/>
                </a:rPr>
                <a:t>Math</a:t>
              </a:r>
              <a:r>
                <a:rPr lang="de-DE" dirty="0" smtClean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de-DE" dirty="0">
                  <a:latin typeface="Cambria Math" pitchFamily="18" charset="0"/>
                  <a:ea typeface="Cambria Math" pitchFamily="18" charset="0"/>
                </a:rPr>
                <a:t>g‘)</a:t>
              </a:r>
              <a:endParaRPr lang="de-DE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 err="1">
                  <a:solidFill>
                    <a:srgbClr val="FF6600"/>
                  </a:solidFill>
                  <a:latin typeface="Cambria Math" pitchFamily="18" charset="0"/>
                  <a:ea typeface="Cambria Math" pitchFamily="18" charset="0"/>
                </a:rPr>
                <a:t>pupil</a:t>
              </a:r>
              <a:r>
                <a:rPr lang="de-DE" baseline="30000" dirty="0">
                  <a:solidFill>
                    <a:srgbClr val="FF66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de-DE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de-DE" dirty="0" err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de-DE" dirty="0" smtClean="0">
                  <a:latin typeface="Cambria Math" pitchFamily="18" charset="0"/>
                  <a:ea typeface="Cambria Math" pitchFamily="18" charset="0"/>
                </a:rPr>
                <a:t>‘</a:t>
              </a:r>
              <a:r>
                <a:rPr lang="de-DE" dirty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de-DE" dirty="0" err="1">
                  <a:latin typeface="Cambria Math" pitchFamily="18" charset="0"/>
                  <a:ea typeface="Cambria Math" pitchFamily="18" charset="0"/>
                </a:rPr>
                <a:t>sn</a:t>
              </a:r>
              <a:r>
                <a:rPr lang="de-DE" dirty="0">
                  <a:latin typeface="Cambria Math" pitchFamily="18" charset="0"/>
                  <a:ea typeface="Cambria Math" pitchFamily="18" charset="0"/>
                </a:rPr>
                <a:t>‘, </a:t>
              </a:r>
              <a:r>
                <a:rPr lang="de-DE" dirty="0" err="1">
                  <a:latin typeface="Cambria Math" pitchFamily="18" charset="0"/>
                  <a:ea typeface="Cambria Math" pitchFamily="18" charset="0"/>
                </a:rPr>
                <a:t>Voc</a:t>
              </a:r>
              <a:r>
                <a:rPr lang="de-DE" dirty="0">
                  <a:latin typeface="Cambria Math" pitchFamily="18" charset="0"/>
                  <a:ea typeface="Cambria Math" pitchFamily="18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37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Reasoning</a:t>
            </a:r>
            <a:r>
              <a:rPr lang="de-DE" dirty="0" smtClean="0"/>
              <a:t>: The </a:t>
            </a:r>
            <a:r>
              <a:rPr lang="de-DE" dirty="0" err="1" smtClean="0"/>
              <a:t>Principle</a:t>
            </a:r>
            <a:r>
              <a:rPr lang="de-DE" dirty="0" smtClean="0"/>
              <a:t> (3)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8312" y="1219200"/>
            <a:ext cx="8496175" cy="49371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de-DE" sz="4000" dirty="0" smtClean="0">
              <a:solidFill>
                <a:srgbClr val="FF0000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de-DE" dirty="0" smtClean="0"/>
          </a:p>
          <a:p>
            <a:pPr marL="0" indent="0">
              <a:buFont typeface="Wingdings 3" pitchFamily="18" charset="2"/>
              <a:buNone/>
            </a:pPr>
            <a:endParaRPr lang="de-DE" dirty="0" smtClean="0"/>
          </a:p>
          <a:p>
            <a:pPr marL="0" indent="0">
              <a:buFont typeface="Wingdings 3" pitchFamily="18" charset="2"/>
              <a:buNone/>
            </a:pPr>
            <a:endParaRPr lang="de-DE" dirty="0" smtClean="0"/>
          </a:p>
          <a:p>
            <a:pPr marL="0" indent="0">
              <a:buFont typeface="Wingdings 3" pitchFamily="18" charset="2"/>
              <a:buNone/>
            </a:pPr>
            <a:endParaRPr lang="de-DE" sz="3200" dirty="0" smtClean="0"/>
          </a:p>
          <a:p>
            <a:pPr marL="0" indent="0">
              <a:buFont typeface="Wingdings 3" pitchFamily="18" charset="2"/>
              <a:buNone/>
            </a:pPr>
            <a:r>
              <a:rPr lang="de-DE" sz="2000" dirty="0" smtClean="0"/>
              <a:t>4. Query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available</a:t>
            </a:r>
            <a:r>
              <a:rPr lang="de-DE" sz="2000" dirty="0" smtClean="0"/>
              <a:t> </a:t>
            </a:r>
            <a:r>
              <a:rPr lang="de-DE" sz="2000" dirty="0" err="1" smtClean="0"/>
              <a:t>database</a:t>
            </a:r>
            <a:r>
              <a:rPr lang="de-DE" sz="2000" dirty="0"/>
              <a:t> </a:t>
            </a:r>
            <a:r>
              <a:rPr lang="de-DE" sz="2000" dirty="0" smtClean="0"/>
              <a:t>     </a:t>
            </a:r>
            <a:r>
              <a:rPr lang="de-DE" sz="2000" i="1" dirty="0" smtClean="0">
                <a:solidFill>
                  <a:srgbClr val="00B050"/>
                </a:solidFill>
              </a:rPr>
              <a:t> “</a:t>
            </a:r>
            <a:r>
              <a:rPr lang="de-DE" sz="2000" i="1" dirty="0" err="1" smtClean="0">
                <a:solidFill>
                  <a:srgbClr val="00B050"/>
                </a:solidFill>
              </a:rPr>
              <a:t>Pupils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at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vocational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schools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with</a:t>
            </a:r>
            <a:r>
              <a:rPr lang="de-DE" sz="2000" i="1" dirty="0" smtClean="0">
                <a:solidFill>
                  <a:srgbClr val="00B050"/>
                </a:solidFill>
              </a:rPr>
              <a:t> an A in </a:t>
            </a:r>
            <a:r>
              <a:rPr lang="de-DE" sz="2000" i="1" dirty="0" err="1" smtClean="0">
                <a:solidFill>
                  <a:srgbClr val="00B050"/>
                </a:solidFill>
              </a:rPr>
              <a:t>Math</a:t>
            </a:r>
            <a:r>
              <a:rPr lang="de-DE" sz="2000" i="1" dirty="0" smtClean="0">
                <a:solidFill>
                  <a:srgbClr val="00B050"/>
                </a:solidFill>
              </a:rPr>
              <a:t>“</a:t>
            </a:r>
            <a:r>
              <a:rPr lang="de-DE" sz="2000" dirty="0" smtClean="0"/>
              <a:t>	</a:t>
            </a:r>
          </a:p>
          <a:p>
            <a:pPr marL="0" indent="0">
              <a:buNone/>
            </a:pPr>
            <a:r>
              <a:rPr lang="de-DE" sz="2000" dirty="0" smtClean="0"/>
              <a:t>	      </a:t>
            </a:r>
            <a:r>
              <a:rPr lang="en-US" sz="2000" dirty="0" err="1" smtClean="0">
                <a:latin typeface="Cambria Math"/>
                <a:cs typeface="Cambria Math"/>
              </a:rPr>
              <a:t>Q</a:t>
            </a:r>
            <a:r>
              <a:rPr lang="en-US" sz="2000" baseline="-25000" dirty="0" err="1" smtClean="0">
                <a:latin typeface="Cambria Math"/>
                <a:cs typeface="Cambria Math"/>
              </a:rPr>
              <a:t>MathAVoc</a:t>
            </a:r>
            <a:r>
              <a:rPr lang="en-US" sz="2000" baseline="-25000" dirty="0" smtClean="0">
                <a:latin typeface="Cambria Math"/>
                <a:cs typeface="Cambria Math"/>
              </a:rPr>
              <a:t> </a:t>
            </a:r>
            <a:r>
              <a:rPr lang="de-DE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(</a:t>
            </a:r>
            <a:r>
              <a:rPr lang="de-DE" sz="20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</a:t>
            </a:r>
            <a:r>
              <a:rPr lang="de-DE" sz="2000" baseline="400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de-DE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) = {</a:t>
            </a:r>
            <a:r>
              <a:rPr lang="de-DE" sz="2000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n</a:t>
            </a:r>
            <a:r>
              <a:rPr lang="de-DE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'}    </a:t>
            </a:r>
            <a:r>
              <a:rPr lang="de-DE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itchFamily="2" charset="2"/>
              </a:rPr>
              <a:t></a:t>
            </a:r>
            <a:r>
              <a:rPr lang="de-DE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  </a:t>
            </a:r>
            <a:r>
              <a:rPr lang="de-DE" sz="2000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n</a:t>
            </a:r>
            <a:r>
              <a:rPr lang="de-DE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' </a:t>
            </a:r>
            <a:r>
              <a:rPr lang="de-DE" sz="2000" dirty="0" err="1" smtClean="0"/>
              <a:t>is</a:t>
            </a:r>
            <a:r>
              <a:rPr lang="de-DE" sz="2000" dirty="0" smtClean="0"/>
              <a:t> also in </a:t>
            </a:r>
            <a:r>
              <a:rPr lang="de-DE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Q(</a:t>
            </a:r>
            <a:r>
              <a:rPr lang="de-DE" sz="20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</a:t>
            </a:r>
            <a:r>
              <a:rPr lang="de-DE" sz="2000" baseline="400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de-DE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</a:p>
          <a:p>
            <a:pPr marL="0" indent="0">
              <a:buFont typeface="Wingdings 3" pitchFamily="18" charset="2"/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err="1" smtClean="0"/>
              <a:t>Conclusion</a:t>
            </a:r>
            <a:r>
              <a:rPr lang="de-DE" sz="2000" dirty="0" smtClean="0"/>
              <a:t>:  </a:t>
            </a:r>
            <a:r>
              <a:rPr lang="en-US" sz="2000" dirty="0" err="1" smtClean="0">
                <a:latin typeface="Cambria Math"/>
                <a:cs typeface="Cambria Math"/>
              </a:rPr>
              <a:t>Q</a:t>
            </a:r>
            <a:r>
              <a:rPr lang="en-US" sz="2000" baseline="-25000" dirty="0" err="1" smtClean="0">
                <a:latin typeface="Cambria Math"/>
                <a:cs typeface="Cambria Math"/>
              </a:rPr>
              <a:t>MathAVoc</a:t>
            </a:r>
            <a:r>
              <a:rPr lang="en-US" sz="2000" baseline="-25000" dirty="0" smtClean="0">
                <a:latin typeface="Cambria Math"/>
                <a:cs typeface="Cambria Math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</a:rPr>
              <a:t>is</a:t>
            </a:r>
            <a:r>
              <a:rPr lang="de-DE" sz="2000" dirty="0" smtClean="0">
                <a:solidFill>
                  <a:srgbClr val="00B050"/>
                </a:solidFill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</a:rPr>
              <a:t>complete</a:t>
            </a:r>
            <a:r>
              <a:rPr lang="de-DE" sz="2000" dirty="0" smtClean="0">
                <a:solidFill>
                  <a:srgbClr val="00B050"/>
                </a:solidFill>
              </a:rPr>
              <a:t> </a:t>
            </a:r>
            <a:r>
              <a:rPr lang="de-DE" sz="2000" dirty="0" err="1" smtClean="0"/>
              <a:t>given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table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completeness</a:t>
            </a:r>
            <a:r>
              <a:rPr lang="de-DE" sz="2000" dirty="0" smtClean="0"/>
              <a:t> </a:t>
            </a:r>
            <a:r>
              <a:rPr lang="de-DE" sz="2000" dirty="0" err="1" smtClean="0"/>
              <a:t>statements</a:t>
            </a:r>
            <a:endParaRPr lang="de-DE" sz="2000" dirty="0" smtClean="0"/>
          </a:p>
          <a:p>
            <a:pPr marL="0" indent="0">
              <a:buFont typeface="Wingdings 3" pitchFamily="18" charset="2"/>
              <a:buNone/>
            </a:pPr>
            <a:endParaRPr lang="de-DE" dirty="0" smtClean="0"/>
          </a:p>
        </p:txBody>
      </p:sp>
      <p:sp>
        <p:nvSpPr>
          <p:cNvPr id="9" name="Can 8"/>
          <p:cNvSpPr/>
          <p:nvPr/>
        </p:nvSpPr>
        <p:spPr>
          <a:xfrm>
            <a:off x="971550" y="1682750"/>
            <a:ext cx="2232025" cy="1728788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Cambria Math" pitchFamily="18" charset="0"/>
              <a:ea typeface="Cambria Math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‘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Math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g‘)</a:t>
            </a:r>
            <a:endParaRPr lang="de-DE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de-DE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de-DE" dirty="0" smtClean="0">
                <a:latin typeface="Cambria Math" pitchFamily="18" charset="0"/>
                <a:ea typeface="Cambria Math" pitchFamily="18" charset="0"/>
              </a:rPr>
              <a:t>‘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dirty="0" err="1">
                <a:latin typeface="Cambria Math" pitchFamily="18" charset="0"/>
                <a:ea typeface="Cambria Math" pitchFamily="18" charset="0"/>
              </a:rPr>
              <a:t>sn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‘, </a:t>
            </a:r>
            <a:r>
              <a:rPr lang="de-DE" dirty="0" err="1">
                <a:latin typeface="Cambria Math" pitchFamily="18" charset="0"/>
                <a:ea typeface="Cambria Math" pitchFamily="18" charset="0"/>
              </a:rPr>
              <a:t>Voc</a:t>
            </a:r>
            <a:r>
              <a:rPr lang="de-DE" dirty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844" name="TextBox 9"/>
          <p:cNvSpPr txBox="1">
            <a:spLocks noChangeArrowheads="1"/>
          </p:cNvSpPr>
          <p:nvPr/>
        </p:nvSpPr>
        <p:spPr bwMode="auto">
          <a:xfrm>
            <a:off x="719138" y="1312863"/>
            <a:ext cx="3097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Gill Sans MT" pitchFamily="34" charset="0"/>
              </a:rPr>
              <a:t>                   </a:t>
            </a:r>
            <a:r>
              <a:rPr lang="de-DE" sz="2000">
                <a:solidFill>
                  <a:srgbClr val="0000FF"/>
                </a:solidFill>
                <a:latin typeface="Cambria Math" pitchFamily="18" charset="0"/>
              </a:rPr>
              <a:t>D</a:t>
            </a:r>
            <a:r>
              <a:rPr lang="de-DE" sz="2000" baseline="30000">
                <a:solidFill>
                  <a:srgbClr val="0000FF"/>
                </a:solidFill>
                <a:latin typeface="Cambria Math" pitchFamily="18" charset="0"/>
              </a:rPr>
              <a:t>a</a:t>
            </a:r>
            <a:endParaRPr lang="en-US" sz="2000">
              <a:latin typeface="Cambria Math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560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004" y="1691119"/>
            <a:ext cx="8953656" cy="4136845"/>
            <a:chOff x="55004" y="1691119"/>
            <a:chExt cx="8953656" cy="4136845"/>
          </a:xfrm>
        </p:grpSpPr>
        <p:sp>
          <p:nvSpPr>
            <p:cNvPr id="8" name="Freihandform 29"/>
            <p:cNvSpPr>
              <a:spLocks/>
            </p:cNvSpPr>
            <p:nvPr/>
          </p:nvSpPr>
          <p:spPr>
            <a:xfrm>
              <a:off x="1752541" y="2934122"/>
              <a:ext cx="971677" cy="82564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3400"/>
                <a:gd name="f9" fmla="+- 21600 0 10800"/>
                <a:gd name="f10" fmla="+- 3400 0 0"/>
                <a:gd name="f11" fmla="val 18200"/>
                <a:gd name="f12" fmla="+- 0 0 10800"/>
                <a:gd name="f13" fmla="+- 18200 0 21600"/>
                <a:gd name="f14" fmla="+- 3400 0 6800"/>
                <a:gd name="f15" fmla="+- 0 0 0"/>
                <a:gd name="f16" fmla="*/ f4 1 21600"/>
                <a:gd name="f17" fmla="*/ f5 1 21600"/>
                <a:gd name="f18" fmla="+- 10800 0 f6"/>
                <a:gd name="f19" fmla="+- 0 0 f8"/>
                <a:gd name="f20" fmla="+- 0 0 f1"/>
                <a:gd name="f21" fmla="abs f9"/>
                <a:gd name="f22" fmla="abs f10"/>
                <a:gd name="f23" fmla="?: f9 f2 f1"/>
                <a:gd name="f24" fmla="?: f9 f1 f2"/>
                <a:gd name="f25" fmla="+- 10800 0 f7"/>
                <a:gd name="f26" fmla="+- 21600 0 f11"/>
                <a:gd name="f27" fmla="abs f12"/>
                <a:gd name="f28" fmla="abs f13"/>
                <a:gd name="f29" fmla="?: f12 f2 f1"/>
                <a:gd name="f30" fmla="?: f12 f1 f2"/>
                <a:gd name="f31" fmla="+- 6800 0 f8"/>
                <a:gd name="f32" fmla="abs f14"/>
                <a:gd name="f33" fmla="*/ f15 f0 1"/>
                <a:gd name="f34" fmla="*/ 0 f16 1"/>
                <a:gd name="f35" fmla="*/ 21600 f16 1"/>
                <a:gd name="f36" fmla="*/ 18200 f17 1"/>
                <a:gd name="f37" fmla="*/ 6800 f17 1"/>
                <a:gd name="f38" fmla="abs f18"/>
                <a:gd name="f39" fmla="abs f19"/>
                <a:gd name="f40" fmla="?: f18 f20 f1"/>
                <a:gd name="f41" fmla="?: f18 f1 f20"/>
                <a:gd name="f42" fmla="?: f19 0 f0"/>
                <a:gd name="f43" fmla="?: f19 f0 0"/>
                <a:gd name="f44" fmla="?: f9 f20 f1"/>
                <a:gd name="f45" fmla="?: f9 f1 f20"/>
                <a:gd name="f46" fmla="?: f9 f24 f23"/>
                <a:gd name="f47" fmla="?: f9 f23 f24"/>
                <a:gd name="f48" fmla="abs f25"/>
                <a:gd name="f49" fmla="abs f26"/>
                <a:gd name="f50" fmla="?: f25 f20 f1"/>
                <a:gd name="f51" fmla="?: f25 f1 f20"/>
                <a:gd name="f52" fmla="?: f26 0 f0"/>
                <a:gd name="f53" fmla="?: f26 f0 0"/>
                <a:gd name="f54" fmla="?: f12 f20 f1"/>
                <a:gd name="f55" fmla="?: f12 f1 f20"/>
                <a:gd name="f56" fmla="?: f12 f30 f29"/>
                <a:gd name="f57" fmla="?: f12 f29 f30"/>
                <a:gd name="f58" fmla="abs f31"/>
                <a:gd name="f59" fmla="?: f31 0 f0"/>
                <a:gd name="f60" fmla="?: f31 f0 0"/>
                <a:gd name="f61" fmla="*/ 10800 f16 1"/>
                <a:gd name="f62" fmla="*/ f33 1 f3"/>
                <a:gd name="f63" fmla="*/ 0 f17 1"/>
                <a:gd name="f64" fmla="*/ 10800 f17 1"/>
                <a:gd name="f65" fmla="*/ 21600 f17 1"/>
                <a:gd name="f66" fmla="?: f18 f43 f42"/>
                <a:gd name="f67" fmla="?: f18 f42 f43"/>
                <a:gd name="f68" fmla="?: f19 f40 f41"/>
                <a:gd name="f69" fmla="?: f10 f47 f46"/>
                <a:gd name="f70" fmla="?: f10 f45 f44"/>
                <a:gd name="f71" fmla="?: f25 f53 f52"/>
                <a:gd name="f72" fmla="?: f25 f52 f53"/>
                <a:gd name="f73" fmla="?: f26 f50 f51"/>
                <a:gd name="f74" fmla="?: f13 f57 f56"/>
                <a:gd name="f75" fmla="?: f13 f55 f54"/>
                <a:gd name="f76" fmla="?: f18 f60 f59"/>
                <a:gd name="f77" fmla="?: f18 f59 f60"/>
                <a:gd name="f78" fmla="?: f31 f40 f41"/>
                <a:gd name="f79" fmla="?: f14 f47 f46"/>
                <a:gd name="f80" fmla="?: f14 f45 f44"/>
                <a:gd name="f81" fmla="+- f62 0 f1"/>
                <a:gd name="f82" fmla="?: f19 f66 f67"/>
                <a:gd name="f83" fmla="?: f26 f71 f72"/>
                <a:gd name="f84" fmla="?: f31 f76 f7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61" y="f37"/>
                </a:cxn>
                <a:cxn ang="f81">
                  <a:pos x="f61" y="f63"/>
                </a:cxn>
                <a:cxn ang="f81">
                  <a:pos x="f34" y="f64"/>
                </a:cxn>
                <a:cxn ang="f81">
                  <a:pos x="f61" y="f65"/>
                </a:cxn>
                <a:cxn ang="f81">
                  <a:pos x="f35" y="f64"/>
                </a:cxn>
              </a:cxnLst>
              <a:rect l="f34" t="f37" r="f35" b="f36"/>
              <a:pathLst>
                <a:path w="21600" h="21600">
                  <a:moveTo>
                    <a:pt x="f6" y="f8"/>
                  </a:moveTo>
                  <a:arcTo wR="f38" hR="f39" stAng="f82" swAng="f68"/>
                  <a:arcTo wR="f21" hR="f22" stAng="f69" swAng="f70"/>
                  <a:lnTo>
                    <a:pt x="f7" y="f11"/>
                  </a:lnTo>
                  <a:arcTo wR="f48" hR="f49" stAng="f83" swAng="f73"/>
                  <a:arcTo wR="f27" hR="f28" stAng="f74" swAng="f75"/>
                  <a:close/>
                </a:path>
                <a:path w="21600" h="21600">
                  <a:moveTo>
                    <a:pt x="f6" y="f8"/>
                  </a:moveTo>
                  <a:arcTo wR="f38" hR="f58" stAng="f84" swAng="f78"/>
                  <a:arcTo wR="f21" hR="f32" stAng="f79" swAng="f80"/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9" name="Freihandform 30"/>
            <p:cNvSpPr>
              <a:spLocks/>
            </p:cNvSpPr>
            <p:nvPr/>
          </p:nvSpPr>
          <p:spPr>
            <a:xfrm>
              <a:off x="4776901" y="2743683"/>
              <a:ext cx="1134322" cy="50260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4000" b="1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Mangal" pitchFamily="2"/>
                </a:rPr>
                <a:t>??</a:t>
              </a:r>
            </a:p>
          </p:txBody>
        </p:sp>
        <p:sp>
          <p:nvSpPr>
            <p:cNvPr id="10" name="Freihandform 31"/>
            <p:cNvSpPr/>
            <p:nvPr/>
          </p:nvSpPr>
          <p:spPr>
            <a:xfrm>
              <a:off x="871940" y="5533900"/>
              <a:ext cx="8136720" cy="29406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>
                  <a:solidFill>
                    <a:srgbClr val="FF0000"/>
                  </a:solidFill>
                </a:defRPr>
              </a:pPr>
              <a:r>
                <a:rPr lang="de-DE" sz="2000" b="0" i="0" u="none" strike="noStrike" kern="1200" dirty="0" smtClean="0">
                  <a:ln>
                    <a:noFill/>
                  </a:ln>
                  <a:solidFill>
                    <a:srgbClr val="000000"/>
                  </a:solidFill>
                  <a:latin typeface="+mn-lt"/>
                  <a:ea typeface="Lucida Sans Unicode" pitchFamily="2"/>
                  <a:cs typeface="Mangal" pitchFamily="2"/>
                </a:rPr>
                <a:t>   </a:t>
              </a:r>
              <a:r>
                <a:rPr lang="de-DE" sz="2000" b="0" i="0" u="none" strike="noStrike" kern="1200" dirty="0" err="1" smtClean="0">
                  <a:ln>
                    <a:noFill/>
                  </a:ln>
                  <a:solidFill>
                    <a:srgbClr val="000000"/>
                  </a:solidFill>
                  <a:latin typeface="+mn-lt"/>
                  <a:ea typeface="Lucida Sans Unicode" pitchFamily="2"/>
                  <a:cs typeface="Mangal" pitchFamily="2"/>
                </a:rPr>
                <a:t>generally</a:t>
              </a:r>
              <a:r>
                <a:rPr lang="de-DE" sz="2000" b="0" i="0" u="none" strike="noStrike" kern="1200" dirty="0" smtClean="0">
                  <a:ln>
                    <a:noFill/>
                  </a:ln>
                  <a:solidFill>
                    <a:srgbClr val="000000"/>
                  </a:solidFill>
                  <a:latin typeface="+mn-lt"/>
                  <a:ea typeface="Lucida Sans Unicode" pitchFamily="2"/>
                  <a:cs typeface="Mangal" pitchFamily="2"/>
                </a:rPr>
                <a:t> </a:t>
              </a:r>
              <a:r>
                <a:rPr lang="de-DE" sz="2000" b="0" i="0" u="none" strike="noStrike" kern="1200" dirty="0" err="1" smtClean="0">
                  <a:ln>
                    <a:noFill/>
                  </a:ln>
                  <a:solidFill>
                    <a:srgbClr val="FF0000"/>
                  </a:solidFill>
                  <a:latin typeface="+mn-lt"/>
                  <a:ea typeface="Lucida Sans Unicode" pitchFamily="2"/>
                  <a:cs typeface="Mangal" pitchFamily="2"/>
                </a:rPr>
                <a:t>incomplete</a:t>
              </a:r>
              <a:r>
                <a:rPr lang="de-DE" sz="2000" b="0" i="0" u="none" strike="noStrike" kern="1200" dirty="0" smtClean="0">
                  <a:ln>
                    <a:noFill/>
                  </a:ln>
                  <a:solidFill>
                    <a:srgbClr val="FF0000"/>
                  </a:solidFill>
                  <a:latin typeface="+mn-lt"/>
                  <a:ea typeface="Lucida Sans Unicode" pitchFamily="2"/>
                  <a:cs typeface="Mangal" pitchFamily="2"/>
                </a:rPr>
                <a:t>         </a:t>
              </a:r>
              <a:r>
                <a:rPr lang="de-DE" sz="2000" b="0" i="0" u="none" strike="noStrike" kern="1200" dirty="0">
                  <a:ln>
                    <a:noFill/>
                  </a:ln>
                  <a:solidFill>
                    <a:srgbClr val="FF0000"/>
                  </a:solidFill>
                  <a:latin typeface="+mn-lt"/>
                  <a:ea typeface="Lucida Sans Unicode" pitchFamily="2"/>
                  <a:cs typeface="Mangal" pitchFamily="2"/>
                </a:rPr>
                <a:t>		</a:t>
              </a:r>
              <a:r>
                <a:rPr lang="de-DE" sz="2000" b="0" i="0" u="none" strike="noStrike" kern="1200" dirty="0" smtClean="0">
                  <a:ln>
                    <a:noFill/>
                  </a:ln>
                  <a:solidFill>
                    <a:srgbClr val="FF0000"/>
                  </a:solidFill>
                  <a:latin typeface="+mn-lt"/>
                  <a:ea typeface="Lucida Sans Unicode" pitchFamily="2"/>
                  <a:cs typeface="Mangal" pitchFamily="2"/>
                </a:rPr>
                <a:t>            </a:t>
              </a:r>
              <a:r>
                <a:rPr lang="de-DE" sz="2000" b="0" i="0" u="none" strike="noStrike" kern="1200" dirty="0" err="1" smtClean="0">
                  <a:ln>
                    <a:noFill/>
                  </a:ln>
                  <a:solidFill>
                    <a:srgbClr val="000000"/>
                  </a:solidFill>
                  <a:latin typeface="+mn-lt"/>
                  <a:ea typeface="Lucida Sans Unicode" pitchFamily="2"/>
                  <a:cs typeface="Mangal" pitchFamily="2"/>
                </a:rPr>
                <a:t>require</a:t>
              </a:r>
              <a:r>
                <a:rPr lang="de-DE" sz="2000" b="0" i="0" u="none" strike="noStrike" kern="1200" dirty="0" smtClean="0">
                  <a:ln>
                    <a:noFill/>
                  </a:ln>
                  <a:solidFill>
                    <a:srgbClr val="000000"/>
                  </a:solidFill>
                  <a:latin typeface="+mn-lt"/>
                  <a:ea typeface="Lucida Sans Unicode" pitchFamily="2"/>
                  <a:cs typeface="Mangal" pitchFamily="2"/>
                </a:rPr>
                <a:t> </a:t>
              </a:r>
              <a:r>
                <a:rPr lang="de-DE" sz="2000" b="0" i="0" u="none" strike="noStrike" kern="1200" dirty="0" err="1" smtClean="0">
                  <a:ln>
                    <a:noFill/>
                  </a:ln>
                  <a:solidFill>
                    <a:srgbClr val="FF0000"/>
                  </a:solidFill>
                  <a:latin typeface="+mn-lt"/>
                  <a:ea typeface="Lucida Sans Unicode" pitchFamily="2"/>
                  <a:cs typeface="Mangal" pitchFamily="2"/>
                </a:rPr>
                <a:t>complete</a:t>
              </a:r>
              <a:r>
                <a:rPr lang="de-DE" sz="2000" b="0" i="0" u="none" strike="noStrike" kern="1200" dirty="0" smtClean="0">
                  <a:ln>
                    <a:noFill/>
                  </a:ln>
                  <a:solidFill>
                    <a:srgbClr val="FF0000"/>
                  </a:solidFill>
                  <a:latin typeface="+mn-lt"/>
                  <a:ea typeface="Lucida Sans Unicode" pitchFamily="2"/>
                  <a:cs typeface="Mangal" pitchFamily="2"/>
                </a:rPr>
                <a:t> </a:t>
              </a:r>
              <a:r>
                <a:rPr lang="de-DE" sz="2000" b="0" i="0" u="none" strike="noStrike" kern="1200" dirty="0" err="1" smtClean="0">
                  <a:ln>
                    <a:noFill/>
                  </a:ln>
                  <a:solidFill>
                    <a:srgbClr val="000000"/>
                  </a:solidFill>
                  <a:latin typeface="+mn-lt"/>
                  <a:ea typeface="Lucida Sans Unicode" pitchFamily="2"/>
                  <a:cs typeface="Mangal" pitchFamily="2"/>
                </a:rPr>
                <a:t>data</a:t>
              </a:r>
              <a:endParaRPr lang="de-DE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+mn-lt"/>
                <a:ea typeface="Lucida Sans Unicode" pitchFamily="2"/>
                <a:cs typeface="Mangal" pitchFamily="2"/>
              </a:endParaRPr>
            </a:p>
          </p:txBody>
        </p:sp>
        <p:cxnSp>
          <p:nvCxnSpPr>
            <p:cNvPr id="11" name="Gerade Verbindung mit Pfeil 32"/>
            <p:cNvCxnSpPr>
              <a:cxnSpLocks/>
            </p:cNvCxnSpPr>
            <p:nvPr/>
          </p:nvCxnSpPr>
          <p:spPr>
            <a:xfrm flipH="1">
              <a:off x="1587305" y="4038608"/>
              <a:ext cx="224530" cy="26989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" name="Gerade Verbindung mit Pfeil 33"/>
            <p:cNvCxnSpPr>
              <a:cxnSpLocks/>
            </p:cNvCxnSpPr>
            <p:nvPr/>
          </p:nvCxnSpPr>
          <p:spPr>
            <a:xfrm>
              <a:off x="2847665" y="3994321"/>
              <a:ext cx="346030" cy="31477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" name="Gerade Verbindung mit Pfeil 34"/>
            <p:cNvCxnSpPr>
              <a:cxnSpLocks/>
            </p:cNvCxnSpPr>
            <p:nvPr/>
          </p:nvCxnSpPr>
          <p:spPr>
            <a:xfrm flipH="1">
              <a:off x="2936224" y="2690765"/>
              <a:ext cx="553391" cy="235744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" name="Gerade Verbindung mit Pfeil 35"/>
            <p:cNvCxnSpPr>
              <a:cxnSpLocks/>
            </p:cNvCxnSpPr>
            <p:nvPr/>
          </p:nvCxnSpPr>
          <p:spPr>
            <a:xfrm>
              <a:off x="2130180" y="2251207"/>
              <a:ext cx="158760" cy="438711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" name="Gerade Verbindung mit Pfeil 36"/>
            <p:cNvCxnSpPr>
              <a:cxnSpLocks/>
            </p:cNvCxnSpPr>
            <p:nvPr/>
          </p:nvCxnSpPr>
          <p:spPr>
            <a:xfrm>
              <a:off x="1060265" y="3100448"/>
              <a:ext cx="514510" cy="6829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prstDash val="solid"/>
              <a:round/>
            </a:ln>
          </p:spPr>
        </p:cxnSp>
        <p:sp>
          <p:nvSpPr>
            <p:cNvPr id="16" name="Gerade Verbindung 37"/>
            <p:cNvSpPr>
              <a:spLocks/>
            </p:cNvSpPr>
            <p:nvPr/>
          </p:nvSpPr>
          <p:spPr>
            <a:xfrm flipH="1">
              <a:off x="3317461" y="3510122"/>
              <a:ext cx="2611764" cy="247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grpSp>
          <p:nvGrpSpPr>
            <p:cNvPr id="17" name="Gruppieren 53"/>
            <p:cNvGrpSpPr/>
            <p:nvPr/>
          </p:nvGrpSpPr>
          <p:grpSpPr>
            <a:xfrm>
              <a:off x="6380101" y="1767323"/>
              <a:ext cx="2172598" cy="2932650"/>
              <a:chOff x="6570601" y="1754623"/>
              <a:chExt cx="2172598" cy="2932650"/>
            </a:xfrm>
          </p:grpSpPr>
          <p:pic>
            <p:nvPicPr>
              <p:cNvPr id="30" name="Grafik 38"/>
              <p:cNvPicPr>
                <a:picLocks noChangeAspect="1"/>
              </p:cNvPicPr>
              <p:nvPr/>
            </p:nvPicPr>
            <p:blipFill>
              <a:blip r:embed="rId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6570601" y="1754623"/>
                <a:ext cx="2172598" cy="18283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rafik 39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6683480" y="4024782"/>
                <a:ext cx="2009196" cy="6624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Freihandform 40"/>
              <p:cNvSpPr/>
              <p:nvPr/>
            </p:nvSpPr>
            <p:spPr>
              <a:xfrm>
                <a:off x="6596000" y="1825542"/>
                <a:ext cx="2116200" cy="2861731"/>
              </a:xfrm>
              <a:custGeom>
                <a:avLst>
                  <a:gd name="f0" fmla="val 189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0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10800 f0 21600"/>
                  <a:gd name="f15" fmla="*/ f11 f1 1"/>
                  <a:gd name="f16" fmla="val f14"/>
                  <a:gd name="f17" fmla="*/ f14 f12 1"/>
                  <a:gd name="f18" fmla="*/ f7 f13 1"/>
                  <a:gd name="f19" fmla="*/ 0 f12 1"/>
                  <a:gd name="f20" fmla="*/ 21600 f12 1"/>
                  <a:gd name="f21" fmla="*/ 0 f13 1"/>
                  <a:gd name="f22" fmla="*/ 10800 f12 1"/>
                  <a:gd name="f23" fmla="*/ f15 1 f3"/>
                  <a:gd name="f24" fmla="*/ 10800 f13 1"/>
                  <a:gd name="f25" fmla="*/ 21600 f13 1"/>
                  <a:gd name="f26" fmla="+- 21600 0 f16"/>
                  <a:gd name="f27" fmla="+- f23 0 f2"/>
                  <a:gd name="f28" fmla="*/ f26 8000 1"/>
                  <a:gd name="f29" fmla="*/ f26 1 2"/>
                  <a:gd name="f30" fmla="*/ f26 1 4"/>
                  <a:gd name="f31" fmla="*/ f26 1 7"/>
                  <a:gd name="f32" fmla="*/ f26 1 16"/>
                  <a:gd name="f33" fmla="*/ f28 1 10800"/>
                  <a:gd name="f34" fmla="+- f16 f31 0"/>
                  <a:gd name="f35" fmla="+- 21600 0 f29"/>
                  <a:gd name="f36" fmla="+- f16 f32 0"/>
                  <a:gd name="f37" fmla="+- 21600 0 f33"/>
                  <a:gd name="f38" fmla="*/ f36 f13 1"/>
                  <a:gd name="f39" fmla="+- f37 f30 0"/>
                </a:gdLst>
                <a:ahLst>
                  <a:ahXY gdRefX="f0" minX="f8" maxX="f7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22" y="f21"/>
                  </a:cxn>
                  <a:cxn ang="f27">
                    <a:pos x="f19" y="f24"/>
                  </a:cxn>
                  <a:cxn ang="f27">
                    <a:pos x="f22" y="f25"/>
                  </a:cxn>
                  <a:cxn ang="f27">
                    <a:pos x="f20" y="f24"/>
                  </a:cxn>
                </a:cxnLst>
                <a:rect l="f19" t="f21" r="f20" b="f38"/>
                <a:pathLst>
                  <a:path w="21600" h="21600">
                    <a:moveTo>
                      <a:pt x="f6" y="f6"/>
                    </a:moveTo>
                    <a:lnTo>
                      <a:pt x="f7" y="f6"/>
                    </a:lnTo>
                    <a:lnTo>
                      <a:pt x="f7" y="f16"/>
                    </a:lnTo>
                    <a:lnTo>
                      <a:pt x="f16" y="f7"/>
                    </a:lnTo>
                    <a:lnTo>
                      <a:pt x="f6" y="f7"/>
                    </a:lnTo>
                    <a:close/>
                  </a:path>
                  <a:path w="21600" h="21600">
                    <a:moveTo>
                      <a:pt x="f16" y="f7"/>
                    </a:moveTo>
                    <a:lnTo>
                      <a:pt x="f37" y="f16"/>
                    </a:lnTo>
                    <a:cubicBezTo>
                      <a:pt x="f39" y="f34"/>
                      <a:pt x="f35" y="f36"/>
                      <a:pt x="f7" y="f16"/>
                    </a:cubicBez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Mangal" pitchFamily="2"/>
                </a:endParaRPr>
              </a:p>
            </p:txBody>
          </p:sp>
        </p:grpSp>
        <p:pic>
          <p:nvPicPr>
            <p:cNvPr id="18" name="Picture 5"/>
            <p:cNvPicPr>
              <a:picLocks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457243" y="2039666"/>
              <a:ext cx="559420" cy="621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"/>
            <p:cNvPicPr>
              <a:picLocks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469242" y="1939842"/>
              <a:ext cx="495720" cy="55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"/>
            <p:cNvPicPr>
              <a:picLocks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28542" y="4244166"/>
              <a:ext cx="495720" cy="621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"/>
            <p:cNvPicPr>
              <a:picLocks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644546" y="4697042"/>
              <a:ext cx="619652" cy="55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Freihandform 45"/>
            <p:cNvSpPr>
              <a:spLocks/>
            </p:cNvSpPr>
            <p:nvPr/>
          </p:nvSpPr>
          <p:spPr>
            <a:xfrm>
              <a:off x="564540" y="2717761"/>
              <a:ext cx="323680" cy="27484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3400"/>
                <a:gd name="f9" fmla="+- 21600 0 10800"/>
                <a:gd name="f10" fmla="+- 3400 0 0"/>
                <a:gd name="f11" fmla="val 18200"/>
                <a:gd name="f12" fmla="+- 0 0 10800"/>
                <a:gd name="f13" fmla="+- 18200 0 21600"/>
                <a:gd name="f14" fmla="+- 3400 0 6800"/>
                <a:gd name="f15" fmla="+- 0 0 0"/>
                <a:gd name="f16" fmla="*/ f4 1 21600"/>
                <a:gd name="f17" fmla="*/ f5 1 21600"/>
                <a:gd name="f18" fmla="+- 10800 0 f6"/>
                <a:gd name="f19" fmla="+- 0 0 f8"/>
                <a:gd name="f20" fmla="+- 0 0 f1"/>
                <a:gd name="f21" fmla="abs f9"/>
                <a:gd name="f22" fmla="abs f10"/>
                <a:gd name="f23" fmla="?: f9 f2 f1"/>
                <a:gd name="f24" fmla="?: f9 f1 f2"/>
                <a:gd name="f25" fmla="+- 10800 0 f7"/>
                <a:gd name="f26" fmla="+- 21600 0 f11"/>
                <a:gd name="f27" fmla="abs f12"/>
                <a:gd name="f28" fmla="abs f13"/>
                <a:gd name="f29" fmla="?: f12 f2 f1"/>
                <a:gd name="f30" fmla="?: f12 f1 f2"/>
                <a:gd name="f31" fmla="+- 6800 0 f8"/>
                <a:gd name="f32" fmla="abs f14"/>
                <a:gd name="f33" fmla="*/ f15 f0 1"/>
                <a:gd name="f34" fmla="*/ 0 f16 1"/>
                <a:gd name="f35" fmla="*/ 21600 f16 1"/>
                <a:gd name="f36" fmla="*/ 18200 f17 1"/>
                <a:gd name="f37" fmla="*/ 6800 f17 1"/>
                <a:gd name="f38" fmla="abs f18"/>
                <a:gd name="f39" fmla="abs f19"/>
                <a:gd name="f40" fmla="?: f18 f20 f1"/>
                <a:gd name="f41" fmla="?: f18 f1 f20"/>
                <a:gd name="f42" fmla="?: f19 0 f0"/>
                <a:gd name="f43" fmla="?: f19 f0 0"/>
                <a:gd name="f44" fmla="?: f9 f20 f1"/>
                <a:gd name="f45" fmla="?: f9 f1 f20"/>
                <a:gd name="f46" fmla="?: f9 f24 f23"/>
                <a:gd name="f47" fmla="?: f9 f23 f24"/>
                <a:gd name="f48" fmla="abs f25"/>
                <a:gd name="f49" fmla="abs f26"/>
                <a:gd name="f50" fmla="?: f25 f20 f1"/>
                <a:gd name="f51" fmla="?: f25 f1 f20"/>
                <a:gd name="f52" fmla="?: f26 0 f0"/>
                <a:gd name="f53" fmla="?: f26 f0 0"/>
                <a:gd name="f54" fmla="?: f12 f20 f1"/>
                <a:gd name="f55" fmla="?: f12 f1 f20"/>
                <a:gd name="f56" fmla="?: f12 f30 f29"/>
                <a:gd name="f57" fmla="?: f12 f29 f30"/>
                <a:gd name="f58" fmla="abs f31"/>
                <a:gd name="f59" fmla="?: f31 0 f0"/>
                <a:gd name="f60" fmla="?: f31 f0 0"/>
                <a:gd name="f61" fmla="*/ 10800 f16 1"/>
                <a:gd name="f62" fmla="*/ f33 1 f3"/>
                <a:gd name="f63" fmla="*/ 0 f17 1"/>
                <a:gd name="f64" fmla="*/ 10800 f17 1"/>
                <a:gd name="f65" fmla="*/ 21600 f17 1"/>
                <a:gd name="f66" fmla="?: f18 f43 f42"/>
                <a:gd name="f67" fmla="?: f18 f42 f43"/>
                <a:gd name="f68" fmla="?: f19 f40 f41"/>
                <a:gd name="f69" fmla="?: f10 f47 f46"/>
                <a:gd name="f70" fmla="?: f10 f45 f44"/>
                <a:gd name="f71" fmla="?: f25 f53 f52"/>
                <a:gd name="f72" fmla="?: f25 f52 f53"/>
                <a:gd name="f73" fmla="?: f26 f50 f51"/>
                <a:gd name="f74" fmla="?: f13 f57 f56"/>
                <a:gd name="f75" fmla="?: f13 f55 f54"/>
                <a:gd name="f76" fmla="?: f18 f60 f59"/>
                <a:gd name="f77" fmla="?: f18 f59 f60"/>
                <a:gd name="f78" fmla="?: f31 f40 f41"/>
                <a:gd name="f79" fmla="?: f14 f47 f46"/>
                <a:gd name="f80" fmla="?: f14 f45 f44"/>
                <a:gd name="f81" fmla="+- f62 0 f1"/>
                <a:gd name="f82" fmla="?: f19 f66 f67"/>
                <a:gd name="f83" fmla="?: f26 f71 f72"/>
                <a:gd name="f84" fmla="?: f31 f76 f7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61" y="f37"/>
                </a:cxn>
                <a:cxn ang="f81">
                  <a:pos x="f61" y="f63"/>
                </a:cxn>
                <a:cxn ang="f81">
                  <a:pos x="f34" y="f64"/>
                </a:cxn>
                <a:cxn ang="f81">
                  <a:pos x="f61" y="f65"/>
                </a:cxn>
                <a:cxn ang="f81">
                  <a:pos x="f35" y="f64"/>
                </a:cxn>
              </a:cxnLst>
              <a:rect l="f34" t="f37" r="f35" b="f36"/>
              <a:pathLst>
                <a:path w="21600" h="21600">
                  <a:moveTo>
                    <a:pt x="f6" y="f8"/>
                  </a:moveTo>
                  <a:arcTo wR="f38" hR="f39" stAng="f82" swAng="f68"/>
                  <a:arcTo wR="f21" hR="f22" stAng="f69" swAng="f70"/>
                  <a:lnTo>
                    <a:pt x="f7" y="f11"/>
                  </a:lnTo>
                  <a:arcTo wR="f48" hR="f49" stAng="f83" swAng="f73"/>
                  <a:arcTo wR="f27" hR="f28" stAng="f74" swAng="f75"/>
                  <a:close/>
                </a:path>
                <a:path w="21600" h="21600">
                  <a:moveTo>
                    <a:pt x="f6" y="f8"/>
                  </a:moveTo>
                  <a:arcTo wR="f38" hR="f58" stAng="f84" swAng="f78"/>
                  <a:arcTo wR="f21" hR="f32" stAng="f79" swAng="f80"/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23" name="Freihandform 46"/>
            <p:cNvSpPr>
              <a:spLocks/>
            </p:cNvSpPr>
            <p:nvPr/>
          </p:nvSpPr>
          <p:spPr>
            <a:xfrm>
              <a:off x="1284900" y="4517041"/>
              <a:ext cx="323680" cy="27484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3400"/>
                <a:gd name="f9" fmla="+- 21600 0 10800"/>
                <a:gd name="f10" fmla="+- 3400 0 0"/>
                <a:gd name="f11" fmla="val 18200"/>
                <a:gd name="f12" fmla="+- 0 0 10800"/>
                <a:gd name="f13" fmla="+- 18200 0 21600"/>
                <a:gd name="f14" fmla="+- 3400 0 6800"/>
                <a:gd name="f15" fmla="+- 0 0 0"/>
                <a:gd name="f16" fmla="*/ f4 1 21600"/>
                <a:gd name="f17" fmla="*/ f5 1 21600"/>
                <a:gd name="f18" fmla="+- 10800 0 f6"/>
                <a:gd name="f19" fmla="+- 0 0 f8"/>
                <a:gd name="f20" fmla="+- 0 0 f1"/>
                <a:gd name="f21" fmla="abs f9"/>
                <a:gd name="f22" fmla="abs f10"/>
                <a:gd name="f23" fmla="?: f9 f2 f1"/>
                <a:gd name="f24" fmla="?: f9 f1 f2"/>
                <a:gd name="f25" fmla="+- 10800 0 f7"/>
                <a:gd name="f26" fmla="+- 21600 0 f11"/>
                <a:gd name="f27" fmla="abs f12"/>
                <a:gd name="f28" fmla="abs f13"/>
                <a:gd name="f29" fmla="?: f12 f2 f1"/>
                <a:gd name="f30" fmla="?: f12 f1 f2"/>
                <a:gd name="f31" fmla="+- 6800 0 f8"/>
                <a:gd name="f32" fmla="abs f14"/>
                <a:gd name="f33" fmla="*/ f15 f0 1"/>
                <a:gd name="f34" fmla="*/ 0 f16 1"/>
                <a:gd name="f35" fmla="*/ 21600 f16 1"/>
                <a:gd name="f36" fmla="*/ 18200 f17 1"/>
                <a:gd name="f37" fmla="*/ 6800 f17 1"/>
                <a:gd name="f38" fmla="abs f18"/>
                <a:gd name="f39" fmla="abs f19"/>
                <a:gd name="f40" fmla="?: f18 f20 f1"/>
                <a:gd name="f41" fmla="?: f18 f1 f20"/>
                <a:gd name="f42" fmla="?: f19 0 f0"/>
                <a:gd name="f43" fmla="?: f19 f0 0"/>
                <a:gd name="f44" fmla="?: f9 f20 f1"/>
                <a:gd name="f45" fmla="?: f9 f1 f20"/>
                <a:gd name="f46" fmla="?: f9 f24 f23"/>
                <a:gd name="f47" fmla="?: f9 f23 f24"/>
                <a:gd name="f48" fmla="abs f25"/>
                <a:gd name="f49" fmla="abs f26"/>
                <a:gd name="f50" fmla="?: f25 f20 f1"/>
                <a:gd name="f51" fmla="?: f25 f1 f20"/>
                <a:gd name="f52" fmla="?: f26 0 f0"/>
                <a:gd name="f53" fmla="?: f26 f0 0"/>
                <a:gd name="f54" fmla="?: f12 f20 f1"/>
                <a:gd name="f55" fmla="?: f12 f1 f20"/>
                <a:gd name="f56" fmla="?: f12 f30 f29"/>
                <a:gd name="f57" fmla="?: f12 f29 f30"/>
                <a:gd name="f58" fmla="abs f31"/>
                <a:gd name="f59" fmla="?: f31 0 f0"/>
                <a:gd name="f60" fmla="?: f31 f0 0"/>
                <a:gd name="f61" fmla="*/ 10800 f16 1"/>
                <a:gd name="f62" fmla="*/ f33 1 f3"/>
                <a:gd name="f63" fmla="*/ 0 f17 1"/>
                <a:gd name="f64" fmla="*/ 10800 f17 1"/>
                <a:gd name="f65" fmla="*/ 21600 f17 1"/>
                <a:gd name="f66" fmla="?: f18 f43 f42"/>
                <a:gd name="f67" fmla="?: f18 f42 f43"/>
                <a:gd name="f68" fmla="?: f19 f40 f41"/>
                <a:gd name="f69" fmla="?: f10 f47 f46"/>
                <a:gd name="f70" fmla="?: f10 f45 f44"/>
                <a:gd name="f71" fmla="?: f25 f53 f52"/>
                <a:gd name="f72" fmla="?: f25 f52 f53"/>
                <a:gd name="f73" fmla="?: f26 f50 f51"/>
                <a:gd name="f74" fmla="?: f13 f57 f56"/>
                <a:gd name="f75" fmla="?: f13 f55 f54"/>
                <a:gd name="f76" fmla="?: f18 f60 f59"/>
                <a:gd name="f77" fmla="?: f18 f59 f60"/>
                <a:gd name="f78" fmla="?: f31 f40 f41"/>
                <a:gd name="f79" fmla="?: f14 f47 f46"/>
                <a:gd name="f80" fmla="?: f14 f45 f44"/>
                <a:gd name="f81" fmla="+- f62 0 f1"/>
                <a:gd name="f82" fmla="?: f19 f66 f67"/>
                <a:gd name="f83" fmla="?: f26 f71 f72"/>
                <a:gd name="f84" fmla="?: f31 f76 f7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61" y="f37"/>
                </a:cxn>
                <a:cxn ang="f81">
                  <a:pos x="f61" y="f63"/>
                </a:cxn>
                <a:cxn ang="f81">
                  <a:pos x="f34" y="f64"/>
                </a:cxn>
                <a:cxn ang="f81">
                  <a:pos x="f61" y="f65"/>
                </a:cxn>
                <a:cxn ang="f81">
                  <a:pos x="f35" y="f64"/>
                </a:cxn>
              </a:cxnLst>
              <a:rect l="f34" t="f37" r="f35" b="f36"/>
              <a:pathLst>
                <a:path w="21600" h="21600">
                  <a:moveTo>
                    <a:pt x="f6" y="f8"/>
                  </a:moveTo>
                  <a:arcTo wR="f38" hR="f39" stAng="f82" swAng="f68"/>
                  <a:arcTo wR="f21" hR="f22" stAng="f69" swAng="f70"/>
                  <a:lnTo>
                    <a:pt x="f7" y="f11"/>
                  </a:lnTo>
                  <a:arcTo wR="f48" hR="f49" stAng="f83" swAng="f73"/>
                  <a:arcTo wR="f27" hR="f28" stAng="f74" swAng="f75"/>
                  <a:close/>
                </a:path>
                <a:path w="21600" h="21600">
                  <a:moveTo>
                    <a:pt x="f6" y="f8"/>
                  </a:moveTo>
                  <a:arcTo wR="f38" hR="f58" stAng="f84" swAng="f78"/>
                  <a:arcTo wR="f21" hR="f32" stAng="f79" swAng="f80"/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24" name="Freihandform 47"/>
            <p:cNvSpPr>
              <a:spLocks/>
            </p:cNvSpPr>
            <p:nvPr/>
          </p:nvSpPr>
          <p:spPr>
            <a:xfrm>
              <a:off x="1824900" y="1817041"/>
              <a:ext cx="323680" cy="27484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3400"/>
                <a:gd name="f9" fmla="+- 21600 0 10800"/>
                <a:gd name="f10" fmla="+- 3400 0 0"/>
                <a:gd name="f11" fmla="val 18200"/>
                <a:gd name="f12" fmla="+- 0 0 10800"/>
                <a:gd name="f13" fmla="+- 18200 0 21600"/>
                <a:gd name="f14" fmla="+- 3400 0 6800"/>
                <a:gd name="f15" fmla="+- 0 0 0"/>
                <a:gd name="f16" fmla="*/ f4 1 21600"/>
                <a:gd name="f17" fmla="*/ f5 1 21600"/>
                <a:gd name="f18" fmla="+- 10800 0 f6"/>
                <a:gd name="f19" fmla="+- 0 0 f8"/>
                <a:gd name="f20" fmla="+- 0 0 f1"/>
                <a:gd name="f21" fmla="abs f9"/>
                <a:gd name="f22" fmla="abs f10"/>
                <a:gd name="f23" fmla="?: f9 f2 f1"/>
                <a:gd name="f24" fmla="?: f9 f1 f2"/>
                <a:gd name="f25" fmla="+- 10800 0 f7"/>
                <a:gd name="f26" fmla="+- 21600 0 f11"/>
                <a:gd name="f27" fmla="abs f12"/>
                <a:gd name="f28" fmla="abs f13"/>
                <a:gd name="f29" fmla="?: f12 f2 f1"/>
                <a:gd name="f30" fmla="?: f12 f1 f2"/>
                <a:gd name="f31" fmla="+- 6800 0 f8"/>
                <a:gd name="f32" fmla="abs f14"/>
                <a:gd name="f33" fmla="*/ f15 f0 1"/>
                <a:gd name="f34" fmla="*/ 0 f16 1"/>
                <a:gd name="f35" fmla="*/ 21600 f16 1"/>
                <a:gd name="f36" fmla="*/ 18200 f17 1"/>
                <a:gd name="f37" fmla="*/ 6800 f17 1"/>
                <a:gd name="f38" fmla="abs f18"/>
                <a:gd name="f39" fmla="abs f19"/>
                <a:gd name="f40" fmla="?: f18 f20 f1"/>
                <a:gd name="f41" fmla="?: f18 f1 f20"/>
                <a:gd name="f42" fmla="?: f19 0 f0"/>
                <a:gd name="f43" fmla="?: f19 f0 0"/>
                <a:gd name="f44" fmla="?: f9 f20 f1"/>
                <a:gd name="f45" fmla="?: f9 f1 f20"/>
                <a:gd name="f46" fmla="?: f9 f24 f23"/>
                <a:gd name="f47" fmla="?: f9 f23 f24"/>
                <a:gd name="f48" fmla="abs f25"/>
                <a:gd name="f49" fmla="abs f26"/>
                <a:gd name="f50" fmla="?: f25 f20 f1"/>
                <a:gd name="f51" fmla="?: f25 f1 f20"/>
                <a:gd name="f52" fmla="?: f26 0 f0"/>
                <a:gd name="f53" fmla="?: f26 f0 0"/>
                <a:gd name="f54" fmla="?: f12 f20 f1"/>
                <a:gd name="f55" fmla="?: f12 f1 f20"/>
                <a:gd name="f56" fmla="?: f12 f30 f29"/>
                <a:gd name="f57" fmla="?: f12 f29 f30"/>
                <a:gd name="f58" fmla="abs f31"/>
                <a:gd name="f59" fmla="?: f31 0 f0"/>
                <a:gd name="f60" fmla="?: f31 f0 0"/>
                <a:gd name="f61" fmla="*/ 10800 f16 1"/>
                <a:gd name="f62" fmla="*/ f33 1 f3"/>
                <a:gd name="f63" fmla="*/ 0 f17 1"/>
                <a:gd name="f64" fmla="*/ 10800 f17 1"/>
                <a:gd name="f65" fmla="*/ 21600 f17 1"/>
                <a:gd name="f66" fmla="?: f18 f43 f42"/>
                <a:gd name="f67" fmla="?: f18 f42 f43"/>
                <a:gd name="f68" fmla="?: f19 f40 f41"/>
                <a:gd name="f69" fmla="?: f10 f47 f46"/>
                <a:gd name="f70" fmla="?: f10 f45 f44"/>
                <a:gd name="f71" fmla="?: f25 f53 f52"/>
                <a:gd name="f72" fmla="?: f25 f52 f53"/>
                <a:gd name="f73" fmla="?: f26 f50 f51"/>
                <a:gd name="f74" fmla="?: f13 f57 f56"/>
                <a:gd name="f75" fmla="?: f13 f55 f54"/>
                <a:gd name="f76" fmla="?: f18 f60 f59"/>
                <a:gd name="f77" fmla="?: f18 f59 f60"/>
                <a:gd name="f78" fmla="?: f31 f40 f41"/>
                <a:gd name="f79" fmla="?: f14 f47 f46"/>
                <a:gd name="f80" fmla="?: f14 f45 f44"/>
                <a:gd name="f81" fmla="+- f62 0 f1"/>
                <a:gd name="f82" fmla="?: f19 f66 f67"/>
                <a:gd name="f83" fmla="?: f26 f71 f72"/>
                <a:gd name="f84" fmla="?: f31 f76 f7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61" y="f37"/>
                </a:cxn>
                <a:cxn ang="f81">
                  <a:pos x="f61" y="f63"/>
                </a:cxn>
                <a:cxn ang="f81">
                  <a:pos x="f34" y="f64"/>
                </a:cxn>
                <a:cxn ang="f81">
                  <a:pos x="f61" y="f65"/>
                </a:cxn>
                <a:cxn ang="f81">
                  <a:pos x="f35" y="f64"/>
                </a:cxn>
              </a:cxnLst>
              <a:rect l="f34" t="f37" r="f35" b="f36"/>
              <a:pathLst>
                <a:path w="21600" h="21600">
                  <a:moveTo>
                    <a:pt x="f6" y="f8"/>
                  </a:moveTo>
                  <a:arcTo wR="f38" hR="f39" stAng="f82" swAng="f68"/>
                  <a:arcTo wR="f21" hR="f22" stAng="f69" swAng="f70"/>
                  <a:lnTo>
                    <a:pt x="f7" y="f11"/>
                  </a:lnTo>
                  <a:arcTo wR="f48" hR="f49" stAng="f83" swAng="f73"/>
                  <a:arcTo wR="f27" hR="f28" stAng="f74" swAng="f75"/>
                  <a:close/>
                </a:path>
                <a:path w="21600" h="21600">
                  <a:moveTo>
                    <a:pt x="f6" y="f8"/>
                  </a:moveTo>
                  <a:arcTo wR="f38" hR="f58" stAng="f84" swAng="f78"/>
                  <a:arcTo wR="f21" hR="f32" stAng="f79" swAng="f80"/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25" name="Freihandform 48"/>
            <p:cNvSpPr>
              <a:spLocks/>
            </p:cNvSpPr>
            <p:nvPr/>
          </p:nvSpPr>
          <p:spPr>
            <a:xfrm>
              <a:off x="564900" y="2717761"/>
              <a:ext cx="323680" cy="27484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3400"/>
                <a:gd name="f9" fmla="+- 21600 0 10800"/>
                <a:gd name="f10" fmla="+- 3400 0 0"/>
                <a:gd name="f11" fmla="val 18200"/>
                <a:gd name="f12" fmla="+- 0 0 10800"/>
                <a:gd name="f13" fmla="+- 18200 0 21600"/>
                <a:gd name="f14" fmla="+- 3400 0 6800"/>
                <a:gd name="f15" fmla="+- 0 0 0"/>
                <a:gd name="f16" fmla="*/ f4 1 21600"/>
                <a:gd name="f17" fmla="*/ f5 1 21600"/>
                <a:gd name="f18" fmla="+- 10800 0 f6"/>
                <a:gd name="f19" fmla="+- 0 0 f8"/>
                <a:gd name="f20" fmla="+- 0 0 f1"/>
                <a:gd name="f21" fmla="abs f9"/>
                <a:gd name="f22" fmla="abs f10"/>
                <a:gd name="f23" fmla="?: f9 f2 f1"/>
                <a:gd name="f24" fmla="?: f9 f1 f2"/>
                <a:gd name="f25" fmla="+- 10800 0 f7"/>
                <a:gd name="f26" fmla="+- 21600 0 f11"/>
                <a:gd name="f27" fmla="abs f12"/>
                <a:gd name="f28" fmla="abs f13"/>
                <a:gd name="f29" fmla="?: f12 f2 f1"/>
                <a:gd name="f30" fmla="?: f12 f1 f2"/>
                <a:gd name="f31" fmla="+- 6800 0 f8"/>
                <a:gd name="f32" fmla="abs f14"/>
                <a:gd name="f33" fmla="*/ f15 f0 1"/>
                <a:gd name="f34" fmla="*/ 0 f16 1"/>
                <a:gd name="f35" fmla="*/ 21600 f16 1"/>
                <a:gd name="f36" fmla="*/ 18200 f17 1"/>
                <a:gd name="f37" fmla="*/ 6800 f17 1"/>
                <a:gd name="f38" fmla="abs f18"/>
                <a:gd name="f39" fmla="abs f19"/>
                <a:gd name="f40" fmla="?: f18 f20 f1"/>
                <a:gd name="f41" fmla="?: f18 f1 f20"/>
                <a:gd name="f42" fmla="?: f19 0 f0"/>
                <a:gd name="f43" fmla="?: f19 f0 0"/>
                <a:gd name="f44" fmla="?: f9 f20 f1"/>
                <a:gd name="f45" fmla="?: f9 f1 f20"/>
                <a:gd name="f46" fmla="?: f9 f24 f23"/>
                <a:gd name="f47" fmla="?: f9 f23 f24"/>
                <a:gd name="f48" fmla="abs f25"/>
                <a:gd name="f49" fmla="abs f26"/>
                <a:gd name="f50" fmla="?: f25 f20 f1"/>
                <a:gd name="f51" fmla="?: f25 f1 f20"/>
                <a:gd name="f52" fmla="?: f26 0 f0"/>
                <a:gd name="f53" fmla="?: f26 f0 0"/>
                <a:gd name="f54" fmla="?: f12 f20 f1"/>
                <a:gd name="f55" fmla="?: f12 f1 f20"/>
                <a:gd name="f56" fmla="?: f12 f30 f29"/>
                <a:gd name="f57" fmla="?: f12 f29 f30"/>
                <a:gd name="f58" fmla="abs f31"/>
                <a:gd name="f59" fmla="?: f31 0 f0"/>
                <a:gd name="f60" fmla="?: f31 f0 0"/>
                <a:gd name="f61" fmla="*/ 10800 f16 1"/>
                <a:gd name="f62" fmla="*/ f33 1 f3"/>
                <a:gd name="f63" fmla="*/ 0 f17 1"/>
                <a:gd name="f64" fmla="*/ 10800 f17 1"/>
                <a:gd name="f65" fmla="*/ 21600 f17 1"/>
                <a:gd name="f66" fmla="?: f18 f43 f42"/>
                <a:gd name="f67" fmla="?: f18 f42 f43"/>
                <a:gd name="f68" fmla="?: f19 f40 f41"/>
                <a:gd name="f69" fmla="?: f10 f47 f46"/>
                <a:gd name="f70" fmla="?: f10 f45 f44"/>
                <a:gd name="f71" fmla="?: f25 f53 f52"/>
                <a:gd name="f72" fmla="?: f25 f52 f53"/>
                <a:gd name="f73" fmla="?: f26 f50 f51"/>
                <a:gd name="f74" fmla="?: f13 f57 f56"/>
                <a:gd name="f75" fmla="?: f13 f55 f54"/>
                <a:gd name="f76" fmla="?: f18 f60 f59"/>
                <a:gd name="f77" fmla="?: f18 f59 f60"/>
                <a:gd name="f78" fmla="?: f31 f40 f41"/>
                <a:gd name="f79" fmla="?: f14 f47 f46"/>
                <a:gd name="f80" fmla="?: f14 f45 f44"/>
                <a:gd name="f81" fmla="+- f62 0 f1"/>
                <a:gd name="f82" fmla="?: f19 f66 f67"/>
                <a:gd name="f83" fmla="?: f26 f71 f72"/>
                <a:gd name="f84" fmla="?: f31 f76 f7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61" y="f37"/>
                </a:cxn>
                <a:cxn ang="f81">
                  <a:pos x="f61" y="f63"/>
                </a:cxn>
                <a:cxn ang="f81">
                  <a:pos x="f34" y="f64"/>
                </a:cxn>
                <a:cxn ang="f81">
                  <a:pos x="f61" y="f65"/>
                </a:cxn>
                <a:cxn ang="f81">
                  <a:pos x="f35" y="f64"/>
                </a:cxn>
              </a:cxnLst>
              <a:rect l="f34" t="f37" r="f35" b="f36"/>
              <a:pathLst>
                <a:path w="21600" h="21600">
                  <a:moveTo>
                    <a:pt x="f6" y="f8"/>
                  </a:moveTo>
                  <a:arcTo wR="f38" hR="f39" stAng="f82" swAng="f68"/>
                  <a:arcTo wR="f21" hR="f22" stAng="f69" swAng="f70"/>
                  <a:lnTo>
                    <a:pt x="f7" y="f11"/>
                  </a:lnTo>
                  <a:arcTo wR="f48" hR="f49" stAng="f83" swAng="f73"/>
                  <a:arcTo wR="f27" hR="f28" stAng="f74" swAng="f75"/>
                  <a:close/>
                </a:path>
                <a:path w="21600" h="21600">
                  <a:moveTo>
                    <a:pt x="f6" y="f8"/>
                  </a:moveTo>
                  <a:arcTo wR="f38" hR="f58" stAng="f84" swAng="f78"/>
                  <a:arcTo wR="f21" hR="f32" stAng="f79" swAng="f80"/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26" name="Freihandform 49"/>
            <p:cNvSpPr>
              <a:spLocks/>
            </p:cNvSpPr>
            <p:nvPr/>
          </p:nvSpPr>
          <p:spPr>
            <a:xfrm>
              <a:off x="3264900" y="4337761"/>
              <a:ext cx="323680" cy="27484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3400"/>
                <a:gd name="f9" fmla="+- 21600 0 10800"/>
                <a:gd name="f10" fmla="+- 3400 0 0"/>
                <a:gd name="f11" fmla="val 18200"/>
                <a:gd name="f12" fmla="+- 0 0 10800"/>
                <a:gd name="f13" fmla="+- 18200 0 21600"/>
                <a:gd name="f14" fmla="+- 3400 0 6800"/>
                <a:gd name="f15" fmla="+- 0 0 0"/>
                <a:gd name="f16" fmla="*/ f4 1 21600"/>
                <a:gd name="f17" fmla="*/ f5 1 21600"/>
                <a:gd name="f18" fmla="+- 10800 0 f6"/>
                <a:gd name="f19" fmla="+- 0 0 f8"/>
                <a:gd name="f20" fmla="+- 0 0 f1"/>
                <a:gd name="f21" fmla="abs f9"/>
                <a:gd name="f22" fmla="abs f10"/>
                <a:gd name="f23" fmla="?: f9 f2 f1"/>
                <a:gd name="f24" fmla="?: f9 f1 f2"/>
                <a:gd name="f25" fmla="+- 10800 0 f7"/>
                <a:gd name="f26" fmla="+- 21600 0 f11"/>
                <a:gd name="f27" fmla="abs f12"/>
                <a:gd name="f28" fmla="abs f13"/>
                <a:gd name="f29" fmla="?: f12 f2 f1"/>
                <a:gd name="f30" fmla="?: f12 f1 f2"/>
                <a:gd name="f31" fmla="+- 6800 0 f8"/>
                <a:gd name="f32" fmla="abs f14"/>
                <a:gd name="f33" fmla="*/ f15 f0 1"/>
                <a:gd name="f34" fmla="*/ 0 f16 1"/>
                <a:gd name="f35" fmla="*/ 21600 f16 1"/>
                <a:gd name="f36" fmla="*/ 18200 f17 1"/>
                <a:gd name="f37" fmla="*/ 6800 f17 1"/>
                <a:gd name="f38" fmla="abs f18"/>
                <a:gd name="f39" fmla="abs f19"/>
                <a:gd name="f40" fmla="?: f18 f20 f1"/>
                <a:gd name="f41" fmla="?: f18 f1 f20"/>
                <a:gd name="f42" fmla="?: f19 0 f0"/>
                <a:gd name="f43" fmla="?: f19 f0 0"/>
                <a:gd name="f44" fmla="?: f9 f20 f1"/>
                <a:gd name="f45" fmla="?: f9 f1 f20"/>
                <a:gd name="f46" fmla="?: f9 f24 f23"/>
                <a:gd name="f47" fmla="?: f9 f23 f24"/>
                <a:gd name="f48" fmla="abs f25"/>
                <a:gd name="f49" fmla="abs f26"/>
                <a:gd name="f50" fmla="?: f25 f20 f1"/>
                <a:gd name="f51" fmla="?: f25 f1 f20"/>
                <a:gd name="f52" fmla="?: f26 0 f0"/>
                <a:gd name="f53" fmla="?: f26 f0 0"/>
                <a:gd name="f54" fmla="?: f12 f20 f1"/>
                <a:gd name="f55" fmla="?: f12 f1 f20"/>
                <a:gd name="f56" fmla="?: f12 f30 f29"/>
                <a:gd name="f57" fmla="?: f12 f29 f30"/>
                <a:gd name="f58" fmla="abs f31"/>
                <a:gd name="f59" fmla="?: f31 0 f0"/>
                <a:gd name="f60" fmla="?: f31 f0 0"/>
                <a:gd name="f61" fmla="*/ 10800 f16 1"/>
                <a:gd name="f62" fmla="*/ f33 1 f3"/>
                <a:gd name="f63" fmla="*/ 0 f17 1"/>
                <a:gd name="f64" fmla="*/ 10800 f17 1"/>
                <a:gd name="f65" fmla="*/ 21600 f17 1"/>
                <a:gd name="f66" fmla="?: f18 f43 f42"/>
                <a:gd name="f67" fmla="?: f18 f42 f43"/>
                <a:gd name="f68" fmla="?: f19 f40 f41"/>
                <a:gd name="f69" fmla="?: f10 f47 f46"/>
                <a:gd name="f70" fmla="?: f10 f45 f44"/>
                <a:gd name="f71" fmla="?: f25 f53 f52"/>
                <a:gd name="f72" fmla="?: f25 f52 f53"/>
                <a:gd name="f73" fmla="?: f26 f50 f51"/>
                <a:gd name="f74" fmla="?: f13 f57 f56"/>
                <a:gd name="f75" fmla="?: f13 f55 f54"/>
                <a:gd name="f76" fmla="?: f18 f60 f59"/>
                <a:gd name="f77" fmla="?: f18 f59 f60"/>
                <a:gd name="f78" fmla="?: f31 f40 f41"/>
                <a:gd name="f79" fmla="?: f14 f47 f46"/>
                <a:gd name="f80" fmla="?: f14 f45 f44"/>
                <a:gd name="f81" fmla="+- f62 0 f1"/>
                <a:gd name="f82" fmla="?: f19 f66 f67"/>
                <a:gd name="f83" fmla="?: f26 f71 f72"/>
                <a:gd name="f84" fmla="?: f31 f76 f7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61" y="f37"/>
                </a:cxn>
                <a:cxn ang="f81">
                  <a:pos x="f61" y="f63"/>
                </a:cxn>
                <a:cxn ang="f81">
                  <a:pos x="f34" y="f64"/>
                </a:cxn>
                <a:cxn ang="f81">
                  <a:pos x="f61" y="f65"/>
                </a:cxn>
                <a:cxn ang="f81">
                  <a:pos x="f35" y="f64"/>
                </a:cxn>
              </a:cxnLst>
              <a:rect l="f34" t="f37" r="f35" b="f36"/>
              <a:pathLst>
                <a:path w="21600" h="21600">
                  <a:moveTo>
                    <a:pt x="f6" y="f8"/>
                  </a:moveTo>
                  <a:arcTo wR="f38" hR="f39" stAng="f82" swAng="f68"/>
                  <a:arcTo wR="f21" hR="f22" stAng="f69" swAng="f70"/>
                  <a:lnTo>
                    <a:pt x="f7" y="f11"/>
                  </a:lnTo>
                  <a:arcTo wR="f48" hR="f49" stAng="f83" swAng="f73"/>
                  <a:arcTo wR="f27" hR="f28" stAng="f74" swAng="f75"/>
                  <a:close/>
                </a:path>
                <a:path w="21600" h="21600">
                  <a:moveTo>
                    <a:pt x="f6" y="f8"/>
                  </a:moveTo>
                  <a:arcTo wR="f38" hR="f58" stAng="f84" swAng="f78"/>
                  <a:arcTo wR="f21" hR="f32" stAng="f79" swAng="f80"/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pic>
          <p:nvPicPr>
            <p:cNvPr id="27" name="Picture 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070242" y="1691119"/>
              <a:ext cx="507858" cy="573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6"/>
            <p:cNvPicPr>
              <a:picLocks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3624542" y="3977042"/>
              <a:ext cx="495720" cy="55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5004" y="2486109"/>
              <a:ext cx="607199" cy="607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5652120" y="5445224"/>
            <a:ext cx="3491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9552" y="5374957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57200" y="152400"/>
            <a:ext cx="8229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School Data Management in Bolzano 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+mn-lt"/>
                <a:ea typeface="+mn-ea"/>
                <a:cs typeface="Gill San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+mn-lt"/>
                <a:ea typeface="+mn-ea"/>
                <a:cs typeface="Gill San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itchFamily="18" charset="2"/>
              <a:buNone/>
            </a:pPr>
            <a:r>
              <a:rPr lang="en-GB" sz="2000" smtClean="0"/>
              <a:t>Decentrally maintained database		                    Statistical reports</a:t>
            </a:r>
          </a:p>
          <a:p>
            <a:pPr marL="0" indent="0">
              <a:buFont typeface="Wingdings 3" pitchFamily="18" charset="2"/>
              <a:buNone/>
            </a:pP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69360" y="1268760"/>
            <a:ext cx="47396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decentrally</a:t>
            </a:r>
            <a:r>
              <a:rPr lang="de-DE" dirty="0" smtClean="0"/>
              <a:t> </a:t>
            </a:r>
            <a:r>
              <a:rPr lang="de-DE" dirty="0" err="1" smtClean="0"/>
              <a:t>maintained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r>
              <a:rPr lang="de-DE" dirty="0" smtClean="0"/>
              <a:t> („Popcorn“)     </a:t>
            </a:r>
            <a:endParaRPr lang="de-DE" dirty="0"/>
          </a:p>
        </p:txBody>
      </p:sp>
      <p:sp>
        <p:nvSpPr>
          <p:cNvPr id="38" name="TextBox 37"/>
          <p:cNvSpPr txBox="1"/>
          <p:nvPr/>
        </p:nvSpPr>
        <p:spPr>
          <a:xfrm>
            <a:off x="395536" y="5517232"/>
            <a:ext cx="30714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generally </a:t>
            </a:r>
            <a:r>
              <a:rPr lang="en-US" dirty="0" smtClean="0">
                <a:solidFill>
                  <a:srgbClr val="FF0000"/>
                </a:solidFill>
              </a:rPr>
              <a:t>incomplete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6176" y="1268760"/>
            <a:ext cx="2805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School Statistics (ASTAT)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40152" y="5517232"/>
            <a:ext cx="2417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require </a:t>
            </a:r>
            <a:r>
              <a:rPr lang="en-US" dirty="0" smtClean="0">
                <a:solidFill>
                  <a:srgbClr val="FF0000"/>
                </a:solidFill>
              </a:rPr>
              <a:t>complete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75856" y="2852936"/>
            <a:ext cx="288032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28184" y="1124744"/>
            <a:ext cx="2664296" cy="39703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308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  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C= </a:t>
            </a:r>
            <a:r>
              <a:rPr lang="en-US" dirty="0" err="1" smtClean="0">
                <a:solidFill>
                  <a:srgbClr val="008000"/>
                </a:solidFill>
                <a:latin typeface="Cambria Math"/>
                <a:cs typeface="Cambria Math"/>
              </a:rPr>
              <a:t>Compl</a:t>
            </a:r>
            <a:r>
              <a:rPr lang="en-US" dirty="0">
                <a:solidFill>
                  <a:srgbClr val="008000"/>
                </a:solidFill>
                <a:latin typeface="Cambria Math"/>
                <a:cs typeface="Cambria Math"/>
              </a:rPr>
              <a:t>(R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(</a:t>
            </a:r>
            <a:r>
              <a:rPr lang="en-US" b="1" u="sng" dirty="0" smtClean="0">
                <a:solidFill>
                  <a:srgbClr val="008000"/>
                </a:solidFill>
                <a:latin typeface="Cambria Math"/>
                <a:cs typeface="Cambria Math"/>
              </a:rPr>
              <a:t>s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) </a:t>
            </a:r>
            <a:r>
              <a:rPr lang="en-US" dirty="0">
                <a:solidFill>
                  <a:srgbClr val="008000"/>
                </a:solidFill>
                <a:latin typeface="Cambria Math"/>
                <a:cs typeface="Cambria Math"/>
              </a:rPr>
              <a:t>; G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)   </a:t>
            </a:r>
            <a:r>
              <a:rPr lang="en-US" dirty="0" smtClean="0">
                <a:cs typeface="Cambria Math"/>
              </a:rPr>
              <a:t>we associate the query</a:t>
            </a:r>
          </a:p>
          <a:p>
            <a:pPr marL="0" indent="0">
              <a:buNone/>
            </a:pPr>
            <a:endParaRPr lang="en-US" dirty="0"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latin typeface="Cambria Math"/>
                <a:cs typeface="Cambria Math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Q</a:t>
            </a:r>
            <a:r>
              <a:rPr lang="en-US" baseline="-25000" dirty="0" smtClean="0">
                <a:solidFill>
                  <a:srgbClr val="008000"/>
                </a:solidFill>
                <a:latin typeface="Cambria Math"/>
                <a:cs typeface="Cambria Math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(</a:t>
            </a:r>
            <a:r>
              <a:rPr lang="en-US" b="1" u="sng" dirty="0" smtClean="0">
                <a:solidFill>
                  <a:srgbClr val="008000"/>
                </a:solidFill>
                <a:latin typeface="Cambria Math"/>
                <a:cs typeface="Cambria Math"/>
              </a:rPr>
              <a:t>s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) :- </a:t>
            </a:r>
            <a:r>
              <a:rPr lang="en-US" dirty="0">
                <a:solidFill>
                  <a:srgbClr val="008000"/>
                </a:solidFill>
                <a:latin typeface="Cambria Math"/>
                <a:cs typeface="Cambria Math"/>
              </a:rPr>
              <a:t>R(</a:t>
            </a:r>
            <a:r>
              <a:rPr lang="en-US" b="1" u="sng" dirty="0">
                <a:solidFill>
                  <a:srgbClr val="008000"/>
                </a:solidFill>
                <a:latin typeface="Cambria Math"/>
                <a:cs typeface="Cambria Math"/>
              </a:rPr>
              <a:t>s</a:t>
            </a:r>
            <a:r>
              <a:rPr lang="en-US" dirty="0">
                <a:solidFill>
                  <a:srgbClr val="008000"/>
                </a:solidFill>
                <a:latin typeface="Cambria Math"/>
                <a:cs typeface="Cambria Math"/>
              </a:rPr>
              <a:t>) 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, G</a:t>
            </a:r>
          </a:p>
          <a:p>
            <a:pPr marL="0" indent="0">
              <a:buNone/>
            </a:pPr>
            <a:endParaRPr lang="en-US" dirty="0"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cs typeface="Cambria Math"/>
              </a:rPr>
              <a:t>and the transformation on </a:t>
            </a:r>
            <a:r>
              <a:rPr lang="en-US" dirty="0" err="1" smtClean="0">
                <a:cs typeface="Cambria Math"/>
              </a:rPr>
              <a:t>db</a:t>
            </a:r>
            <a:r>
              <a:rPr lang="en-US" dirty="0" smtClean="0">
                <a:cs typeface="Cambria Math"/>
              </a:rPr>
              <a:t> instances</a:t>
            </a:r>
          </a:p>
          <a:p>
            <a:pPr marL="0" indent="0">
              <a:buNone/>
            </a:pPr>
            <a:endParaRPr lang="en-US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latin typeface="Cambria Math"/>
                <a:cs typeface="Cambria Math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T</a:t>
            </a:r>
            <a:r>
              <a:rPr lang="en-US" baseline="-25000" dirty="0" smtClean="0">
                <a:solidFill>
                  <a:srgbClr val="008000"/>
                </a:solidFill>
                <a:latin typeface="Cambria Math"/>
                <a:cs typeface="Cambria Math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(D) := </a:t>
            </a:r>
            <a:r>
              <a:rPr lang="en-GB" dirty="0" smtClean="0">
                <a:solidFill>
                  <a:srgbClr val="008000"/>
                </a:solidFill>
                <a:latin typeface="Cambria Math"/>
                <a:ea typeface="Cambria Math" pitchFamily="18" charset="0"/>
                <a:cs typeface="Cambria Math"/>
              </a:rPr>
              <a:t> </a:t>
            </a:r>
            <a:r>
              <a:rPr lang="en-GB" dirty="0" smtClean="0">
                <a:solidFill>
                  <a:srgbClr val="008000"/>
                </a:solidFill>
                <a:latin typeface="Cambria Math"/>
                <a:cs typeface="Cambria Math"/>
                <a:sym typeface="Symbol" pitchFamily="18" charset="2"/>
              </a:rPr>
              <a:t>R(</a:t>
            </a:r>
            <a:r>
              <a:rPr lang="en-GB" b="1" u="sng" dirty="0" smtClean="0">
                <a:solidFill>
                  <a:srgbClr val="008000"/>
                </a:solidFill>
                <a:latin typeface="Cambria Math"/>
                <a:ea typeface="Cambria Math" pitchFamily="18" charset="0"/>
                <a:cs typeface="Cambria Math"/>
              </a:rPr>
              <a:t>t</a:t>
            </a:r>
            <a:r>
              <a:rPr lang="en-GB" dirty="0" smtClean="0">
                <a:solidFill>
                  <a:srgbClr val="008000"/>
                </a:solidFill>
                <a:latin typeface="Cambria Math"/>
                <a:ea typeface="Cambria Math" pitchFamily="18" charset="0"/>
                <a:cs typeface="Cambria Math"/>
              </a:rPr>
              <a:t>) </a:t>
            </a:r>
            <a:r>
              <a:rPr lang="en-GB" dirty="0">
                <a:solidFill>
                  <a:srgbClr val="008000"/>
                </a:solidFill>
                <a:sym typeface="Symbol" pitchFamily="18" charset="2"/>
              </a:rPr>
              <a:t></a:t>
            </a:r>
            <a:r>
              <a:rPr lang="en-GB" dirty="0">
                <a:solidFill>
                  <a:srgbClr val="008000"/>
                </a:solidFill>
                <a:latin typeface="Cambria Math"/>
                <a:ea typeface="Cambria Math" pitchFamily="18" charset="0"/>
                <a:cs typeface="Cambria Math"/>
              </a:rPr>
              <a:t> </a:t>
            </a:r>
            <a:r>
              <a:rPr lang="en-GB" dirty="0" smtClean="0">
                <a:solidFill>
                  <a:srgbClr val="008000"/>
                </a:solidFill>
                <a:latin typeface="Cambria Math"/>
                <a:ea typeface="Cambria Math" pitchFamily="18" charset="0"/>
                <a:cs typeface="Cambria Math"/>
              </a:rPr>
              <a:t> </a:t>
            </a:r>
            <a:r>
              <a:rPr lang="en-GB" b="1" u="sng" dirty="0" smtClean="0">
                <a:solidFill>
                  <a:srgbClr val="008000"/>
                </a:solidFill>
                <a:latin typeface="Cambria Math"/>
                <a:ea typeface="Cambria Math" pitchFamily="18" charset="0"/>
                <a:cs typeface="Cambria Math"/>
              </a:rPr>
              <a:t>t</a:t>
            </a:r>
            <a:r>
              <a:rPr lang="en-GB" b="1" dirty="0" smtClean="0">
                <a:solidFill>
                  <a:srgbClr val="008000"/>
                </a:solidFill>
                <a:latin typeface="Cambria Math"/>
                <a:ea typeface="Cambria Math" pitchFamily="18" charset="0"/>
                <a:cs typeface="Cambria Math"/>
              </a:rPr>
              <a:t> </a:t>
            </a:r>
            <a:r>
              <a:rPr lang="en-GB" dirty="0">
                <a:solidFill>
                  <a:srgbClr val="008000"/>
                </a:solidFill>
                <a:sym typeface="Symbol" pitchFamily="18" charset="2"/>
              </a:rPr>
              <a:t></a:t>
            </a:r>
            <a:r>
              <a:rPr lang="en-GB" b="1" dirty="0" smtClean="0">
                <a:solidFill>
                  <a:srgbClr val="008000"/>
                </a:solidFill>
                <a:latin typeface="Cambria Math"/>
                <a:ea typeface="Cambria Math" pitchFamily="18" charset="0"/>
                <a:cs typeface="Cambria Math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Q</a:t>
            </a:r>
            <a:r>
              <a:rPr lang="en-US" baseline="-25000" dirty="0" smtClean="0">
                <a:solidFill>
                  <a:srgbClr val="008000"/>
                </a:solidFill>
                <a:latin typeface="Cambria Math"/>
                <a:cs typeface="Cambria Math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(</a:t>
            </a:r>
            <a:r>
              <a:rPr lang="en-US" dirty="0">
                <a:solidFill>
                  <a:srgbClr val="008000"/>
                </a:solidFill>
                <a:latin typeface="Cambria Math"/>
                <a:cs typeface="Cambria Math"/>
              </a:rPr>
              <a:t>D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) </a:t>
            </a: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</a:t>
            </a:r>
            <a:endParaRPr lang="en-GB" dirty="0">
              <a:solidFill>
                <a:srgbClr val="008000"/>
              </a:solidFill>
              <a:latin typeface="Cambria Math"/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endParaRPr lang="en-US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smtClean="0"/>
              <a:t> For a set </a:t>
            </a:r>
            <a:r>
              <a:rPr lang="en-US" b="1" dirty="0" smtClean="0">
                <a:latin typeface="Apple Chancery"/>
                <a:cs typeface="Apple Chancery"/>
              </a:rPr>
              <a:t>C</a:t>
            </a:r>
            <a:r>
              <a:rPr lang="en-US" dirty="0" smtClean="0"/>
              <a:t> of  TC statements we define the transformation</a:t>
            </a:r>
          </a:p>
          <a:p>
            <a:pPr marL="0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T</a:t>
            </a:r>
            <a:r>
              <a:rPr lang="en-US" b="1" baseline="-25000" dirty="0" smtClean="0">
                <a:solidFill>
                  <a:srgbClr val="008000"/>
                </a:solidFill>
                <a:latin typeface="Apple Chancery"/>
                <a:cs typeface="Apple Chancery"/>
              </a:rPr>
              <a:t>C</a:t>
            </a:r>
            <a:r>
              <a:rPr lang="en-US" dirty="0">
                <a:solidFill>
                  <a:srgbClr val="008000"/>
                </a:solidFill>
                <a:latin typeface="Cambria Math"/>
                <a:cs typeface="Cambria Math"/>
              </a:rPr>
              <a:t>(D) :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=  </a:t>
            </a:r>
            <a:r>
              <a:rPr lang="en-GB" sz="3200" dirty="0" smtClean="0">
                <a:solidFill>
                  <a:srgbClr val="008000"/>
                </a:solidFill>
                <a:sym typeface="Symbol" pitchFamily="18" charset="2"/>
              </a:rPr>
              <a:t></a:t>
            </a:r>
            <a:r>
              <a:rPr lang="en-GB" sz="2400" baseline="-25000" dirty="0" smtClean="0">
                <a:solidFill>
                  <a:srgbClr val="008000"/>
                </a:solidFill>
                <a:latin typeface="Cambria Math"/>
                <a:cs typeface="Cambria Math"/>
                <a:sym typeface="Symbol" pitchFamily="18" charset="2"/>
              </a:rPr>
              <a:t>C </a:t>
            </a:r>
            <a:r>
              <a:rPr lang="en-GB" sz="2400" baseline="-25000" dirty="0">
                <a:solidFill>
                  <a:srgbClr val="008000"/>
                </a:solidFill>
                <a:latin typeface="Cambria Math"/>
                <a:cs typeface="Cambria Math"/>
                <a:sym typeface="Symbol" pitchFamily="18" charset="2"/>
              </a:rPr>
              <a:t> </a:t>
            </a:r>
            <a:r>
              <a:rPr lang="en-US" sz="2400" b="1" baseline="-25000" dirty="0">
                <a:solidFill>
                  <a:srgbClr val="008000"/>
                </a:solidFill>
                <a:latin typeface="Apple Chancery"/>
                <a:cs typeface="Apple Chancery"/>
              </a:rPr>
              <a:t>C</a:t>
            </a:r>
            <a:r>
              <a:rPr lang="en-GB" sz="2400" baseline="-25000" dirty="0" smtClean="0">
                <a:solidFill>
                  <a:srgbClr val="008000"/>
                </a:solidFill>
                <a:latin typeface="Cambria Math"/>
                <a:cs typeface="Cambria Math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mbria Math"/>
                <a:cs typeface="Cambria Math"/>
              </a:rPr>
              <a:t>T</a:t>
            </a:r>
            <a:r>
              <a:rPr lang="en-US" baseline="-25000" dirty="0" smtClean="0">
                <a:solidFill>
                  <a:srgbClr val="008000"/>
                </a:solidFill>
                <a:latin typeface="Cambria Math"/>
                <a:cs typeface="Cambria Math"/>
              </a:rPr>
              <a:t>C</a:t>
            </a:r>
            <a:r>
              <a:rPr lang="en-US" dirty="0">
                <a:solidFill>
                  <a:srgbClr val="008000"/>
                </a:solidFill>
                <a:latin typeface="Cambria Math"/>
                <a:cs typeface="Cambria Math"/>
              </a:rPr>
              <a:t>(D)</a:t>
            </a:r>
            <a:endParaRPr lang="en-GB" sz="3200" dirty="0">
              <a:solidFill>
                <a:srgbClr val="008000"/>
              </a:solidFill>
              <a:sym typeface="Symbol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345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TC-</a:t>
            </a:r>
            <a:r>
              <a:rPr lang="en-US" dirty="0" smtClean="0"/>
              <a:t>Transformations: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/>
          <a:lstStyle/>
          <a:p>
            <a:pPr lvl="1"/>
            <a:endParaRPr lang="en-US" dirty="0" smtClean="0">
              <a:latin typeface="Cambria Math"/>
              <a:cs typeface="Cambria Math"/>
            </a:endParaRP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dirty="0" smtClean="0"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T</a:t>
            </a:r>
            <a:r>
              <a:rPr lang="en-US" b="1" baseline="-25000" dirty="0">
                <a:solidFill>
                  <a:srgbClr val="0000FF"/>
                </a:solidFill>
                <a:latin typeface="Apple Chancery"/>
                <a:cs typeface="Apple Chancery"/>
              </a:rPr>
              <a:t>C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mbria Math"/>
                <a:cs typeface="Cambria Math"/>
              </a:rPr>
              <a:t>D)</a:t>
            </a:r>
            <a:r>
              <a:rPr lang="en-US" dirty="0" smtClean="0">
                <a:latin typeface="Cambria Math"/>
                <a:cs typeface="Cambria Math"/>
              </a:rPr>
              <a:t>)  </a:t>
            </a:r>
            <a:r>
              <a:rPr lang="en-US" dirty="0" smtClean="0">
                <a:solidFill>
                  <a:srgbClr val="000000"/>
                </a:solidFill>
                <a:cs typeface="Cambria Math"/>
              </a:rPr>
              <a:t>is an incomplete database</a:t>
            </a:r>
          </a:p>
          <a:p>
            <a:pPr lvl="1"/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T</a:t>
            </a:r>
            <a:r>
              <a:rPr lang="en-US" b="1" baseline="-25000" dirty="0">
                <a:solidFill>
                  <a:srgbClr val="0000FF"/>
                </a:solidFill>
                <a:latin typeface="Apple Chancery"/>
                <a:cs typeface="Apple Chancery"/>
              </a:rPr>
              <a:t>C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(D</a:t>
            </a:r>
            <a:r>
              <a:rPr lang="en-US" dirty="0" smtClean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r>
              <a:rPr lang="en-US" dirty="0" smtClean="0">
                <a:latin typeface="Cambria Math"/>
                <a:cs typeface="Cambria Math"/>
              </a:rPr>
              <a:t>) </a:t>
            </a:r>
            <a:r>
              <a:rPr lang="en-GB" dirty="0" smtClean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US" b="1" dirty="0" smtClean="0">
                <a:latin typeface="Apple Chancery"/>
                <a:cs typeface="Apple Chancery"/>
              </a:rPr>
              <a:t>C</a:t>
            </a:r>
          </a:p>
          <a:p>
            <a:pPr lvl="1"/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dirty="0" smtClean="0">
                <a:latin typeface="Cambria Math"/>
                <a:cs typeface="Cambria Math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 smtClean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US" dirty="0" smtClean="0">
                <a:latin typeface="Cambria Math"/>
                <a:cs typeface="Cambria Math"/>
              </a:rPr>
              <a:t>) </a:t>
            </a:r>
            <a:r>
              <a:rPr lang="en-GB" dirty="0" smtClean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US" b="1" dirty="0" smtClean="0">
                <a:latin typeface="Apple Chancery"/>
                <a:cs typeface="Apple Chancery"/>
              </a:rPr>
              <a:t>C  </a:t>
            </a:r>
            <a:r>
              <a:rPr lang="en-US" dirty="0" smtClean="0">
                <a:cs typeface="Apple Chancery"/>
              </a:rPr>
              <a:t> </a:t>
            </a:r>
            <a:r>
              <a:rPr lang="en-US" dirty="0" err="1" smtClean="0">
                <a:cs typeface="Apple Chancery"/>
              </a:rPr>
              <a:t>iff</a:t>
            </a:r>
            <a:r>
              <a:rPr lang="en-US" dirty="0" smtClean="0">
                <a:cs typeface="Apple Chancery"/>
              </a:rPr>
              <a:t>   </a:t>
            </a:r>
            <a:r>
              <a:rPr lang="en-US" dirty="0" smtClean="0">
                <a:latin typeface="Cambria Math"/>
                <a:cs typeface="Cambria Math"/>
              </a:rPr>
              <a:t>T</a:t>
            </a:r>
            <a:r>
              <a:rPr lang="en-US" b="1" baseline="-25000" dirty="0" smtClean="0">
                <a:latin typeface="Apple Chancery"/>
                <a:cs typeface="Apple Chancery"/>
              </a:rPr>
              <a:t>C</a:t>
            </a:r>
            <a:r>
              <a:rPr lang="en-US" dirty="0" smtClean="0">
                <a:latin typeface="Cambria Math"/>
                <a:cs typeface="Cambria Math"/>
              </a:rPr>
              <a:t>(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dirty="0" smtClean="0">
                <a:latin typeface="Cambria Math"/>
                <a:cs typeface="Cambria Math"/>
              </a:rPr>
              <a:t>) </a:t>
            </a:r>
            <a:r>
              <a:rPr lang="en-GB" dirty="0" smtClean="0">
                <a:sym typeface="Symbol" pitchFamily="18" charset="2"/>
              </a:rPr>
              <a:t> </a:t>
            </a:r>
            <a:r>
              <a:rPr lang="en-US" dirty="0" smtClean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 smtClean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</a:p>
          <a:p>
            <a:pPr lvl="1"/>
            <a:endParaRPr lang="en-US" b="1" baseline="30000" dirty="0" smtClean="0">
              <a:solidFill>
                <a:srgbClr val="0000FF"/>
              </a:solidFill>
              <a:latin typeface="Cambria Math"/>
              <a:cs typeface="Cambria Math"/>
            </a:endParaRPr>
          </a:p>
          <a:p>
            <a:pPr lvl="1"/>
            <a:endParaRPr lang="en-US" b="1" baseline="30000" dirty="0">
              <a:solidFill>
                <a:srgbClr val="0000FF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cs typeface="Cambria Math"/>
              </a:rPr>
              <a:t>In other words:</a:t>
            </a:r>
          </a:p>
          <a:p>
            <a:pPr marL="0" indent="0">
              <a:buNone/>
            </a:pPr>
            <a:endParaRPr lang="en-US" sz="800" dirty="0" smtClean="0">
              <a:cs typeface="Cambria Math"/>
            </a:endParaRP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(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T</a:t>
            </a:r>
            <a:r>
              <a:rPr lang="en-US" b="1" baseline="-25000" dirty="0">
                <a:solidFill>
                  <a:srgbClr val="0000FF"/>
                </a:solidFill>
                <a:latin typeface="Apple Chancery"/>
                <a:cs typeface="Apple Chancery"/>
              </a:rPr>
              <a:t>C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(D)</a:t>
            </a:r>
            <a:r>
              <a:rPr lang="en-US" dirty="0">
                <a:cs typeface="Cambria Math"/>
              </a:rPr>
              <a:t>) </a:t>
            </a:r>
            <a:r>
              <a:rPr lang="en-US" dirty="0" smtClean="0">
                <a:cs typeface="Cambria Math"/>
              </a:rPr>
              <a:t>is the least incomplete database </a:t>
            </a:r>
          </a:p>
          <a:p>
            <a:pPr lvl="2"/>
            <a:r>
              <a:rPr lang="en-US" sz="2300" dirty="0" smtClean="0">
                <a:latin typeface="Gill Sans MT"/>
                <a:cs typeface="Gill Sans MT"/>
              </a:rPr>
              <a:t>with ideal </a:t>
            </a:r>
            <a:r>
              <a:rPr lang="en-US" sz="2300" dirty="0" err="1" smtClean="0">
                <a:latin typeface="Gill Sans MT"/>
                <a:cs typeface="Gill Sans MT"/>
              </a:rPr>
              <a:t>db</a:t>
            </a:r>
            <a:r>
              <a:rPr lang="en-US" sz="2300" dirty="0" smtClean="0">
                <a:latin typeface="Gill Sans MT"/>
                <a:cs typeface="Gill Sans MT"/>
              </a:rPr>
              <a:t> </a:t>
            </a:r>
            <a:r>
              <a:rPr lang="en-US" sz="2300" dirty="0" smtClean="0">
                <a:latin typeface="Cambria Math"/>
                <a:cs typeface="Cambria Math"/>
              </a:rPr>
              <a:t>D</a:t>
            </a:r>
          </a:p>
          <a:p>
            <a:pPr lvl="2"/>
            <a:r>
              <a:rPr lang="en-US" sz="2300" dirty="0" smtClean="0">
                <a:latin typeface="Gill Sans MT"/>
                <a:cs typeface="Gill Sans MT"/>
              </a:rPr>
              <a:t>that satisfies </a:t>
            </a:r>
            <a:r>
              <a:rPr lang="en-US" sz="2300" b="1" dirty="0" smtClean="0">
                <a:latin typeface="Apple Chancery"/>
                <a:cs typeface="Apple Chancery"/>
              </a:rPr>
              <a:t>C</a:t>
            </a:r>
            <a:endParaRPr lang="en-US" sz="2300" b="1" dirty="0">
              <a:latin typeface="Apple Chancery"/>
              <a:cs typeface="Apple Chancery"/>
            </a:endParaRPr>
          </a:p>
          <a:p>
            <a:endParaRPr lang="en-US" dirty="0">
              <a:cs typeface="Apple Chancery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1412776"/>
            <a:ext cx="8305800" cy="165618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252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TC-QC Reasoning: Relational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300" dirty="0" smtClean="0">
                <a:cs typeface="Apple Chancery"/>
              </a:rPr>
              <a:t>Let</a:t>
            </a: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sz="2300" b="1" dirty="0" smtClean="0">
                <a:latin typeface="Apple Chancery"/>
                <a:cs typeface="Apple Chancery"/>
              </a:rPr>
              <a:t>C   </a:t>
            </a:r>
            <a:r>
              <a:rPr lang="en-US" sz="2300" dirty="0" smtClean="0">
                <a:cs typeface="Gill Sans MT"/>
              </a:rPr>
              <a:t>set of relational TC statements</a:t>
            </a: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sz="2300" dirty="0" smtClean="0">
                <a:latin typeface="Cambria Math"/>
                <a:cs typeface="Cambria Math"/>
              </a:rPr>
              <a:t>Q(</a:t>
            </a:r>
            <a:r>
              <a:rPr lang="en-US" sz="2300" b="1" u="sng" dirty="0" smtClean="0">
                <a:latin typeface="Cambria Math"/>
                <a:cs typeface="Cambria Math"/>
              </a:rPr>
              <a:t>x</a:t>
            </a:r>
            <a:r>
              <a:rPr lang="en-US" sz="2300" dirty="0" smtClean="0">
                <a:latin typeface="Cambria Math"/>
                <a:cs typeface="Cambria Math"/>
              </a:rPr>
              <a:t>) :- L   </a:t>
            </a:r>
            <a:r>
              <a:rPr lang="en-US" sz="2300" dirty="0" smtClean="0">
                <a:cs typeface="Gill Sans MT"/>
              </a:rPr>
              <a:t>relational query</a:t>
            </a: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sz="2300" dirty="0" smtClean="0">
                <a:latin typeface="Cambria Math"/>
                <a:cs typeface="Cambria Math"/>
              </a:rPr>
              <a:t>L</a:t>
            </a:r>
            <a:r>
              <a:rPr lang="en-GB" sz="2400" dirty="0" smtClean="0">
                <a:latin typeface="Arial" charset="0"/>
                <a:cs typeface="Arial" charset="0"/>
                <a:sym typeface="Symbol" pitchFamily="18" charset="2"/>
              </a:rPr>
              <a:t> </a:t>
            </a:r>
            <a:r>
              <a:rPr lang="en-GB" sz="2300" dirty="0" smtClean="0">
                <a:cs typeface="Arial" charset="0"/>
                <a:sym typeface="Symbol" pitchFamily="18" charset="2"/>
              </a:rPr>
              <a:t>:= </a:t>
            </a:r>
            <a:r>
              <a:rPr lang="en-GB" sz="2300" i="1" dirty="0" smtClean="0">
                <a:cs typeface="Arial" charset="0"/>
                <a:sym typeface="Symbol" pitchFamily="18" charset="2"/>
              </a:rPr>
              <a:t>frozen version </a:t>
            </a:r>
            <a:r>
              <a:rPr lang="en-GB" sz="2300" dirty="0" smtClean="0">
                <a:cs typeface="Arial" charset="0"/>
                <a:sym typeface="Symbol" pitchFamily="18" charset="2"/>
              </a:rPr>
              <a:t>of </a:t>
            </a:r>
            <a:r>
              <a:rPr lang="en-GB" sz="2300" dirty="0" smtClean="0">
                <a:latin typeface="Cambria Math"/>
                <a:cs typeface="Cambria Math"/>
                <a:sym typeface="Symbol" pitchFamily="18" charset="2"/>
              </a:rPr>
              <a:t>L</a:t>
            </a:r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endParaRPr lang="en-GB" sz="2300" dirty="0">
              <a:cs typeface="Arial" charset="0"/>
              <a:sym typeface="Symbol" pitchFamily="18" charset="2"/>
            </a:endParaRPr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3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Theorem:</a:t>
            </a:r>
            <a:endParaRPr lang="en-GB" sz="23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300" b="1" dirty="0" smtClean="0">
                <a:latin typeface="Apple Chancery"/>
                <a:cs typeface="Apple Chancery"/>
              </a:rPr>
              <a:t>             </a:t>
            </a:r>
            <a:r>
              <a:rPr lang="en-US" sz="2400" b="1" dirty="0" smtClean="0">
                <a:latin typeface="Apple Chancery"/>
                <a:cs typeface="Apple Chancery"/>
              </a:rPr>
              <a:t>C </a:t>
            </a:r>
            <a:r>
              <a:rPr lang="en-GB" sz="2400" dirty="0" smtClean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GB" sz="2400" dirty="0" err="1" smtClean="0">
                <a:latin typeface="Cambria Math"/>
                <a:cs typeface="Cambria Math"/>
                <a:sym typeface="Symbol" pitchFamily="18" charset="2"/>
              </a:rPr>
              <a:t>Compl</a:t>
            </a:r>
            <a:r>
              <a:rPr lang="en-GB" sz="2400" dirty="0" smtClean="0">
                <a:latin typeface="Cambria Math"/>
                <a:cs typeface="Cambria Math"/>
                <a:sym typeface="Symbol" pitchFamily="18" charset="2"/>
              </a:rPr>
              <a:t>(Q)</a:t>
            </a:r>
            <a:r>
              <a:rPr lang="en-GB" sz="2400" dirty="0" smtClean="0">
                <a:latin typeface="Arial" charset="0"/>
                <a:cs typeface="Arial" charset="0"/>
                <a:sym typeface="Symbol" pitchFamily="18" charset="2"/>
              </a:rPr>
              <a:t>      </a:t>
            </a:r>
            <a:r>
              <a:rPr lang="en-GB" sz="2400" dirty="0" err="1" smtClean="0">
                <a:cs typeface="Arial" charset="0"/>
                <a:sym typeface="Symbol" pitchFamily="18" charset="2"/>
              </a:rPr>
              <a:t>iff</a:t>
            </a:r>
            <a:r>
              <a:rPr lang="en-GB" sz="2400" dirty="0" smtClean="0">
                <a:cs typeface="Arial" charset="0"/>
                <a:sym typeface="Symbol" pitchFamily="18" charset="2"/>
              </a:rPr>
              <a:t>     </a:t>
            </a:r>
            <a:r>
              <a:rPr lang="en-US" sz="2300" b="1" u="sng" dirty="0" smtClean="0">
                <a:latin typeface="Cambria Math"/>
                <a:cs typeface="Cambria Math"/>
              </a:rPr>
              <a:t>x</a:t>
            </a:r>
            <a:r>
              <a:rPr lang="en-GB" sz="2000" dirty="0"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300" b="1" dirty="0" smtClean="0">
                <a:latin typeface="Cambria Math"/>
                <a:cs typeface="Cambria Math"/>
              </a:rPr>
              <a:t> </a:t>
            </a:r>
            <a:r>
              <a:rPr lang="en-GB" sz="2300" dirty="0" smtClean="0">
                <a:sym typeface="Symbol" pitchFamily="18" charset="2"/>
              </a:rPr>
              <a:t>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300" dirty="0" smtClean="0">
                <a:latin typeface="Cambria Math"/>
                <a:cs typeface="Cambria Math"/>
              </a:rPr>
              <a:t>Q(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Apple Chancery"/>
                <a:cs typeface="Apple Chancery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lang="en-US" sz="2300" dirty="0" smtClean="0">
                <a:latin typeface="Cambria Math"/>
                <a:cs typeface="Cambria Math"/>
              </a:rPr>
              <a:t>L</a:t>
            </a:r>
            <a:r>
              <a:rPr lang="en-GB" sz="2400" dirty="0" smtClean="0"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400" dirty="0" smtClean="0">
                <a:solidFill>
                  <a:srgbClr val="000000"/>
                </a:solidFill>
                <a:latin typeface="Cambria Math"/>
                <a:cs typeface="Cambria Math"/>
              </a:rPr>
              <a:t>))</a:t>
            </a:r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endParaRPr lang="en-US" sz="2400" b="1" dirty="0">
              <a:solidFill>
                <a:srgbClr val="000000"/>
              </a:solidFill>
              <a:latin typeface="Cambria Math"/>
              <a:cs typeface="Cambria Math"/>
            </a:endParaRPr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endParaRPr lang="en-US" sz="2400" b="1" dirty="0" smtClean="0">
              <a:solidFill>
                <a:srgbClr val="000000"/>
              </a:solidFill>
              <a:latin typeface="Cambria Math"/>
              <a:cs typeface="Cambria Math"/>
            </a:endParaRPr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cs typeface="Cambria Math"/>
              </a:rPr>
              <a:t>		</a:t>
            </a:r>
            <a:r>
              <a:rPr lang="en-US" sz="2400" i="1" dirty="0" smtClean="0">
                <a:solidFill>
                  <a:srgbClr val="2BA91F"/>
                </a:solidFill>
                <a:cs typeface="Cambria Math"/>
              </a:rPr>
              <a:t>What if </a:t>
            </a:r>
            <a:r>
              <a:rPr lang="en-US" sz="2400" b="1" dirty="0">
                <a:solidFill>
                  <a:srgbClr val="2BA91F"/>
                </a:solidFill>
                <a:latin typeface="Apple Chancery"/>
                <a:cs typeface="Apple Chancery"/>
              </a:rPr>
              <a:t>C</a:t>
            </a:r>
            <a:r>
              <a:rPr lang="en-US" sz="2400" i="1" dirty="0" smtClean="0">
                <a:solidFill>
                  <a:srgbClr val="2BA91F"/>
                </a:solidFill>
                <a:cs typeface="Cambria Math"/>
              </a:rPr>
              <a:t> or </a:t>
            </a:r>
            <a:r>
              <a:rPr lang="en-US" sz="2400" dirty="0">
                <a:solidFill>
                  <a:srgbClr val="2BA91F"/>
                </a:solidFill>
                <a:latin typeface="Cambria Math"/>
                <a:cs typeface="Cambria Math"/>
              </a:rPr>
              <a:t>Q</a:t>
            </a:r>
            <a:r>
              <a:rPr lang="en-US" sz="2400" i="1" dirty="0" smtClean="0">
                <a:solidFill>
                  <a:srgbClr val="2BA91F"/>
                </a:solidFill>
                <a:cs typeface="Cambria Math"/>
              </a:rPr>
              <a:t> contain comparisons?</a:t>
            </a:r>
            <a:endParaRPr lang="en-US" sz="2300" i="1" dirty="0">
              <a:solidFill>
                <a:srgbClr val="2BA91F"/>
              </a:solidFill>
              <a:cs typeface="Apple Chancery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738417" y="1052736"/>
            <a:ext cx="2577999" cy="1440160"/>
          </a:xfrm>
          <a:prstGeom prst="wedgeRoundRectCallout">
            <a:avLst>
              <a:gd name="adj1" fmla="val -147397"/>
              <a:gd name="adj2" fmla="val 52895"/>
              <a:gd name="adj3" fmla="val 16667"/>
            </a:avLst>
          </a:prstGeom>
          <a:solidFill>
            <a:srgbClr val="FFFF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rgbClr val="000000"/>
                </a:solidFill>
              </a:rPr>
              <a:t>variables </a:t>
            </a:r>
            <a:r>
              <a:rPr lang="en-US" sz="2300" b="1" u="sng" dirty="0">
                <a:solidFill>
                  <a:srgbClr val="000000"/>
                </a:solidFill>
                <a:latin typeface="Cambria Math"/>
                <a:cs typeface="Cambria Math"/>
              </a:rPr>
              <a:t>x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b="1" u="sng" dirty="0" smtClean="0">
                <a:solidFill>
                  <a:srgbClr val="000000"/>
                </a:solidFill>
                <a:latin typeface="Cambria Math"/>
                <a:cs typeface="Cambria Math"/>
              </a:rPr>
              <a:t>y </a:t>
            </a:r>
            <a:r>
              <a:rPr lang="en-US" sz="2300" b="1" dirty="0" smtClean="0">
                <a:solidFill>
                  <a:srgbClr val="000000"/>
                </a:solidFill>
                <a:latin typeface="Cambria Math"/>
                <a:cs typeface="Cambria Math"/>
              </a:rPr>
              <a:t>	  </a:t>
            </a:r>
            <a:br>
              <a:rPr lang="en-US" sz="2300" b="1" dirty="0" smtClean="0">
                <a:solidFill>
                  <a:srgbClr val="000000"/>
                </a:solidFill>
                <a:latin typeface="Cambria Math"/>
                <a:cs typeface="Cambria Math"/>
              </a:rPr>
            </a:br>
            <a:r>
              <a:rPr lang="en-US" sz="2300" b="1" dirty="0" smtClean="0">
                <a:solidFill>
                  <a:srgbClr val="000000"/>
                </a:solidFill>
                <a:latin typeface="Cambria Math"/>
                <a:cs typeface="Cambria Math"/>
              </a:rPr>
              <a:t>    </a:t>
            </a:r>
            <a:r>
              <a:rPr lang="en-US" sz="2300" dirty="0" smtClean="0">
                <a:solidFill>
                  <a:srgbClr val="000000"/>
                </a:solidFill>
              </a:rPr>
              <a:t>considered as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      constants </a:t>
            </a:r>
            <a:r>
              <a:rPr lang="en-US" sz="2300" b="1" u="sng" dirty="0" smtClean="0">
                <a:solidFill>
                  <a:srgbClr val="000000"/>
                </a:solidFill>
                <a:latin typeface="Cambria Math"/>
                <a:cs typeface="Cambria Math"/>
              </a:rPr>
              <a:t>x</a:t>
            </a:r>
            <a:r>
              <a:rPr lang="en-GB" sz="23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b="1" u="sng" dirty="0" smtClean="0">
                <a:solidFill>
                  <a:srgbClr val="000000"/>
                </a:solidFill>
                <a:latin typeface="Cambria Math"/>
                <a:cs typeface="Cambria Math"/>
              </a:rPr>
              <a:t>y</a:t>
            </a:r>
            <a:r>
              <a:rPr lang="en-GB" sz="23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endParaRPr lang="en-US" sz="2300" b="1" u="sng" dirty="0" smtClean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" y="3356992"/>
            <a:ext cx="8305800" cy="1066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716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TC-QC with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Cambria Math"/>
              </a:rPr>
              <a:t>Query:    </a:t>
            </a:r>
            <a:r>
              <a:rPr lang="en-US" dirty="0" err="1" smtClean="0">
                <a:latin typeface="Cambria Math"/>
                <a:cs typeface="Cambria Math"/>
              </a:rPr>
              <a:t>Q</a:t>
            </a:r>
            <a:r>
              <a:rPr lang="en-US" baseline="-25000" dirty="0" err="1" smtClean="0">
                <a:latin typeface="Cambria Math"/>
                <a:cs typeface="Cambria Math"/>
              </a:rPr>
              <a:t>pupil</a:t>
            </a:r>
            <a:r>
              <a:rPr lang="en-US" dirty="0">
                <a:latin typeface="Cambria Math"/>
                <a:cs typeface="Cambria Math"/>
              </a:rPr>
              <a:t>(n) :- pupil(n, a, </a:t>
            </a:r>
            <a:r>
              <a:rPr lang="en-US" dirty="0" err="1">
                <a:latin typeface="Cambria Math"/>
                <a:cs typeface="Cambria Math"/>
              </a:rPr>
              <a:t>sn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dirty="0" err="1">
                <a:latin typeface="Cambria Math"/>
                <a:cs typeface="Cambria Math"/>
              </a:rPr>
              <a:t>st</a:t>
            </a:r>
            <a:r>
              <a:rPr lang="en-US" dirty="0">
                <a:latin typeface="Cambria Math"/>
                <a:cs typeface="Cambria Math"/>
              </a:rPr>
              <a:t>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latin typeface="Cambria Math"/>
                <a:cs typeface="Cambria Math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pple Chancery"/>
                <a:cs typeface="Apple Chancery"/>
              </a:rPr>
              <a:t>C</a:t>
            </a:r>
            <a:r>
              <a:rPr lang="en-US" dirty="0" smtClean="0">
                <a:latin typeface="Cambria Math"/>
                <a:cs typeface="Cambria Math"/>
              </a:rPr>
              <a:t>    = </a:t>
            </a:r>
            <a:r>
              <a:rPr lang="en-GB" sz="2800" dirty="0">
                <a:latin typeface="Cambria Math"/>
                <a:ea typeface="Cambria Math" pitchFamily="18" charset="0"/>
                <a:cs typeface="Cambria Math"/>
              </a:rPr>
              <a:t></a:t>
            </a:r>
            <a:r>
              <a:rPr lang="en-US" dirty="0" smtClean="0">
                <a:latin typeface="Cambria Math"/>
                <a:cs typeface="Cambria Math"/>
              </a:rPr>
              <a:t>   C</a:t>
            </a:r>
            <a:r>
              <a:rPr lang="en-GB" baseline="-25000" dirty="0">
                <a:latin typeface="Cambria Math"/>
                <a:cs typeface="Cambria Math"/>
                <a:sym typeface="Symbol" pitchFamily="18" charset="2"/>
              </a:rPr>
              <a:t></a:t>
            </a:r>
            <a:r>
              <a:rPr lang="en-US" baseline="-25000" dirty="0">
                <a:latin typeface="Cambria Math"/>
                <a:cs typeface="Cambria Math"/>
              </a:rPr>
              <a:t>10  </a:t>
            </a:r>
            <a:r>
              <a:rPr lang="en-US" dirty="0">
                <a:latin typeface="Cambria Math"/>
                <a:cs typeface="Cambria Math"/>
              </a:rPr>
              <a:t>: 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pupil</a:t>
            </a:r>
            <a:r>
              <a:rPr lang="en-US" baseline="30000" dirty="0" err="1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(n, a,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sn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st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) , a </a:t>
            </a:r>
            <a:r>
              <a:rPr lang="en-GB" dirty="0">
                <a:solidFill>
                  <a:srgbClr val="FF0000"/>
                </a:solidFill>
                <a:latin typeface="Cambria Math"/>
                <a:cs typeface="Cambria Math"/>
                <a:sym typeface="Symbol" pitchFamily="18" charset="2"/>
              </a:rPr>
              <a:t>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 10 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 </a:t>
            </a:r>
            <a:r>
              <a:rPr lang="en-US" dirty="0" err="1">
                <a:solidFill>
                  <a:srgbClr val="0000FF"/>
                </a:solidFill>
                <a:latin typeface="Cambria Math"/>
                <a:cs typeface="Cambria Math"/>
              </a:rPr>
              <a:t>pupil</a:t>
            </a:r>
            <a:r>
              <a:rPr lang="en-US" baseline="30000" dirty="0" err="1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(n, a, </a:t>
            </a:r>
            <a:r>
              <a:rPr lang="en-US" dirty="0" err="1">
                <a:solidFill>
                  <a:srgbClr val="0000FF"/>
                </a:solidFill>
                <a:latin typeface="Cambria Math"/>
                <a:cs typeface="Cambria Math"/>
              </a:rPr>
              <a:t>sn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mbria Math"/>
                <a:cs typeface="Cambria Math"/>
              </a:rPr>
              <a:t>st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ambria Math"/>
                <a:cs typeface="Cambria Math"/>
              </a:rPr>
              <a:t>                  C</a:t>
            </a:r>
            <a:r>
              <a:rPr lang="en-GB" baseline="-25000" dirty="0">
                <a:sym typeface="Symbol" pitchFamily="18" charset="2"/>
              </a:rPr>
              <a:t></a:t>
            </a:r>
            <a:r>
              <a:rPr lang="en-US" baseline="-25000" dirty="0">
                <a:latin typeface="Cambria Math"/>
                <a:cs typeface="Cambria Math"/>
              </a:rPr>
              <a:t>10  </a:t>
            </a:r>
            <a:r>
              <a:rPr lang="en-US" dirty="0">
                <a:latin typeface="Cambria Math"/>
                <a:cs typeface="Cambria Math"/>
              </a:rPr>
              <a:t>: 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pupil</a:t>
            </a:r>
            <a:r>
              <a:rPr lang="en-US" baseline="30000" dirty="0" err="1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(n, a,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sn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st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) , a </a:t>
            </a:r>
            <a:r>
              <a:rPr lang="en-GB" dirty="0">
                <a:solidFill>
                  <a:srgbClr val="FF0000"/>
                </a:solidFill>
                <a:sym typeface="Symbol" pitchFamily="18" charset="2"/>
              </a:rPr>
              <a:t>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 10 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 </a:t>
            </a:r>
            <a:r>
              <a:rPr lang="en-US" dirty="0" err="1">
                <a:solidFill>
                  <a:srgbClr val="0000FF"/>
                </a:solidFill>
                <a:latin typeface="Cambria Math"/>
                <a:cs typeface="Cambria Math"/>
              </a:rPr>
              <a:t>pupil</a:t>
            </a:r>
            <a:r>
              <a:rPr lang="en-US" baseline="30000" dirty="0" err="1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(n, a, </a:t>
            </a:r>
            <a:r>
              <a:rPr lang="en-US" dirty="0" err="1">
                <a:solidFill>
                  <a:srgbClr val="0000FF"/>
                </a:solidFill>
                <a:latin typeface="Cambria Math"/>
                <a:cs typeface="Cambria Math"/>
              </a:rPr>
              <a:t>sn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mbria Math"/>
                <a:cs typeface="Cambria Math"/>
              </a:rPr>
              <a:t>st</a:t>
            </a:r>
            <a:r>
              <a:rPr lang="en-US" dirty="0" smtClean="0">
                <a:solidFill>
                  <a:srgbClr val="0000FF"/>
                </a:solidFill>
                <a:latin typeface="Cambria Math"/>
                <a:cs typeface="Cambria Math"/>
              </a:rPr>
              <a:t>)</a:t>
            </a:r>
            <a:r>
              <a:rPr lang="en-GB" dirty="0">
                <a:sym typeface="Symbol" pitchFamily="18" charset="2"/>
              </a:rPr>
              <a:t> </a:t>
            </a:r>
            <a:r>
              <a:rPr lang="en-GB" sz="2800" dirty="0">
                <a:sym typeface="Symbol" pitchFamily="18" charset="2"/>
              </a:rPr>
              <a:t></a:t>
            </a:r>
            <a:endParaRPr lang="en-US" sz="2800" dirty="0">
              <a:solidFill>
                <a:srgbClr val="0000FF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cs typeface="Cambria Math"/>
              </a:rPr>
              <a:t>How can we chase 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L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 </a:t>
            </a:r>
            <a:r>
              <a:rPr lang="en-GB" dirty="0">
                <a:latin typeface="Arial" charset="0"/>
                <a:cs typeface="Arial" charset="0"/>
                <a:sym typeface="Symbol" pitchFamily="18" charset="2"/>
              </a:rPr>
              <a:t>=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Cambria Math"/>
              </a:rPr>
              <a:t>{ 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pupil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(n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, a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sn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st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) </a:t>
            </a:r>
            <a:r>
              <a:rPr lang="en-US" dirty="0" smtClean="0">
                <a:latin typeface="Cambria Math"/>
                <a:cs typeface="Cambria Math"/>
              </a:rPr>
              <a:t>} with </a:t>
            </a:r>
            <a:r>
              <a:rPr lang="en-US" dirty="0">
                <a:latin typeface="Cambria Math"/>
                <a:cs typeface="Cambria Math"/>
              </a:rPr>
              <a:t>C</a:t>
            </a:r>
            <a:r>
              <a:rPr lang="en-GB" baseline="-25000" dirty="0">
                <a:latin typeface="Cambria Math"/>
                <a:cs typeface="Cambria Math"/>
                <a:sym typeface="Symbol" pitchFamily="18" charset="2"/>
              </a:rPr>
              <a:t></a:t>
            </a:r>
            <a:r>
              <a:rPr lang="en-US" baseline="-25000" dirty="0">
                <a:latin typeface="Cambria Math"/>
                <a:cs typeface="Cambria Math"/>
              </a:rPr>
              <a:t>10 </a:t>
            </a:r>
            <a:r>
              <a:rPr lang="en-US" dirty="0" smtClean="0">
                <a:latin typeface="Cambria Math"/>
                <a:cs typeface="Cambria Math"/>
              </a:rPr>
              <a:t>, C</a:t>
            </a:r>
            <a:r>
              <a:rPr lang="en-GB" baseline="-25000" dirty="0">
                <a:sym typeface="Symbol" pitchFamily="18" charset="2"/>
              </a:rPr>
              <a:t></a:t>
            </a:r>
            <a:r>
              <a:rPr lang="en-US" baseline="-25000" dirty="0">
                <a:latin typeface="Cambria Math"/>
                <a:cs typeface="Cambria Math"/>
              </a:rPr>
              <a:t>10 </a:t>
            </a:r>
            <a:r>
              <a:rPr lang="en-US" dirty="0" smtClean="0">
                <a:latin typeface="Cambria Math"/>
                <a:cs typeface="Cambria Math"/>
              </a:rPr>
              <a:t>?</a:t>
            </a:r>
            <a:endParaRPr lang="en-US" dirty="0">
              <a:solidFill>
                <a:srgbClr val="000000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cs typeface="Cambria Math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cs typeface="Cambria Math"/>
              </a:rPr>
              <a:t>Idea: Case analysis! </a:t>
            </a:r>
            <a:endParaRPr lang="en-US" dirty="0" smtClean="0">
              <a:solidFill>
                <a:srgbClr val="000000"/>
              </a:solidFill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cs typeface="Cambria Math"/>
              </a:rPr>
              <a:t>Substitute </a:t>
            </a:r>
            <a:r>
              <a:rPr lang="en-US" i="1" dirty="0">
                <a:solidFill>
                  <a:srgbClr val="000000"/>
                </a:solidFill>
                <a:cs typeface="Cambria Math"/>
              </a:rPr>
              <a:t>“representative values”</a:t>
            </a:r>
            <a:r>
              <a:rPr lang="en-US" dirty="0">
                <a:solidFill>
                  <a:srgbClr val="000000"/>
                </a:solidFill>
                <a:cs typeface="Cambria Math"/>
              </a:rPr>
              <a:t> for </a:t>
            </a:r>
            <a:r>
              <a:rPr lang="en-US" dirty="0" smtClean="0">
                <a:cs typeface="Cambria Math"/>
              </a:rPr>
              <a:t>  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a</a:t>
            </a:r>
            <a:r>
              <a:rPr lang="en-GB" dirty="0">
                <a:solidFill>
                  <a:srgbClr val="2BA91F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 </a:t>
            </a:r>
            <a:r>
              <a:rPr lang="en-GB" dirty="0">
                <a:solidFill>
                  <a:srgbClr val="2BA91F"/>
                </a:solidFill>
                <a:sym typeface="Symbol" pitchFamily="18" charset="2"/>
              </a:rPr>
              <a:t>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 10</a:t>
            </a:r>
            <a:r>
              <a:rPr lang="en-US" dirty="0">
                <a:latin typeface="Cambria Math"/>
                <a:cs typeface="Cambria Math"/>
              </a:rPr>
              <a:t>,     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a</a:t>
            </a:r>
            <a:r>
              <a:rPr lang="en-GB" dirty="0">
                <a:solidFill>
                  <a:srgbClr val="2BA91F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 </a:t>
            </a:r>
            <a:r>
              <a:rPr lang="en-GB" dirty="0">
                <a:solidFill>
                  <a:srgbClr val="2BA91F"/>
                </a:solidFill>
                <a:sym typeface="Symbol" pitchFamily="18" charset="2"/>
              </a:rPr>
              <a:t>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 10</a:t>
            </a:r>
            <a:r>
              <a:rPr lang="en-US" dirty="0">
                <a:latin typeface="Cambria Math"/>
                <a:cs typeface="Cambria Math"/>
              </a:rPr>
              <a:t>,    </a:t>
            </a:r>
            <a:r>
              <a:rPr lang="en-US" dirty="0" smtClean="0"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a</a:t>
            </a:r>
            <a:r>
              <a:rPr lang="en-GB" dirty="0">
                <a:solidFill>
                  <a:srgbClr val="2BA91F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 </a:t>
            </a:r>
            <a:r>
              <a:rPr lang="en-GB" dirty="0">
                <a:solidFill>
                  <a:srgbClr val="2BA91F"/>
                </a:solidFill>
                <a:sym typeface="Symbol" pitchFamily="18" charset="2"/>
              </a:rPr>
              <a:t>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 10 </a:t>
            </a:r>
            <a:endParaRPr lang="en-US" dirty="0" smtClean="0">
              <a:solidFill>
                <a:srgbClr val="2BA91F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800" dirty="0" smtClean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cs typeface="Cambria Math"/>
              </a:rPr>
              <a:t>Substitution yields:  </a:t>
            </a:r>
            <a:r>
              <a:rPr lang="en-US" dirty="0">
                <a:solidFill>
                  <a:srgbClr val="000000"/>
                </a:solidFill>
                <a:latin typeface="Cambria Math"/>
                <a:cs typeface="Cambria Math"/>
              </a:rPr>
              <a:t>[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a</a:t>
            </a:r>
            <a:r>
              <a:rPr lang="en-GB" dirty="0">
                <a:solidFill>
                  <a:srgbClr val="2BA91F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GB" dirty="0">
                <a:solidFill>
                  <a:srgbClr val="2BA91F"/>
                </a:solidFill>
                <a:latin typeface="Cambria Math"/>
                <a:cs typeface="Cambria Math"/>
                <a:sym typeface="Symbol" pitchFamily="18" charset="2"/>
              </a:rPr>
              <a:t>/9</a:t>
            </a:r>
            <a:r>
              <a:rPr lang="en-US" dirty="0">
                <a:solidFill>
                  <a:srgbClr val="000000"/>
                </a:solidFill>
                <a:latin typeface="Cambria Math"/>
                <a:cs typeface="Cambria Math"/>
              </a:rPr>
              <a:t>]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L</a:t>
            </a:r>
            <a:r>
              <a:rPr lang="en-GB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 = </a:t>
            </a:r>
            <a:r>
              <a:rPr lang="en-US" dirty="0">
                <a:solidFill>
                  <a:srgbClr val="000000"/>
                </a:solidFill>
                <a:cs typeface="Cambria Math"/>
              </a:rPr>
              <a:t>{ 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pupil(n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srgbClr val="2BA91F"/>
                </a:solidFill>
                <a:latin typeface="Cambria Math"/>
                <a:cs typeface="Cambria Math"/>
              </a:rPr>
              <a:t>9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sn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mbria Math"/>
                <a:cs typeface="Cambria Math"/>
              </a:rPr>
              <a:t>st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) </a:t>
            </a:r>
            <a:r>
              <a:rPr lang="en-US" dirty="0">
                <a:latin typeface="Cambria Math"/>
                <a:cs typeface="Cambria Math"/>
              </a:rPr>
              <a:t>} </a:t>
            </a:r>
            <a:endParaRPr lang="en-US" dirty="0" smtClean="0">
              <a:solidFill>
                <a:srgbClr val="FF0000"/>
              </a:solidFill>
              <a:cs typeface="Cambria Math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  to which we can apply   </a:t>
            </a:r>
            <a:r>
              <a:rPr lang="en-US" dirty="0" smtClean="0">
                <a:latin typeface="Cambria Math"/>
                <a:cs typeface="Cambria Math"/>
              </a:rPr>
              <a:t>C</a:t>
            </a:r>
            <a:r>
              <a:rPr lang="en-GB" baseline="-25000" dirty="0">
                <a:latin typeface="Cambria Math"/>
                <a:cs typeface="Cambria Math"/>
                <a:sym typeface="Symbol" pitchFamily="18" charset="2"/>
              </a:rPr>
              <a:t></a:t>
            </a:r>
            <a:r>
              <a:rPr lang="en-US" baseline="-25000" dirty="0">
                <a:latin typeface="Cambria Math"/>
                <a:cs typeface="Cambria Math"/>
              </a:rPr>
              <a:t>10 </a:t>
            </a:r>
            <a:r>
              <a:rPr lang="en-US" baseline="-25000" dirty="0" smtClean="0">
                <a:latin typeface="Cambria Math"/>
                <a:cs typeface="Cambria Math"/>
              </a:rPr>
              <a:t>   …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355976" y="1556792"/>
            <a:ext cx="4392488" cy="1368152"/>
          </a:xfrm>
          <a:prstGeom prst="wedgeRoundRectCallout">
            <a:avLst>
              <a:gd name="adj1" fmla="val 19182"/>
              <a:gd name="adj2" fmla="val 235975"/>
              <a:gd name="adj3" fmla="val 16667"/>
            </a:avLst>
          </a:prstGeom>
          <a:solidFill>
            <a:srgbClr val="FFFF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We retrieve </a:t>
            </a:r>
            <a:r>
              <a:rPr lang="en-US" sz="2400" dirty="0">
                <a:solidFill>
                  <a:schemeClr val="tx1"/>
                </a:solidFill>
                <a:latin typeface="Cambria Math"/>
                <a:cs typeface="Cambria Math"/>
              </a:rPr>
              <a:t>n</a:t>
            </a:r>
            <a:r>
              <a:rPr lang="en-GB" sz="24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300" dirty="0" smtClean="0">
                <a:solidFill>
                  <a:schemeClr val="tx1"/>
                </a:solidFill>
              </a:rPr>
              <a:t> in all 3 cases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>
                <a:solidFill>
                  <a:schemeClr val="tx1"/>
                </a:solidFill>
                <a:cs typeface="Cambria Math"/>
              </a:rPr>
              <a:t>The cases cover all possibilities</a:t>
            </a:r>
          </a:p>
          <a:p>
            <a:r>
              <a:rPr lang="en-US" sz="2300" dirty="0" smtClean="0">
                <a:solidFill>
                  <a:schemeClr val="tx1"/>
                </a:solidFill>
                <a:cs typeface="Cambria Math"/>
                <a:sym typeface="Wingdings"/>
              </a:rPr>
              <a:t></a:t>
            </a:r>
            <a:r>
              <a:rPr lang="en-US" sz="2300" dirty="0" smtClean="0">
                <a:solidFill>
                  <a:schemeClr val="tx1"/>
                </a:solidFill>
                <a:latin typeface="Cambria Math"/>
                <a:cs typeface="Cambria Math"/>
                <a:sym typeface="Wingdings"/>
              </a:rPr>
              <a:t> Q </a:t>
            </a:r>
            <a:r>
              <a:rPr lang="en-US" sz="2300" dirty="0" smtClean="0">
                <a:solidFill>
                  <a:schemeClr val="tx1"/>
                </a:solidFill>
                <a:cs typeface="Cambria Math"/>
                <a:sym typeface="Wingdings"/>
              </a:rPr>
              <a:t>is complete </a:t>
            </a:r>
            <a:r>
              <a:rPr lang="en-US" sz="2300" dirty="0" err="1" smtClean="0">
                <a:solidFill>
                  <a:schemeClr val="tx1"/>
                </a:solidFill>
                <a:cs typeface="Cambria Math"/>
                <a:sym typeface="Wingdings"/>
              </a:rPr>
              <a:t>wrt</a:t>
            </a:r>
            <a:r>
              <a:rPr lang="en-US" sz="2300" dirty="0" smtClean="0">
                <a:solidFill>
                  <a:schemeClr val="tx1"/>
                </a:solidFill>
                <a:cs typeface="Cambria Math"/>
                <a:sym typeface="Wingdings"/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  <a:latin typeface="Apple Chancery"/>
                <a:cs typeface="Apple Chancery"/>
                <a:sym typeface="Wingdings"/>
              </a:rPr>
              <a:t>C</a:t>
            </a:r>
            <a:endParaRPr lang="en-US" sz="2300" b="1" dirty="0" smtClean="0">
              <a:solidFill>
                <a:schemeClr val="tx1"/>
              </a:solidFill>
              <a:latin typeface="Apple Chancery"/>
              <a:cs typeface="Apple Chancery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50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TC-QC Reasoning</a:t>
            </a:r>
            <a:r>
              <a:rPr lang="en-US" dirty="0"/>
              <a:t> </a:t>
            </a:r>
            <a:r>
              <a:rPr lang="en-US" dirty="0" smtClean="0"/>
              <a:t>with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300" dirty="0">
                <a:cs typeface="Apple Chancery"/>
              </a:rPr>
              <a:t>Let</a:t>
            </a: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sz="2300" b="1" dirty="0">
                <a:latin typeface="Apple Chancery"/>
                <a:cs typeface="Apple Chancery"/>
              </a:rPr>
              <a:t>C   </a:t>
            </a:r>
            <a:r>
              <a:rPr lang="en-US" sz="2300" dirty="0" smtClean="0">
                <a:cs typeface="Gill Sans MT"/>
              </a:rPr>
              <a:t>set </a:t>
            </a:r>
            <a:r>
              <a:rPr lang="en-US" sz="2300" dirty="0">
                <a:cs typeface="Gill Sans MT"/>
              </a:rPr>
              <a:t>of </a:t>
            </a:r>
            <a:r>
              <a:rPr lang="en-US" sz="2300" dirty="0" smtClean="0">
                <a:cs typeface="Gill Sans MT"/>
              </a:rPr>
              <a:t> TC statements </a:t>
            </a:r>
            <a:r>
              <a:rPr lang="en-US" sz="2300" dirty="0" smtClean="0">
                <a:solidFill>
                  <a:srgbClr val="0000FF"/>
                </a:solidFill>
                <a:cs typeface="Gill Sans MT"/>
              </a:rPr>
              <a:t>with comparisons</a:t>
            </a:r>
            <a:endParaRPr lang="en-US" sz="2300" dirty="0">
              <a:solidFill>
                <a:srgbClr val="0000FF"/>
              </a:solidFill>
              <a:cs typeface="Gill Sans MT"/>
            </a:endParaRP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sz="2300" dirty="0">
                <a:latin typeface="Cambria Math"/>
                <a:cs typeface="Cambria Math"/>
              </a:rPr>
              <a:t>Q(</a:t>
            </a:r>
            <a:r>
              <a:rPr lang="en-US" sz="2300" b="1" u="sng" dirty="0">
                <a:latin typeface="Cambria Math"/>
                <a:cs typeface="Cambria Math"/>
              </a:rPr>
              <a:t>x</a:t>
            </a:r>
            <a:r>
              <a:rPr lang="en-US" sz="2300" dirty="0">
                <a:latin typeface="Cambria Math"/>
                <a:cs typeface="Cambria Math"/>
              </a:rPr>
              <a:t>) :- </a:t>
            </a:r>
            <a:r>
              <a:rPr lang="en-US" sz="2300" dirty="0" smtClean="0">
                <a:latin typeface="Cambria Math"/>
                <a:cs typeface="Cambria Math"/>
              </a:rPr>
              <a:t>L, M        </a:t>
            </a: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dirty="0" smtClean="0">
                <a:sym typeface="Symbol" pitchFamily="18" charset="2"/>
              </a:rPr>
              <a:t> </a:t>
            </a:r>
            <a:r>
              <a:rPr lang="en-US" sz="2300" dirty="0" smtClean="0">
                <a:cs typeface="Cambria Math"/>
                <a:sym typeface="Symbol" pitchFamily="18" charset="2"/>
              </a:rPr>
              <a:t>set of </a:t>
            </a:r>
            <a:r>
              <a:rPr lang="en-US" sz="2300" dirty="0" smtClean="0">
                <a:solidFill>
                  <a:srgbClr val="0000FF"/>
                </a:solidFill>
                <a:cs typeface="Cambria Math"/>
                <a:sym typeface="Symbol" pitchFamily="18" charset="2"/>
              </a:rPr>
              <a:t>representative value substitutions </a:t>
            </a:r>
            <a:r>
              <a:rPr lang="en-US" sz="2300" dirty="0" smtClean="0">
                <a:cs typeface="Cambria Math"/>
                <a:sym typeface="Symbol" pitchFamily="18" charset="2"/>
              </a:rPr>
              <a:t>for </a:t>
            </a:r>
            <a:r>
              <a:rPr lang="en-US" sz="2300" b="1" dirty="0">
                <a:latin typeface="Apple Chancery"/>
                <a:cs typeface="Apple Chancery"/>
              </a:rPr>
              <a:t>C</a:t>
            </a:r>
            <a:r>
              <a:rPr lang="en-US" sz="2300" dirty="0" smtClean="0">
                <a:cs typeface="Cambria Math"/>
                <a:sym typeface="Symbol" pitchFamily="18" charset="2"/>
              </a:rPr>
              <a:t>, </a:t>
            </a:r>
            <a:r>
              <a:rPr lang="en-US" sz="2300" dirty="0" smtClean="0">
                <a:latin typeface="Cambria Math"/>
                <a:cs typeface="Cambria Math"/>
              </a:rPr>
              <a:t>Q</a:t>
            </a: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endParaRPr lang="en-GB" sz="2300" dirty="0">
              <a:cs typeface="Arial" charset="0"/>
              <a:sym typeface="Symbol" pitchFamily="18" charset="2"/>
            </a:endParaRP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3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Theorem:  </a:t>
            </a:r>
            <a:r>
              <a:rPr lang="en-GB" sz="2300" dirty="0" smtClean="0">
                <a:cs typeface="Arial" charset="0"/>
                <a:sym typeface="Symbol" pitchFamily="18" charset="2"/>
              </a:rPr>
              <a:t>The following are equivalent</a:t>
            </a:r>
            <a:endParaRPr lang="en-GB" sz="2300" dirty="0">
              <a:cs typeface="Arial" charset="0"/>
              <a:sym typeface="Symbol" pitchFamily="18" charset="2"/>
            </a:endParaRPr>
          </a:p>
          <a:p>
            <a:pPr marL="617538" lvl="3" indent="-34290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400" b="1" dirty="0" smtClean="0">
                <a:cs typeface="Apple Chancery"/>
              </a:rPr>
              <a:t> </a:t>
            </a:r>
            <a:r>
              <a:rPr lang="en-US" sz="2400" b="1" dirty="0" smtClean="0">
                <a:latin typeface="Apple Chancery"/>
                <a:cs typeface="Apple Chancery"/>
              </a:rPr>
              <a:t>C </a:t>
            </a:r>
            <a:r>
              <a:rPr lang="en-GB" sz="2400" dirty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GB" sz="2400" dirty="0" err="1">
                <a:latin typeface="Cambria Math"/>
                <a:cs typeface="Cambria Math"/>
                <a:sym typeface="Symbol" pitchFamily="18" charset="2"/>
              </a:rPr>
              <a:t>Compl</a:t>
            </a:r>
            <a:r>
              <a:rPr lang="en-GB" sz="2400" dirty="0">
                <a:latin typeface="Cambria Math"/>
                <a:cs typeface="Cambria Math"/>
                <a:sym typeface="Symbol" pitchFamily="18" charset="2"/>
              </a:rPr>
              <a:t>(Q</a:t>
            </a:r>
            <a:r>
              <a:rPr lang="en-GB" sz="2400" dirty="0" smtClean="0">
                <a:latin typeface="Cambria Math"/>
                <a:cs typeface="Cambria Math"/>
                <a:sym typeface="Symbol" pitchFamily="18" charset="2"/>
              </a:rPr>
              <a:t>)</a:t>
            </a:r>
            <a:endParaRPr lang="en-GB" sz="2400" dirty="0" smtClean="0">
              <a:latin typeface="Arial" charset="0"/>
              <a:cs typeface="Arial" charset="0"/>
              <a:sym typeface="Symbol" pitchFamily="18" charset="2"/>
            </a:endParaRPr>
          </a:p>
          <a:p>
            <a:pPr marL="617538" lvl="3" indent="-34290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GB" sz="2400" dirty="0" smtClean="0">
                <a:sym typeface="Symbol" pitchFamily="18" charset="2"/>
              </a:rPr>
              <a:t> </a:t>
            </a:r>
            <a:r>
              <a:rPr lang="en-US" sz="2300" b="1" u="sng" dirty="0" smtClean="0">
                <a:latin typeface="Cambria Math"/>
                <a:cs typeface="Cambria Math"/>
              </a:rPr>
              <a:t>x</a:t>
            </a:r>
            <a:r>
              <a:rPr lang="en-GB" sz="2000" dirty="0"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300" dirty="0">
                <a:latin typeface="Cambria Math"/>
                <a:cs typeface="Cambria Math"/>
              </a:rPr>
              <a:t> </a:t>
            </a:r>
            <a:r>
              <a:rPr lang="en-US" sz="2300" dirty="0" smtClean="0">
                <a:latin typeface="Cambria Math"/>
                <a:cs typeface="Cambria Math"/>
              </a:rPr>
              <a:t> </a:t>
            </a:r>
            <a:r>
              <a:rPr lang="en-GB" sz="2300" dirty="0" smtClean="0">
                <a:sym typeface="Symbol" pitchFamily="18" charset="2"/>
              </a:rPr>
              <a:t></a:t>
            </a:r>
            <a:r>
              <a:rPr lang="en-GB" sz="2400" dirty="0" smtClean="0">
                <a:sym typeface="Symbol" pitchFamily="18" charset="2"/>
              </a:rPr>
              <a:t>  </a:t>
            </a:r>
            <a:r>
              <a:rPr lang="en-US" sz="2300" dirty="0" smtClean="0">
                <a:latin typeface="Cambria Math"/>
                <a:cs typeface="Cambria Math"/>
              </a:rPr>
              <a:t>Q</a:t>
            </a:r>
            <a:r>
              <a:rPr lang="en-US" sz="2300" dirty="0">
                <a:latin typeface="Cambria Math"/>
                <a:cs typeface="Cambria Math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Apple Chancery"/>
                <a:cs typeface="Apple Chancery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lang="en-GB" sz="2000" dirty="0">
                <a:sym typeface="Symbol" pitchFamily="18" charset="2"/>
              </a:rPr>
              <a:t></a:t>
            </a:r>
            <a:r>
              <a:rPr lang="en-US" sz="2300" dirty="0" smtClean="0">
                <a:latin typeface="Cambria Math"/>
                <a:cs typeface="Cambria Math"/>
              </a:rPr>
              <a:t>L</a:t>
            </a:r>
            <a:r>
              <a:rPr lang="en-GB" sz="2400" dirty="0"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mbria Math"/>
                <a:cs typeface="Cambria Math"/>
              </a:rPr>
              <a:t>)   for all    </a:t>
            </a:r>
            <a:r>
              <a:rPr lang="en-GB" sz="2800" dirty="0" smtClean="0">
                <a:sym typeface="Symbol" pitchFamily="18" charset="2"/>
              </a:rPr>
              <a:t></a:t>
            </a:r>
            <a:r>
              <a:rPr lang="en-US" sz="2400" b="1" dirty="0" smtClean="0">
                <a:latin typeface="Cambria Math"/>
                <a:cs typeface="Cambria Math"/>
              </a:rPr>
              <a:t> </a:t>
            </a:r>
            <a:r>
              <a:rPr lang="en-GB" sz="2400" dirty="0">
                <a:sym typeface="Symbol" pitchFamily="18" charset="2"/>
              </a:rPr>
              <a:t></a:t>
            </a:r>
            <a:r>
              <a:rPr lang="en-GB" sz="2800" dirty="0">
                <a:sym typeface="Symbol" pitchFamily="18" charset="2"/>
              </a:rPr>
              <a:t> </a:t>
            </a:r>
            <a:r>
              <a:rPr lang="en-GB" sz="2400" dirty="0" smtClean="0">
                <a:sym typeface="Symbol" pitchFamily="18" charset="2"/>
              </a:rPr>
              <a:t></a:t>
            </a:r>
            <a:endParaRPr lang="en-US" sz="2400" dirty="0">
              <a:solidFill>
                <a:srgbClr val="000000"/>
              </a:solidFill>
              <a:latin typeface="Cambria Math"/>
              <a:cs typeface="Cambria Math"/>
            </a:endParaRPr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endParaRPr lang="en-US" sz="2400" b="1" dirty="0">
              <a:solidFill>
                <a:srgbClr val="000000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3356992"/>
            <a:ext cx="8305800" cy="187220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0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Semantics vs. Bag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mbria Math"/>
                <a:cs typeface="Cambria Math"/>
              </a:rPr>
              <a:t>Q(</a:t>
            </a:r>
            <a:r>
              <a:rPr lang="en-US" b="1" u="sng" dirty="0" smtClean="0">
                <a:latin typeface="Cambria Math"/>
                <a:cs typeface="Cambria Math"/>
              </a:rPr>
              <a:t>x</a:t>
            </a:r>
            <a:r>
              <a:rPr lang="en-US" dirty="0" smtClean="0">
                <a:latin typeface="Cambria Math"/>
                <a:cs typeface="Cambria Math"/>
              </a:rPr>
              <a:t>) :- L   </a:t>
            </a:r>
            <a:r>
              <a:rPr lang="en-US" dirty="0" smtClean="0">
                <a:cs typeface="Cambria Math"/>
              </a:rPr>
              <a:t>query</a:t>
            </a:r>
          </a:p>
          <a:p>
            <a:pPr marL="0" indent="0">
              <a:buNone/>
            </a:pPr>
            <a:endParaRPr lang="en-US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latin typeface="Cambria Math"/>
                <a:cs typeface="Cambria Math"/>
              </a:rPr>
              <a:t>	(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US" dirty="0">
                <a:latin typeface="Cambria Math"/>
                <a:cs typeface="Cambria Math"/>
              </a:rPr>
              <a:t>) </a:t>
            </a:r>
            <a:r>
              <a:rPr lang="en-GB" dirty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US" dirty="0" err="1" smtClean="0">
                <a:latin typeface="Cambria Math"/>
                <a:cs typeface="Cambria Math"/>
              </a:rPr>
              <a:t>Compl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set</a:t>
            </a:r>
            <a:r>
              <a:rPr lang="en-US" dirty="0" smtClean="0">
                <a:latin typeface="Cambria Math"/>
                <a:cs typeface="Cambria Math"/>
              </a:rPr>
              <a:t>(Q)</a:t>
            </a:r>
            <a:endParaRPr lang="en-US" dirty="0" smtClean="0">
              <a:cs typeface="Cambria Math"/>
            </a:endParaRPr>
          </a:p>
          <a:p>
            <a:pPr marL="0" indent="0">
              <a:buNone/>
            </a:pPr>
            <a:r>
              <a:rPr lang="en-US" dirty="0" err="1" smtClean="0">
                <a:cs typeface="Cambria Math"/>
              </a:rPr>
              <a:t>iff</a:t>
            </a:r>
            <a:r>
              <a:rPr lang="en-US" dirty="0" smtClean="0">
                <a:cs typeface="Cambria Math"/>
              </a:rPr>
              <a:t>	every answer of </a:t>
            </a:r>
            <a:r>
              <a:rPr lang="en-US" dirty="0" smtClean="0">
                <a:latin typeface="Cambria Math"/>
                <a:cs typeface="Cambria Math"/>
              </a:rPr>
              <a:t>Q </a:t>
            </a:r>
            <a:r>
              <a:rPr lang="en-US" dirty="0" smtClean="0">
                <a:cs typeface="Cambria Math"/>
              </a:rPr>
              <a:t>over 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b="1" dirty="0" smtClean="0">
                <a:cs typeface="Cambria Math"/>
              </a:rPr>
              <a:t> </a:t>
            </a:r>
            <a:r>
              <a:rPr lang="en-US" dirty="0" smtClean="0">
                <a:cs typeface="Cambria Math"/>
              </a:rPr>
              <a:t>is returned over </a:t>
            </a:r>
            <a:r>
              <a:rPr lang="en-US" dirty="0" smtClean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 smtClean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US" dirty="0" smtClean="0">
                <a:cs typeface="Cambria Math"/>
              </a:rPr>
              <a:t>, too</a:t>
            </a:r>
            <a:endParaRPr lang="en-US" b="1" dirty="0" smtClean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err="1" smtClean="0">
                <a:cs typeface="Cambria Math"/>
              </a:rPr>
              <a:t>iff</a:t>
            </a:r>
            <a:r>
              <a:rPr lang="en-US" b="1" dirty="0" smtClean="0">
                <a:latin typeface="Cambria Math"/>
                <a:cs typeface="Cambria Math"/>
              </a:rPr>
              <a:t>	</a:t>
            </a:r>
            <a:r>
              <a:rPr lang="en-GB" dirty="0" smtClean="0">
                <a:latin typeface="Cambria Math"/>
                <a:cs typeface="Cambria Math"/>
                <a:sym typeface="Symbol" pitchFamily="18" charset="2"/>
              </a:rPr>
              <a:t>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L 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 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    </a:t>
            </a:r>
            <a:r>
              <a:rPr lang="en-GB" dirty="0" smtClean="0">
                <a:sym typeface="Symbol" pitchFamily="18" charset="2"/>
              </a:rPr>
              <a:t>    ex.  </a:t>
            </a:r>
            <a:r>
              <a:rPr lang="en-GB" dirty="0" err="1" smtClean="0">
                <a:sym typeface="Symbol" pitchFamily="18" charset="2"/>
              </a:rPr>
              <a:t>s.th</a:t>
            </a:r>
            <a:r>
              <a:rPr lang="en-GB" dirty="0" smtClean="0">
                <a:sym typeface="Symbol" pitchFamily="18" charset="2"/>
              </a:rPr>
              <a:t>.   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L 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 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   </a:t>
            </a:r>
            <a:r>
              <a:rPr lang="en-US" dirty="0" smtClean="0">
                <a:cs typeface="Cambria Math"/>
              </a:rPr>
              <a:t>and   </a:t>
            </a:r>
            <a:r>
              <a:rPr lang="en-GB" dirty="0" smtClean="0">
                <a:sym typeface="Symbol" pitchFamily="18" charset="2"/>
              </a:rPr>
              <a:t></a:t>
            </a:r>
            <a:r>
              <a:rPr lang="en-US" b="1" u="sng" dirty="0" smtClean="0">
                <a:latin typeface="Cambria Math"/>
                <a:cs typeface="Cambria Math"/>
              </a:rPr>
              <a:t>x</a:t>
            </a:r>
            <a:r>
              <a:rPr lang="en-US" b="1" dirty="0" smtClean="0">
                <a:latin typeface="Cambria Math"/>
                <a:cs typeface="Cambria Math"/>
              </a:rPr>
              <a:t> = 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</a:t>
            </a:r>
            <a:r>
              <a:rPr lang="en-US" b="1" u="sng" dirty="0" smtClean="0">
                <a:latin typeface="Cambria Math"/>
                <a:cs typeface="Cambria Math"/>
              </a:rPr>
              <a:t>x </a:t>
            </a:r>
          </a:p>
          <a:p>
            <a:pPr marL="0" indent="0">
              <a:buNone/>
            </a:pPr>
            <a:endParaRPr lang="en-US" b="1" u="sng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(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US" dirty="0">
                <a:latin typeface="Cambria Math"/>
                <a:cs typeface="Cambria Math"/>
              </a:rPr>
              <a:t>) </a:t>
            </a:r>
            <a:r>
              <a:rPr lang="en-GB" dirty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US" dirty="0" err="1" smtClean="0">
                <a:latin typeface="Cambria Math"/>
                <a:cs typeface="Cambria Math"/>
              </a:rPr>
              <a:t>Compl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bag</a:t>
            </a:r>
            <a:r>
              <a:rPr lang="en-US" dirty="0" smtClean="0">
                <a:latin typeface="Cambria Math"/>
                <a:cs typeface="Cambria Math"/>
              </a:rPr>
              <a:t>(</a:t>
            </a:r>
            <a:r>
              <a:rPr lang="en-US" dirty="0">
                <a:latin typeface="Cambria Math"/>
                <a:cs typeface="Cambria Math"/>
              </a:rPr>
              <a:t>Q)</a:t>
            </a:r>
            <a:endParaRPr lang="en-US" dirty="0">
              <a:cs typeface="Cambria Math"/>
            </a:endParaRPr>
          </a:p>
          <a:p>
            <a:pPr marL="0" indent="0">
              <a:buNone/>
            </a:pPr>
            <a:r>
              <a:rPr lang="en-US" dirty="0" err="1">
                <a:cs typeface="Cambria Math"/>
              </a:rPr>
              <a:t>iff</a:t>
            </a:r>
            <a:r>
              <a:rPr lang="en-US" dirty="0">
                <a:cs typeface="Cambria Math"/>
              </a:rPr>
              <a:t>	every answer of </a:t>
            </a:r>
            <a:r>
              <a:rPr lang="en-US" dirty="0">
                <a:latin typeface="Cambria Math"/>
                <a:cs typeface="Cambria Math"/>
              </a:rPr>
              <a:t>Q </a:t>
            </a:r>
            <a:r>
              <a:rPr lang="en-US" dirty="0" smtClean="0">
                <a:cs typeface="Cambria Math"/>
              </a:rPr>
              <a:t>over 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US" b="1" dirty="0">
                <a:cs typeface="Cambria Math"/>
              </a:rPr>
              <a:t> </a:t>
            </a:r>
            <a:r>
              <a:rPr lang="en-US" dirty="0">
                <a:cs typeface="Cambria Math"/>
              </a:rPr>
              <a:t>is </a:t>
            </a:r>
            <a:r>
              <a:rPr lang="en-US" dirty="0" smtClean="0">
                <a:cs typeface="Cambria Math"/>
              </a:rPr>
              <a:t>returned </a:t>
            </a:r>
            <a:r>
              <a:rPr lang="en-US" dirty="0">
                <a:cs typeface="Cambria Math"/>
              </a:rPr>
              <a:t>over </a:t>
            </a:r>
            <a:r>
              <a:rPr lang="en-US" dirty="0" smtClean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 smtClean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br>
              <a:rPr lang="en-US" baseline="30000" dirty="0" smtClean="0">
                <a:solidFill>
                  <a:srgbClr val="0000FF"/>
                </a:solidFill>
                <a:latin typeface="Cambria Math"/>
                <a:cs typeface="Cambria Math"/>
              </a:rPr>
            </a:br>
            <a:r>
              <a:rPr lang="en-US" baseline="30000" dirty="0" smtClean="0">
                <a:solidFill>
                  <a:srgbClr val="0000FF"/>
                </a:solidFill>
                <a:latin typeface="Cambria Math"/>
                <a:cs typeface="Cambria Math"/>
              </a:rPr>
              <a:t>					</a:t>
            </a:r>
            <a:r>
              <a:rPr lang="en-US" dirty="0" smtClean="0">
                <a:solidFill>
                  <a:srgbClr val="0000FF"/>
                </a:solidFill>
                <a:latin typeface="Cambria Math"/>
                <a:cs typeface="Cambria Math"/>
              </a:rPr>
              <a:t>                                </a:t>
            </a:r>
            <a:r>
              <a:rPr lang="en-US" dirty="0" smtClean="0">
                <a:cs typeface="Cambria Math"/>
              </a:rPr>
              <a:t>  </a:t>
            </a:r>
            <a:r>
              <a:rPr lang="en-US" i="1" dirty="0" smtClean="0">
                <a:cs typeface="Cambria Math"/>
              </a:rPr>
              <a:t>the same number of times</a:t>
            </a:r>
            <a:endParaRPr lang="en-US" b="1" i="1" dirty="0">
              <a:cs typeface="Cambria Math"/>
            </a:endParaRPr>
          </a:p>
          <a:p>
            <a:pPr marL="0" indent="0">
              <a:buNone/>
            </a:pPr>
            <a:r>
              <a:rPr lang="en-US" dirty="0" err="1">
                <a:cs typeface="Cambria Math"/>
              </a:rPr>
              <a:t>iff</a:t>
            </a:r>
            <a:r>
              <a:rPr lang="en-US" b="1" dirty="0">
                <a:latin typeface="Cambria Math"/>
                <a:cs typeface="Cambria Math"/>
              </a:rPr>
              <a:t>	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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L 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 </a:t>
            </a:r>
            <a:r>
              <a:rPr lang="en-US" dirty="0">
                <a:solidFill>
                  <a:srgbClr val="FF0000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Cambria Math"/>
                <a:cs typeface="Cambria Math"/>
              </a:rPr>
              <a:t>i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    </a:t>
            </a:r>
            <a:r>
              <a:rPr lang="en-GB" dirty="0" smtClean="0">
                <a:sym typeface="Symbol" pitchFamily="18" charset="2"/>
              </a:rPr>
              <a:t>  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</a:t>
            </a:r>
            <a:r>
              <a:rPr lang="en-GB" dirty="0">
                <a:latin typeface="Cambria Math"/>
                <a:ea typeface="Cambria Math" pitchFamily="18" charset="0"/>
                <a:cs typeface="Cambria Math"/>
              </a:rPr>
              <a:t>L </a:t>
            </a:r>
            <a:r>
              <a:rPr lang="en-GB" dirty="0">
                <a:latin typeface="Cambria Math"/>
                <a:cs typeface="Cambria Math"/>
                <a:sym typeface="Symbol" pitchFamily="18" charset="2"/>
              </a:rPr>
              <a:t> </a:t>
            </a:r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D</a:t>
            </a:r>
            <a:r>
              <a:rPr lang="en-US" baseline="30000" dirty="0">
                <a:solidFill>
                  <a:srgbClr val="0000FF"/>
                </a:solidFill>
                <a:latin typeface="Cambria Math"/>
                <a:cs typeface="Cambria Math"/>
              </a:rPr>
              <a:t>a</a:t>
            </a:r>
            <a:r>
              <a:rPr lang="en-GB" dirty="0" smtClean="0">
                <a:latin typeface="Cambria Math"/>
                <a:ea typeface="Cambria Math" pitchFamily="18" charset="0"/>
                <a:cs typeface="Cambria Math"/>
              </a:rPr>
              <a:t> </a:t>
            </a:r>
          </a:p>
          <a:p>
            <a:pPr marL="0" indent="0">
              <a:buNone/>
            </a:pPr>
            <a:endParaRPr lang="en-GB" sz="800" b="1" u="sng" dirty="0">
              <a:latin typeface="Cambria Math"/>
              <a:ea typeface="Cambria Math" pitchFamily="18" charset="0"/>
              <a:cs typeface="Cambria Math"/>
            </a:endParaRPr>
          </a:p>
          <a:p>
            <a:pPr marL="0" indent="0">
              <a:buNone/>
            </a:pPr>
            <a:r>
              <a:rPr lang="en-GB" dirty="0" smtClean="0">
                <a:ea typeface="Cambria Math" pitchFamily="18" charset="0"/>
                <a:cs typeface="Cambria Math"/>
              </a:rPr>
              <a:t>			</a:t>
            </a:r>
            <a:r>
              <a:rPr lang="en-GB" i="1" dirty="0" smtClean="0">
                <a:solidFill>
                  <a:srgbClr val="008000"/>
                </a:solidFill>
                <a:ea typeface="Cambria Math" pitchFamily="18" charset="0"/>
                <a:cs typeface="Cambria Math"/>
              </a:rPr>
              <a:t>“no assignments get lost”</a:t>
            </a:r>
            <a:endParaRPr lang="en-US" i="1" dirty="0">
              <a:solidFill>
                <a:srgbClr val="008000"/>
              </a:solidFill>
              <a:cs typeface="Cambria Mat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2060848"/>
            <a:ext cx="2952328" cy="504056"/>
          </a:xfrm>
          <a:prstGeom prst="rect">
            <a:avLst/>
          </a:prstGeom>
          <a:noFill/>
          <a:ln w="19050" cmpd="sng">
            <a:solidFill>
              <a:srgbClr val="2BA9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03648" y="3789040"/>
            <a:ext cx="2952328" cy="504056"/>
          </a:xfrm>
          <a:prstGeom prst="rect">
            <a:avLst/>
          </a:prstGeom>
          <a:noFill/>
          <a:ln w="19050" cmpd="sng">
            <a:solidFill>
              <a:srgbClr val="2BA9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8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TC-QC Reasoning</a:t>
            </a:r>
            <a:r>
              <a:rPr lang="en-US" dirty="0"/>
              <a:t> </a:t>
            </a:r>
            <a:r>
              <a:rPr lang="en-US" dirty="0" smtClean="0"/>
              <a:t>for Bag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300" dirty="0">
                <a:cs typeface="Apple Chancery"/>
              </a:rPr>
              <a:t>Let</a:t>
            </a: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sz="2300" b="1" dirty="0">
                <a:latin typeface="Apple Chancery"/>
                <a:cs typeface="Apple Chancery"/>
              </a:rPr>
              <a:t>C   </a:t>
            </a:r>
            <a:r>
              <a:rPr lang="en-US" sz="2300" dirty="0" smtClean="0">
                <a:cs typeface="Gill Sans MT"/>
              </a:rPr>
              <a:t>set </a:t>
            </a:r>
            <a:r>
              <a:rPr lang="en-US" sz="2300" dirty="0">
                <a:cs typeface="Gill Sans MT"/>
              </a:rPr>
              <a:t>of </a:t>
            </a:r>
            <a:r>
              <a:rPr lang="en-US" sz="2300" dirty="0" smtClean="0">
                <a:cs typeface="Gill Sans MT"/>
              </a:rPr>
              <a:t> TC statements with comparisons</a:t>
            </a:r>
            <a:endParaRPr lang="en-US" sz="2300" dirty="0">
              <a:cs typeface="Gill Sans MT"/>
            </a:endParaRP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sz="2300" dirty="0">
                <a:latin typeface="Cambria Math"/>
                <a:cs typeface="Cambria Math"/>
              </a:rPr>
              <a:t>Q(</a:t>
            </a:r>
            <a:r>
              <a:rPr lang="en-US" sz="2300" b="1" u="sng" dirty="0">
                <a:latin typeface="Cambria Math"/>
                <a:cs typeface="Cambria Math"/>
              </a:rPr>
              <a:t>x</a:t>
            </a:r>
            <a:r>
              <a:rPr lang="en-US" sz="2300" dirty="0">
                <a:latin typeface="Cambria Math"/>
                <a:cs typeface="Cambria Math"/>
              </a:rPr>
              <a:t>) :- </a:t>
            </a:r>
            <a:r>
              <a:rPr lang="en-US" sz="2300" dirty="0" smtClean="0">
                <a:latin typeface="Cambria Math"/>
                <a:cs typeface="Cambria Math"/>
              </a:rPr>
              <a:t>L, M        </a:t>
            </a: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300" dirty="0" smtClean="0">
                <a:sym typeface="Symbol" pitchFamily="18" charset="2"/>
              </a:rPr>
              <a:t> </a:t>
            </a:r>
            <a:r>
              <a:rPr lang="en-US" sz="2300" dirty="0" smtClean="0">
                <a:cs typeface="Cambria Math"/>
                <a:sym typeface="Symbol" pitchFamily="18" charset="2"/>
              </a:rPr>
              <a:t>set of representative value substitutions for </a:t>
            </a:r>
            <a:r>
              <a:rPr lang="en-US" sz="2300" b="1" dirty="0">
                <a:latin typeface="Apple Chancery"/>
                <a:cs typeface="Apple Chancery"/>
              </a:rPr>
              <a:t>C</a:t>
            </a:r>
            <a:r>
              <a:rPr lang="en-US" sz="2300" dirty="0" smtClean="0">
                <a:cs typeface="Cambria Math"/>
                <a:sym typeface="Symbol" pitchFamily="18" charset="2"/>
              </a:rPr>
              <a:t>, </a:t>
            </a:r>
            <a:r>
              <a:rPr lang="en-US" sz="2300" dirty="0" smtClean="0">
                <a:latin typeface="Cambria Math"/>
                <a:cs typeface="Cambria Math"/>
              </a:rPr>
              <a:t>Q</a:t>
            </a:r>
          </a:p>
          <a:p>
            <a:pPr marL="342900" lvl="2" indent="-342900">
              <a:spcBef>
                <a:spcPts val="600"/>
              </a:spcBef>
              <a:buClr>
                <a:schemeClr val="accent1"/>
              </a:buClr>
            </a:pPr>
            <a:endParaRPr lang="en-GB" sz="2300" dirty="0">
              <a:cs typeface="Arial" charset="0"/>
              <a:sym typeface="Symbol" pitchFamily="18" charset="2"/>
            </a:endParaRP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3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Theorem: 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300" b="1" dirty="0" smtClean="0">
                <a:solidFill>
                  <a:srgbClr val="0000FF"/>
                </a:solidFill>
                <a:latin typeface="Apple Chancery"/>
                <a:cs typeface="Arial" charset="0"/>
                <a:sym typeface="Symbol" pitchFamily="18" charset="2"/>
              </a:rPr>
              <a:t>   </a:t>
            </a:r>
            <a:r>
              <a:rPr lang="en-US" sz="2300" b="1" dirty="0" smtClean="0">
                <a:latin typeface="Apple Chancery"/>
                <a:cs typeface="Apple Chancery"/>
              </a:rPr>
              <a:t>C </a:t>
            </a:r>
            <a:r>
              <a:rPr lang="en-GB" sz="2300" dirty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GB" sz="2300" dirty="0" err="1" smtClean="0">
                <a:latin typeface="Cambria Math"/>
                <a:cs typeface="Cambria Math"/>
                <a:sym typeface="Symbol" pitchFamily="18" charset="2"/>
              </a:rPr>
              <a:t>Compl</a:t>
            </a:r>
            <a:r>
              <a:rPr lang="en-GB" sz="2300" baseline="-25000" dirty="0" err="1" smtClean="0">
                <a:latin typeface="Cambria Math"/>
                <a:cs typeface="Cambria Math"/>
                <a:sym typeface="Symbol" pitchFamily="18" charset="2"/>
              </a:rPr>
              <a:t>bag</a:t>
            </a:r>
            <a:r>
              <a:rPr lang="en-GB" sz="2300" dirty="0" smtClean="0">
                <a:latin typeface="Cambria Math"/>
                <a:cs typeface="Cambria Math"/>
                <a:sym typeface="Symbol" pitchFamily="18" charset="2"/>
              </a:rPr>
              <a:t>(Q)</a:t>
            </a:r>
            <a:r>
              <a:rPr lang="en-GB" sz="23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GB" sz="2300" dirty="0" smtClean="0">
                <a:latin typeface="Arial" charset="0"/>
                <a:cs typeface="Arial" charset="0"/>
                <a:sym typeface="Symbol" pitchFamily="18" charset="2"/>
              </a:rPr>
              <a:t>       </a:t>
            </a:r>
            <a:r>
              <a:rPr lang="en-GB" sz="2300" dirty="0" err="1" smtClean="0">
                <a:latin typeface="Arial" charset="0"/>
                <a:cs typeface="Arial" charset="0"/>
                <a:sym typeface="Symbol" pitchFamily="18" charset="2"/>
              </a:rPr>
              <a:t>iff</a:t>
            </a:r>
            <a:r>
              <a:rPr lang="en-GB" sz="2300" dirty="0" smtClean="0">
                <a:latin typeface="Arial" charset="0"/>
                <a:cs typeface="Arial" charset="0"/>
                <a:sym typeface="Symbol" pitchFamily="18" charset="2"/>
              </a:rPr>
              <a:t>      </a:t>
            </a:r>
            <a:r>
              <a:rPr lang="en-GB" sz="2300" dirty="0" smtClean="0">
                <a:sym typeface="Symbol" pitchFamily="18" charset="2"/>
              </a:rPr>
              <a:t> </a:t>
            </a:r>
            <a:r>
              <a:rPr lang="en-US" sz="2300" dirty="0" smtClean="0">
                <a:latin typeface="Cambria Math"/>
                <a:cs typeface="Cambria Math"/>
              </a:rPr>
              <a:t>L</a:t>
            </a:r>
            <a:r>
              <a:rPr lang="en-GB" sz="2300" dirty="0" smtClean="0"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300" b="1" dirty="0" smtClean="0">
                <a:latin typeface="Cambria Math"/>
                <a:cs typeface="Cambria Math"/>
              </a:rPr>
              <a:t>  </a:t>
            </a:r>
            <a:r>
              <a:rPr lang="en-GB" sz="2300" dirty="0" smtClean="0">
                <a:sym typeface="Symbol" pitchFamily="18" charset="2"/>
              </a:rPr>
              <a:t>  </a:t>
            </a:r>
            <a:r>
              <a:rPr lang="en-US" sz="2300" dirty="0" smtClean="0">
                <a:solidFill>
                  <a:srgbClr val="000000"/>
                </a:solidFill>
                <a:latin typeface="Cambria Math"/>
                <a:cs typeface="Cambria Math"/>
              </a:rPr>
              <a:t>T</a:t>
            </a:r>
            <a:r>
              <a:rPr lang="en-US" sz="2300" b="1" baseline="-25000" dirty="0" smtClean="0">
                <a:solidFill>
                  <a:srgbClr val="000000"/>
                </a:solidFill>
                <a:latin typeface="Apple Chancery"/>
                <a:cs typeface="Apple Chancery"/>
              </a:rPr>
              <a:t>C</a:t>
            </a:r>
            <a:r>
              <a:rPr lang="en-US" sz="2300" dirty="0" smtClean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lang="en-GB" sz="2300" dirty="0" smtClean="0">
                <a:sym typeface="Symbol" pitchFamily="18" charset="2"/>
              </a:rPr>
              <a:t></a:t>
            </a:r>
            <a:r>
              <a:rPr lang="en-US" sz="2300" dirty="0" smtClean="0">
                <a:latin typeface="Cambria Math"/>
                <a:cs typeface="Cambria Math"/>
              </a:rPr>
              <a:t>L</a:t>
            </a:r>
            <a:r>
              <a:rPr lang="en-GB" sz="2300" dirty="0" smtClean="0"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300" dirty="0" smtClean="0">
                <a:solidFill>
                  <a:srgbClr val="000000"/>
                </a:solidFill>
                <a:latin typeface="Cambria Math"/>
                <a:cs typeface="Cambria Math"/>
              </a:rPr>
              <a:t>)    for all    </a:t>
            </a:r>
            <a:r>
              <a:rPr lang="en-GB" sz="2300" dirty="0" smtClean="0">
                <a:sym typeface="Symbol" pitchFamily="18" charset="2"/>
              </a:rPr>
              <a:t></a:t>
            </a:r>
            <a:r>
              <a:rPr lang="en-US" sz="2300" b="1" dirty="0" smtClean="0">
                <a:latin typeface="Cambria Math"/>
                <a:cs typeface="Cambria Math"/>
              </a:rPr>
              <a:t> </a:t>
            </a:r>
            <a:r>
              <a:rPr lang="en-GB" sz="2300" dirty="0" smtClean="0">
                <a:sym typeface="Symbol" pitchFamily="18" charset="2"/>
              </a:rPr>
              <a:t> </a:t>
            </a:r>
            <a:endParaRPr lang="en-US" sz="2300" dirty="0" smtClean="0">
              <a:solidFill>
                <a:srgbClr val="000000"/>
              </a:solidFill>
              <a:latin typeface="Cambria Math"/>
              <a:cs typeface="Cambria Math"/>
            </a:endParaRPr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endParaRPr lang="en-US" sz="2400" b="1" dirty="0" smtClean="0">
              <a:solidFill>
                <a:srgbClr val="000000"/>
              </a:solidFill>
              <a:latin typeface="Cambria Math"/>
              <a:cs typeface="Cambria Math"/>
            </a:endParaRP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4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Corollary:  </a:t>
            </a:r>
            <a:r>
              <a:rPr lang="en-GB" sz="2400" dirty="0" smtClean="0">
                <a:cs typeface="Arial" charset="0"/>
                <a:sym typeface="Symbol" pitchFamily="18" charset="2"/>
              </a:rPr>
              <a:t>If</a:t>
            </a:r>
            <a:r>
              <a:rPr lang="en-US" sz="2400" dirty="0" smtClean="0">
                <a:cs typeface="Gill Sans MT"/>
              </a:rPr>
              <a:t>  </a:t>
            </a:r>
            <a:r>
              <a:rPr lang="en-US" sz="2400" b="1" dirty="0" smtClean="0">
                <a:latin typeface="Apple Chancery"/>
                <a:cs typeface="Apple Chancery"/>
              </a:rPr>
              <a:t>C  </a:t>
            </a:r>
            <a:r>
              <a:rPr lang="en-US" sz="2400" dirty="0" smtClean="0">
                <a:cs typeface="Gill Sans MT"/>
              </a:rPr>
              <a:t>has no comparisons, then:</a:t>
            </a:r>
            <a:endParaRPr lang="en-GB" sz="24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400" b="1" dirty="0">
                <a:solidFill>
                  <a:srgbClr val="0000FF"/>
                </a:solidFill>
                <a:latin typeface="Apple Chancery"/>
                <a:cs typeface="Arial" charset="0"/>
                <a:sym typeface="Symbol" pitchFamily="18" charset="2"/>
              </a:rPr>
              <a:t>   </a:t>
            </a:r>
            <a:r>
              <a:rPr lang="en-US" sz="2400" b="1" dirty="0">
                <a:latin typeface="Apple Chancery"/>
                <a:cs typeface="Apple Chancery"/>
              </a:rPr>
              <a:t>C </a:t>
            </a:r>
            <a:r>
              <a:rPr lang="en-GB" sz="2400" dirty="0">
                <a:latin typeface="Arial" charset="0"/>
                <a:cs typeface="Arial" charset="0"/>
                <a:sym typeface="Symbol" pitchFamily="18" charset="2"/>
              </a:rPr>
              <a:t>╞  </a:t>
            </a:r>
            <a:r>
              <a:rPr lang="en-GB" sz="2400" dirty="0" err="1">
                <a:latin typeface="Cambria Math"/>
                <a:cs typeface="Cambria Math"/>
                <a:sym typeface="Symbol" pitchFamily="18" charset="2"/>
              </a:rPr>
              <a:t>Compl</a:t>
            </a:r>
            <a:r>
              <a:rPr lang="en-GB" sz="2400" baseline="-25000" dirty="0" err="1">
                <a:latin typeface="Cambria Math"/>
                <a:cs typeface="Cambria Math"/>
                <a:sym typeface="Symbol" pitchFamily="18" charset="2"/>
              </a:rPr>
              <a:t>bag</a:t>
            </a:r>
            <a:r>
              <a:rPr lang="en-GB" sz="2400" dirty="0">
                <a:latin typeface="Cambria Math"/>
                <a:cs typeface="Cambria Math"/>
                <a:sym typeface="Symbol" pitchFamily="18" charset="2"/>
              </a:rPr>
              <a:t>(Q)</a:t>
            </a:r>
            <a:r>
              <a:rPr lang="en-GB" sz="2400" dirty="0">
                <a:latin typeface="Arial" charset="0"/>
                <a:cs typeface="Arial" charset="0"/>
                <a:sym typeface="Symbol" pitchFamily="18" charset="2"/>
              </a:rPr>
              <a:t>       </a:t>
            </a:r>
            <a:r>
              <a:rPr lang="en-GB" sz="2400" dirty="0" err="1" smtClean="0">
                <a:latin typeface="Arial" charset="0"/>
                <a:cs typeface="Arial" charset="0"/>
                <a:sym typeface="Symbol" pitchFamily="18" charset="2"/>
              </a:rPr>
              <a:t>iff</a:t>
            </a:r>
            <a:r>
              <a:rPr lang="en-GB" sz="2400" dirty="0" smtClean="0">
                <a:latin typeface="Arial" charset="0"/>
                <a:cs typeface="Arial" charset="0"/>
                <a:sym typeface="Symbol" pitchFamily="18" charset="2"/>
              </a:rPr>
              <a:t>      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latin typeface="Cambria Math"/>
                <a:cs typeface="Cambria Math"/>
              </a:rPr>
              <a:t>L</a:t>
            </a:r>
            <a:r>
              <a:rPr lang="en-GB" sz="2400" dirty="0"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400" b="1" dirty="0">
                <a:latin typeface="Cambria Math"/>
                <a:cs typeface="Cambria Math"/>
              </a:rPr>
              <a:t>  </a:t>
            </a:r>
            <a:r>
              <a:rPr lang="en-GB" sz="2400" dirty="0">
                <a:sym typeface="Symbol" pitchFamily="18" charset="2"/>
              </a:rPr>
              <a:t> 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T</a:t>
            </a:r>
            <a:r>
              <a:rPr lang="en-US" sz="2400" b="1" baseline="-25000" dirty="0">
                <a:solidFill>
                  <a:srgbClr val="000000"/>
                </a:solidFill>
                <a:latin typeface="Apple Chancery"/>
                <a:cs typeface="Apple Chancery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lang="en-US" sz="2400" dirty="0" smtClean="0">
                <a:latin typeface="Cambria Math"/>
                <a:cs typeface="Cambria Math"/>
              </a:rPr>
              <a:t>L</a:t>
            </a:r>
            <a:r>
              <a:rPr lang="en-GB" sz="2400" dirty="0">
                <a:latin typeface="Arial" charset="0"/>
                <a:cs typeface="Arial" charset="0"/>
                <a:sym typeface="Symbol" pitchFamily="18" charset="2"/>
              </a:rPr>
              <a:t></a:t>
            </a:r>
            <a:r>
              <a:rPr lang="en-US" sz="2400" dirty="0" smtClean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endParaRPr lang="en-US" sz="2400" b="1" dirty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3356992"/>
            <a:ext cx="8305800" cy="11521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5536" y="4869160"/>
            <a:ext cx="8305800" cy="11521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0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</a:rPr>
              <a:t>Classes of conjunctive queries:</a:t>
            </a:r>
            <a:endParaRPr lang="en-GB" sz="2400" dirty="0"/>
          </a:p>
          <a:p>
            <a:endParaRPr lang="en-GB" sz="2400" dirty="0"/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GB" sz="2400" dirty="0"/>
              <a:t>CQ: Conjunctive queries with comparisons over dense orders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GB" sz="2400" dirty="0"/>
              <a:t>RQ: Relational conjunctive queries (i.e., without comparisons)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GB" sz="2400" dirty="0"/>
              <a:t>LCQ: Linear conjunctive queries (i.e., without self-joins)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GB" sz="2400" dirty="0"/>
              <a:t>LRQ: Linear relational conjunctive queries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2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, the axes are </a:t>
            </a:r>
            <a:r>
              <a:rPr lang="en-US" dirty="0" smtClean="0"/>
              <a:t>asymmetric: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NP</a:t>
            </a:r>
            <a:r>
              <a:rPr lang="en-US" dirty="0" smtClean="0"/>
              <a:t> </a:t>
            </a:r>
            <a:r>
              <a:rPr lang="en-US" dirty="0"/>
              <a:t>appears with </a:t>
            </a:r>
            <a:r>
              <a:rPr lang="en-US" dirty="0">
                <a:solidFill>
                  <a:srgbClr val="0000FF"/>
                </a:solidFill>
              </a:rPr>
              <a:t>repeated relation symbols </a:t>
            </a:r>
            <a:r>
              <a:rPr lang="en-US" dirty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query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coNP</a:t>
            </a:r>
            <a:r>
              <a:rPr lang="en-US" dirty="0"/>
              <a:t> appears with </a:t>
            </a:r>
            <a:r>
              <a:rPr lang="en-US" dirty="0">
                <a:solidFill>
                  <a:srgbClr val="0000FF"/>
                </a:solidFill>
              </a:rPr>
              <a:t>comparisons</a:t>
            </a:r>
            <a:r>
              <a:rPr lang="en-US" dirty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TC statements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TC-</a:t>
            </a:r>
            <a:r>
              <a:rPr lang="de-DE" dirty="0" err="1" smtClean="0"/>
              <a:t>QC</a:t>
            </a:r>
            <a:r>
              <a:rPr lang="de-DE" baseline="-25000" dirty="0" err="1" smtClean="0"/>
              <a:t>bag</a:t>
            </a:r>
            <a:r>
              <a:rPr lang="de-DE" dirty="0" smtClean="0"/>
              <a:t> - </a:t>
            </a:r>
            <a:r>
              <a:rPr lang="de-DE" dirty="0" err="1" smtClean="0"/>
              <a:t>Complexity</a:t>
            </a:r>
            <a:endParaRPr lang="en-GB" dirty="0"/>
          </a:p>
        </p:txBody>
      </p:sp>
      <p:graphicFrame>
        <p:nvGraphicFramePr>
          <p:cNvPr id="9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382283"/>
              </p:ext>
            </p:extLst>
          </p:nvPr>
        </p:nvGraphicFramePr>
        <p:xfrm>
          <a:off x="785192" y="1196752"/>
          <a:ext cx="7315200" cy="3384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2905"/>
                <a:gridCol w="1037939"/>
                <a:gridCol w="1226089"/>
                <a:gridCol w="1226089"/>
                <a:gridCol w="1226089"/>
                <a:gridCol w="1226089"/>
              </a:tblGrid>
              <a:tr h="457774">
                <a:tc rowSpan="2" gridSpan="2"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Query Language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5777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LRQ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LCQ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CQ</a:t>
                      </a:r>
                      <a:endParaRPr lang="en-GB" sz="2000" dirty="0"/>
                    </a:p>
                  </a:txBody>
                  <a:tcPr anchor="ctr"/>
                </a:tc>
              </a:tr>
              <a:tr h="631883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TC Statement Language</a:t>
                      </a:r>
                    </a:p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LRQ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 PTIME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in PTIME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NP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NP</a:t>
                      </a:r>
                    </a:p>
                  </a:txBody>
                  <a:tcPr anchor="ctr"/>
                </a:tc>
              </a:tr>
              <a:tr h="60939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in PTIME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in PTIME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NP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NP</a:t>
                      </a:r>
                    </a:p>
                  </a:txBody>
                  <a:tcPr anchor="ctr"/>
                </a:tc>
              </a:tr>
              <a:tr h="60939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LCQ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coNP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/>
                        <a:t>coNP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 smtClean="0"/>
                    </a:p>
                  </a:txBody>
                  <a:tcPr anchor="ctr"/>
                </a:tc>
              </a:tr>
              <a:tr h="618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/>
                        <a:t>coNP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/>
                        <a:t>coNP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03848" y="2132856"/>
            <a:ext cx="4896544" cy="244827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8000"/>
                </a:solidFill>
              </a:rPr>
              <a:t>  Intuition</a:t>
            </a:r>
            <a:r>
              <a:rPr lang="en-US" i="1" dirty="0">
                <a:solidFill>
                  <a:srgbClr val="008000"/>
                </a:solidFill>
              </a:rPr>
              <a:t>: the query has to be contained in the TC-statements . . .</a:t>
            </a:r>
            <a:br>
              <a:rPr lang="en-US" i="1" dirty="0">
                <a:solidFill>
                  <a:srgbClr val="008000"/>
                </a:solidFill>
              </a:rPr>
            </a:br>
            <a:r>
              <a:rPr lang="en-US" i="1" dirty="0" smtClean="0">
                <a:solidFill>
                  <a:srgbClr val="008000"/>
                </a:solidFill>
              </a:rPr>
              <a:t>                                               . </a:t>
            </a:r>
            <a:r>
              <a:rPr lang="en-US" i="1" dirty="0">
                <a:solidFill>
                  <a:srgbClr val="008000"/>
                </a:solidFill>
              </a:rPr>
              <a:t>. . but that does not explain it all </a:t>
            </a:r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TC-</a:t>
            </a:r>
            <a:r>
              <a:rPr lang="de-DE" dirty="0" err="1" smtClean="0"/>
              <a:t>QC</a:t>
            </a:r>
            <a:r>
              <a:rPr lang="de-DE" baseline="-25000" dirty="0" err="1" smtClean="0"/>
              <a:t>set</a:t>
            </a:r>
            <a:r>
              <a:rPr lang="de-DE" dirty="0" smtClean="0"/>
              <a:t> - </a:t>
            </a:r>
            <a:r>
              <a:rPr lang="de-DE" dirty="0" err="1" smtClean="0"/>
              <a:t>Complexity</a:t>
            </a:r>
            <a:endParaRPr lang="en-GB" dirty="0"/>
          </a:p>
        </p:txBody>
      </p:sp>
      <p:graphicFrame>
        <p:nvGraphicFramePr>
          <p:cNvPr id="9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45462"/>
              </p:ext>
            </p:extLst>
          </p:nvPr>
        </p:nvGraphicFramePr>
        <p:xfrm>
          <a:off x="785192" y="1196752"/>
          <a:ext cx="7315200" cy="3384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2905"/>
                <a:gridCol w="1037939"/>
                <a:gridCol w="1226089"/>
                <a:gridCol w="1226089"/>
                <a:gridCol w="1226089"/>
                <a:gridCol w="1226089"/>
              </a:tblGrid>
              <a:tr h="457774">
                <a:tc rowSpan="2" gridSpan="2"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Query Language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5777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LRQ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LCQ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CQ</a:t>
                      </a:r>
                      <a:endParaRPr lang="en-GB" sz="2000" dirty="0"/>
                    </a:p>
                  </a:txBody>
                  <a:tcPr anchor="ctr"/>
                </a:tc>
              </a:tr>
              <a:tr h="631883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TC Statement Language</a:t>
                      </a:r>
                    </a:p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LRQ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 PTIME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in PTIME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NP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/>
                    </a:p>
                  </a:txBody>
                  <a:tcPr anchor="ctr"/>
                </a:tc>
              </a:tr>
              <a:tr h="60939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in PTIME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in PTIME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NP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/>
                    </a:p>
                  </a:txBody>
                  <a:tcPr anchor="ctr"/>
                </a:tc>
              </a:tr>
              <a:tr h="60939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LCQ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coNP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/>
                        <a:t>coNP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 smtClean="0"/>
                    </a:p>
                  </a:txBody>
                  <a:tcPr anchor="ctr"/>
                </a:tc>
              </a:tr>
              <a:tr h="618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CQ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/>
                        <a:t>coNP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/>
                        <a:t>coNP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Symbol" pitchFamily="18" charset="2"/>
                        </a:rPr>
                        <a:t></a:t>
                      </a:r>
                      <a:r>
                        <a:rPr lang="en-GB" sz="2000" baseline="30000" dirty="0" smtClean="0">
                          <a:sym typeface="Symbol" pitchFamily="18" charset="2"/>
                        </a:rPr>
                        <a:t>P</a:t>
                      </a:r>
                      <a:r>
                        <a:rPr lang="en-GB" sz="2000" baseline="-25000" dirty="0" smtClean="0">
                          <a:sym typeface="Symbol" pitchFamily="18" charset="2"/>
                        </a:rPr>
                        <a:t>2</a:t>
                      </a:r>
                      <a:endParaRPr lang="en-GB" sz="20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03848" y="2132856"/>
            <a:ext cx="4896544" cy="244827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04248" y="2060848"/>
            <a:ext cx="1368152" cy="136815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62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Incompleteness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chool </a:t>
            </a:r>
            <a:r>
              <a:rPr lang="de-DE" dirty="0"/>
              <a:t>D</a:t>
            </a:r>
            <a:r>
              <a:rPr lang="de-DE" dirty="0" smtClean="0"/>
              <a:t>ata</a:t>
            </a:r>
          </a:p>
        </p:txBody>
      </p:sp>
      <p:sp>
        <p:nvSpPr>
          <p:cNvPr id="3" name="Can 2"/>
          <p:cNvSpPr/>
          <p:nvPr/>
        </p:nvSpPr>
        <p:spPr>
          <a:xfrm>
            <a:off x="1141413" y="2681288"/>
            <a:ext cx="2493962" cy="2016125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(Paul,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Math,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(Giulia,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Math,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A)</a:t>
            </a:r>
          </a:p>
        </p:txBody>
      </p:sp>
      <p:sp>
        <p:nvSpPr>
          <p:cNvPr id="9" name="Can 8"/>
          <p:cNvSpPr/>
          <p:nvPr/>
        </p:nvSpPr>
        <p:spPr>
          <a:xfrm>
            <a:off x="5219700" y="2708275"/>
            <a:ext cx="2592388" cy="2016125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(Paul,</a:t>
            </a:r>
            <a:r>
              <a:rPr lang="en-US" sz="105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Math,</a:t>
            </a:r>
            <a:r>
              <a:rPr lang="en-US" sz="1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pc="-100" dirty="0">
                <a:latin typeface="Cambria Math" pitchFamily="18" charset="0"/>
                <a:ea typeface="Cambria Math" pitchFamily="18" charset="0"/>
              </a:rPr>
              <a:t>NULL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913" y="2192338"/>
            <a:ext cx="345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</a:rPr>
              <a:t>Facts in real world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5135563" y="2192338"/>
            <a:ext cx="309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</a:rPr>
              <a:t>  Facts in school database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78063" y="4941888"/>
            <a:ext cx="54622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latin typeface="Gill Sans MT" pitchFamily="34" charset="0"/>
            </a:endParaRPr>
          </a:p>
          <a:p>
            <a:r>
              <a:rPr lang="en-US" dirty="0">
                <a:latin typeface="Gill Sans MT" pitchFamily="34" charset="0"/>
              </a:rPr>
              <a:t>Missing information in the school database:   </a:t>
            </a:r>
          </a:p>
          <a:p>
            <a:r>
              <a:rPr lang="en-US" dirty="0">
                <a:latin typeface="Gill Sans MT" pitchFamily="34" charset="0"/>
              </a:rPr>
              <a:t>	- no entry for Giulia (missing record)</a:t>
            </a:r>
          </a:p>
          <a:p>
            <a:r>
              <a:rPr lang="en-US" dirty="0">
                <a:latin typeface="Gill Sans MT" pitchFamily="34" charset="0"/>
              </a:rPr>
              <a:t>	- no grade for Paul (missing value</a:t>
            </a:r>
            <a:r>
              <a:rPr lang="en-US" dirty="0" smtClean="0">
                <a:latin typeface="Gill Sans MT" pitchFamily="34" charset="0"/>
              </a:rPr>
              <a:t>)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72344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Can One Implement </a:t>
            </a:r>
            <a:br>
              <a:rPr lang="en-US" dirty="0" smtClean="0"/>
            </a:br>
            <a:r>
              <a:rPr lang="en-US" dirty="0" smtClean="0"/>
              <a:t>Completeness Reasoning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Idea: Map reasoning tasks to a generic </a:t>
            </a:r>
            <a:r>
              <a:rPr lang="en-US" dirty="0" err="1" smtClean="0"/>
              <a:t>reasoner</a:t>
            </a: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Candidate </a:t>
            </a:r>
            <a:r>
              <a:rPr lang="en-US" dirty="0" err="1" smtClean="0"/>
              <a:t>reasoners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SMT (SAT modulo theories) solvers ?</a:t>
            </a:r>
          </a:p>
          <a:p>
            <a:pPr lvl="1"/>
            <a:r>
              <a:rPr lang="en-US" dirty="0" smtClean="0"/>
              <a:t>encoding may be of exp. size for </a:t>
            </a:r>
            <a:r>
              <a:rPr lang="en-GB" sz="2400" dirty="0">
                <a:sym typeface="Symbol" pitchFamily="18" charset="2"/>
              </a:rPr>
              <a:t></a:t>
            </a:r>
            <a:r>
              <a:rPr lang="en-GB" sz="2400" baseline="30000" dirty="0" smtClean="0">
                <a:sym typeface="Symbol" pitchFamily="18" charset="2"/>
              </a:rPr>
              <a:t>P</a:t>
            </a:r>
            <a:r>
              <a:rPr lang="en-GB" sz="2400" baseline="-25000" dirty="0" smtClean="0">
                <a:sym typeface="Symbol" pitchFamily="18" charset="2"/>
              </a:rPr>
              <a:t>2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dirty="0" smtClean="0">
                <a:sym typeface="Symbol" pitchFamily="18" charset="2"/>
              </a:rPr>
              <a:t>problems</a:t>
            </a:r>
          </a:p>
          <a:p>
            <a:pPr marL="274638" lvl="1" indent="0">
              <a:buNone/>
            </a:pPr>
            <a:endParaRPr lang="en-GB" sz="800" dirty="0" smtClean="0">
              <a:sym typeface="Symbol" pitchFamily="18" charset="2"/>
            </a:endParaRPr>
          </a:p>
          <a:p>
            <a:r>
              <a:rPr lang="en-GB" dirty="0" smtClean="0">
                <a:solidFill>
                  <a:srgbClr val="3366FF"/>
                </a:solidFill>
                <a:sym typeface="Symbol" pitchFamily="18" charset="2"/>
              </a:rPr>
              <a:t>Disjunctive Logic Programming with Answer Set Semantics ?</a:t>
            </a:r>
          </a:p>
          <a:p>
            <a:pPr lvl="1"/>
            <a:r>
              <a:rPr lang="en-GB" dirty="0" smtClean="0">
                <a:sym typeface="Symbol" pitchFamily="18" charset="2"/>
              </a:rPr>
              <a:t>can express all </a:t>
            </a:r>
            <a:r>
              <a:rPr lang="en-GB" sz="2400" dirty="0">
                <a:sym typeface="Symbol" pitchFamily="18" charset="2"/>
              </a:rPr>
              <a:t></a:t>
            </a:r>
            <a:r>
              <a:rPr lang="en-GB" sz="2400" baseline="30000" dirty="0">
                <a:sym typeface="Symbol" pitchFamily="18" charset="2"/>
              </a:rPr>
              <a:t>P</a:t>
            </a:r>
            <a:r>
              <a:rPr lang="en-GB" sz="2400" baseline="-25000" dirty="0">
                <a:sym typeface="Symbol" pitchFamily="18" charset="2"/>
              </a:rPr>
              <a:t>2</a:t>
            </a:r>
            <a:r>
              <a:rPr lang="en-GB" sz="2400" dirty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</a:rPr>
              <a:t>problems</a:t>
            </a:r>
          </a:p>
          <a:p>
            <a:pPr lvl="1"/>
            <a:r>
              <a:rPr lang="en-US" dirty="0" smtClean="0"/>
              <a:t>demo implementation for</a:t>
            </a:r>
          </a:p>
          <a:p>
            <a:pPr lvl="2"/>
            <a:r>
              <a:rPr lang="en-US" sz="2300" dirty="0" smtClean="0"/>
              <a:t>conjunctive queries</a:t>
            </a:r>
            <a:endParaRPr lang="en-US" sz="2300" dirty="0"/>
          </a:p>
          <a:p>
            <a:pPr lvl="2"/>
            <a:r>
              <a:rPr lang="en-US" sz="2300" dirty="0" smtClean="0">
                <a:solidFill>
                  <a:srgbClr val="FF0000"/>
                </a:solidFill>
              </a:rPr>
              <a:t>finite domain constraints</a:t>
            </a:r>
          </a:p>
          <a:p>
            <a:pPr lvl="2"/>
            <a:r>
              <a:rPr lang="en-US" sz="2300" dirty="0" smtClean="0">
                <a:solidFill>
                  <a:srgbClr val="FF0000"/>
                </a:solidFill>
              </a:rPr>
              <a:t>keys and (acyclic) foreign keys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399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12-10 at 1.30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10" name="Picture 9" descr="Screen Shot 2013-12-10 at 1.31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24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on the Semantic Web</a:t>
            </a:r>
            <a:endParaRPr lang="en-US" dirty="0"/>
          </a:p>
        </p:txBody>
      </p:sp>
      <p:pic>
        <p:nvPicPr>
          <p:cNvPr id="7" name="Picture 6" descr="iswc_Page_02_Image_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96944" cy="37444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682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DBPedia</a:t>
            </a:r>
            <a:r>
              <a:rPr lang="en-US" dirty="0" smtClean="0"/>
              <a:t> Misses Some Facts …</a:t>
            </a:r>
            <a:endParaRPr lang="en-US" dirty="0"/>
          </a:p>
        </p:txBody>
      </p:sp>
      <p:pic>
        <p:nvPicPr>
          <p:cNvPr id="8" name="Picture 7" descr="iswc_Page_07_Image_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208912" cy="27311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743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MDB Has Completeness Guarantees</a:t>
            </a:r>
            <a:endParaRPr lang="en-US" dirty="0"/>
          </a:p>
        </p:txBody>
      </p:sp>
      <p:pic>
        <p:nvPicPr>
          <p:cNvPr id="7" name="Content Placeholder 6" descr="imdb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-3620" r="-1047" b="1404"/>
          <a:stretch/>
        </p:blipFill>
        <p:spPr>
          <a:xfrm>
            <a:off x="-10800" y="1040400"/>
            <a:ext cx="9273600" cy="50472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167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756320"/>
          </a:xfrm>
        </p:spPr>
        <p:txBody>
          <a:bodyPr/>
          <a:lstStyle/>
          <a:p>
            <a:r>
              <a:rPr lang="en-US" sz="3000" dirty="0" smtClean="0"/>
              <a:t>If Completeness Info Were Available in RDF …</a:t>
            </a:r>
            <a:endParaRPr lang="en-US" sz="3000" dirty="0"/>
          </a:p>
        </p:txBody>
      </p:sp>
      <p:pic>
        <p:nvPicPr>
          <p:cNvPr id="7" name="Picture 6" descr="iswc_Page_06_Image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624736" cy="512731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37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Framework</a:t>
            </a:r>
            <a:endParaRPr lang="en-US" dirty="0"/>
          </a:p>
        </p:txBody>
      </p:sp>
      <p:pic>
        <p:nvPicPr>
          <p:cNvPr id="7" name="Picture 6" descr="iswc_Page_37_Image_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5109"/>
            <a:ext cx="5760640" cy="525421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94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4408"/>
            <a:ext cx="8579296" cy="756320"/>
          </a:xfrm>
        </p:spPr>
        <p:txBody>
          <a:bodyPr/>
          <a:lstStyle/>
          <a:p>
            <a:r>
              <a:rPr lang="en-US" sz="3000" dirty="0" smtClean="0"/>
              <a:t>Completeness of SPARQL Queries</a:t>
            </a:r>
            <a:br>
              <a:rPr lang="en-US" sz="3000" dirty="0" smtClean="0"/>
            </a:br>
            <a:r>
              <a:rPr lang="en-US" sz="3000" dirty="0" smtClean="0"/>
              <a:t>over RDF Sources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Completeness statements in RDF</a:t>
            </a:r>
          </a:p>
          <a:p>
            <a:endParaRPr lang="en-US" sz="800" dirty="0" smtClean="0"/>
          </a:p>
          <a:p>
            <a:r>
              <a:rPr lang="en-US" dirty="0" smtClean="0"/>
              <a:t>Reasoning algorithms for queries with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DISTINCT 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OPT</a:t>
            </a:r>
          </a:p>
          <a:p>
            <a:pPr lvl="1"/>
            <a:r>
              <a:rPr lang="en-US" dirty="0" smtClean="0"/>
              <a:t>over RDFS sources</a:t>
            </a:r>
          </a:p>
          <a:p>
            <a:endParaRPr lang="en-US" sz="800" dirty="0" smtClean="0"/>
          </a:p>
          <a:p>
            <a:r>
              <a:rPr lang="en-US" dirty="0" smtClean="0"/>
              <a:t>Generation of queries with </a:t>
            </a:r>
            <a:r>
              <a:rPr lang="en-US" b="1" dirty="0" smtClean="0">
                <a:latin typeface="Courier New"/>
                <a:cs typeface="Courier New"/>
              </a:rPr>
              <a:t>SERVICE</a:t>
            </a:r>
            <a:r>
              <a:rPr lang="en-US" dirty="0" smtClean="0"/>
              <a:t> calls </a:t>
            </a:r>
            <a:br>
              <a:rPr lang="en-US" dirty="0" smtClean="0"/>
            </a:br>
            <a:r>
              <a:rPr lang="en-US" dirty="0" smtClean="0"/>
              <a:t>				over federated sources</a:t>
            </a:r>
          </a:p>
          <a:p>
            <a:endParaRPr lang="en-US" sz="800" dirty="0"/>
          </a:p>
          <a:p>
            <a:r>
              <a:rPr lang="en-US" dirty="0" smtClean="0"/>
              <a:t>Prototypical implementation using Apache Jena</a:t>
            </a:r>
          </a:p>
          <a:p>
            <a:pPr marL="274638" lvl="1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	http</a:t>
            </a:r>
            <a:r>
              <a:rPr lang="en-US" sz="1800" b="1" dirty="0">
                <a:latin typeface="Courier New"/>
                <a:cs typeface="Courier New"/>
              </a:rPr>
              <a:t>://</a:t>
            </a:r>
            <a:r>
              <a:rPr lang="en-US" sz="1800" b="1" dirty="0" err="1">
                <a:latin typeface="Courier New"/>
                <a:cs typeface="Courier New"/>
              </a:rPr>
              <a:t>rdfcorner.wordpress.com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52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756320"/>
          </a:xfrm>
        </p:spPr>
        <p:txBody>
          <a:bodyPr/>
          <a:lstStyle/>
          <a:p>
            <a:r>
              <a:rPr lang="en-US" sz="3000" dirty="0" smtClean="0"/>
              <a:t>Verifying Query </a:t>
            </a:r>
            <a:r>
              <a:rPr lang="en-US" sz="3000" dirty="0" err="1" smtClean="0"/>
              <a:t>Completenessover</a:t>
            </a:r>
            <a:r>
              <a:rPr lang="en-US" sz="3000" dirty="0" smtClean="0"/>
              <a:t> Processes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often created following processes</a:t>
            </a:r>
          </a:p>
          <a:p>
            <a:endParaRPr lang="en-US" dirty="0"/>
          </a:p>
          <a:p>
            <a:r>
              <a:rPr lang="en-US" dirty="0"/>
              <a:t>Many processes are executed only </a:t>
            </a:r>
            <a:r>
              <a:rPr lang="en-US" dirty="0">
                <a:solidFill>
                  <a:srgbClr val="0070C0"/>
                </a:solidFill>
              </a:rPr>
              <a:t>partially formal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/>
              <a:t>(</a:t>
            </a:r>
            <a:r>
              <a:rPr lang="en-US" dirty="0" smtClean="0"/>
              <a:t>pen &amp; paper</a:t>
            </a:r>
            <a:r>
              <a:rPr lang="en-US" dirty="0"/>
              <a:t>, email, phone, 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/>
              </a:rPr>
              <a:t></a:t>
            </a:r>
            <a:r>
              <a:rPr lang="en-US" dirty="0"/>
              <a:t> Valid information may be </a:t>
            </a:r>
            <a:r>
              <a:rPr lang="en-US" dirty="0">
                <a:solidFill>
                  <a:srgbClr val="0070C0"/>
                </a:solidFill>
              </a:rPr>
              <a:t>stored </a:t>
            </a:r>
            <a:r>
              <a:rPr lang="en-US" dirty="0">
                <a:solidFill>
                  <a:srgbClr val="000000"/>
                </a:solidFill>
              </a:rPr>
              <a:t>in databases 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with delays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</a:t>
            </a:r>
            <a:r>
              <a:rPr lang="en-US" dirty="0"/>
              <a:t>Database content is of </a:t>
            </a:r>
            <a:r>
              <a:rPr lang="en-US" dirty="0">
                <a:solidFill>
                  <a:srgbClr val="0070C0"/>
                </a:solidFill>
              </a:rPr>
              <a:t>questionable completeness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433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Enrolment Process in a School</a:t>
            </a:r>
          </a:p>
        </p:txBody>
      </p:sp>
      <p:pic>
        <p:nvPicPr>
          <p:cNvPr id="7" name="Picture 2" descr="C:\Users\simon\Dropbox\uni\Current\prozesse\bpm_2013_cr\paper_30_camera_ready\camera-ready-BPM2013\sources\enrolment_advanced_BPM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872095" cy="44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2699792" y="4005064"/>
            <a:ext cx="1944216" cy="1152128"/>
          </a:xfrm>
          <a:prstGeom prst="wedgeRectCallout">
            <a:avLst>
              <a:gd name="adj1" fmla="val 39575"/>
              <a:gd name="adj2" fmla="val -80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Database query: How many pupils?</a:t>
            </a:r>
          </a:p>
          <a:p>
            <a:r>
              <a:rPr lang="en-US" dirty="0"/>
              <a:t> </a:t>
            </a:r>
            <a:r>
              <a:rPr lang="en-US" dirty="0" smtClean="0"/>
              <a:t> 0</a:t>
            </a:r>
          </a:p>
          <a:p>
            <a:r>
              <a:rPr lang="en-US" dirty="0" smtClean="0"/>
              <a:t>Is that correct?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300192" y="5085184"/>
            <a:ext cx="2016224" cy="1157848"/>
          </a:xfrm>
          <a:prstGeom prst="wedgeRectCallout">
            <a:avLst>
              <a:gd name="adj1" fmla="val -74254"/>
              <a:gd name="adj2" fmla="val -51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Database query:</a:t>
            </a:r>
          </a:p>
          <a:p>
            <a:r>
              <a:rPr lang="en-US" dirty="0" smtClean="0"/>
              <a:t>How many pupils?</a:t>
            </a:r>
          </a:p>
          <a:p>
            <a:r>
              <a:rPr lang="en-US" dirty="0" smtClean="0"/>
              <a:t> 137</a:t>
            </a:r>
          </a:p>
          <a:p>
            <a:r>
              <a:rPr lang="en-US" dirty="0" smtClean="0"/>
              <a:t>Is that correct?</a:t>
            </a:r>
            <a:endParaRPr lang="en-US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/>
          <a:lstStyle>
            <a:defPPr>
              <a:defRPr lang="it-IT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E7A41E1B-4F70-4964-A407-84C68BE8251C}" type="slidenum">
              <a:rPr lang="it-IT" smtClean="0"/>
              <a:pPr/>
              <a:t>49</a:t>
            </a:fld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775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/>
              <a:t>Query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 smtClean="0"/>
              <a:t>:  </a:t>
            </a:r>
            <a:r>
              <a:rPr lang="en-US" sz="2000" i="1" dirty="0" smtClean="0">
                <a:solidFill>
                  <a:srgbClr val="00B050"/>
                </a:solidFill>
              </a:rPr>
              <a:t>”How many pupils have grade A in Math?”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/>
              <a:t>	In the real world:	 		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Q(                                        ) = 2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/>
              <a:t>	According to available database:	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Q(                                        )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0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If data is </a:t>
            </a:r>
            <a:r>
              <a:rPr lang="en-US" sz="2000" dirty="0" smtClean="0">
                <a:solidFill>
                  <a:srgbClr val="0000FF"/>
                </a:solidFill>
              </a:rPr>
              <a:t>incomplete</a:t>
            </a:r>
            <a:r>
              <a:rPr lang="en-US" sz="2000" dirty="0" smtClean="0"/>
              <a:t>, query answers become </a:t>
            </a:r>
            <a:r>
              <a:rPr lang="en-US" sz="2000" dirty="0" smtClean="0">
                <a:solidFill>
                  <a:srgbClr val="0000FF"/>
                </a:solidFill>
              </a:rPr>
              <a:t>incorrect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Can 9"/>
          <p:cNvSpPr/>
          <p:nvPr/>
        </p:nvSpPr>
        <p:spPr>
          <a:xfrm>
            <a:off x="5511800" y="2205038"/>
            <a:ext cx="2155825" cy="1368425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(Paul,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Math, 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(Giulia,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Math, 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A)</a:t>
            </a:r>
          </a:p>
        </p:txBody>
      </p:sp>
      <p:sp>
        <p:nvSpPr>
          <p:cNvPr id="11" name="Can 10"/>
          <p:cNvSpPr/>
          <p:nvPr/>
        </p:nvSpPr>
        <p:spPr>
          <a:xfrm>
            <a:off x="5511800" y="3840163"/>
            <a:ext cx="2155825" cy="12446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(Paul,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Math, 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NULL)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756320"/>
          </a:xfrm>
        </p:spPr>
        <p:txBody>
          <a:bodyPr/>
          <a:lstStyle/>
          <a:p>
            <a:r>
              <a:rPr lang="en-US" sz="3000" dirty="0" smtClean="0"/>
              <a:t>Consequence: Query Answers are Incorrect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8336680" y="6079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At some points, </a:t>
            </a:r>
            <a:r>
              <a:rPr lang="en-US" dirty="0">
                <a:solidFill>
                  <a:srgbClr val="0070C0"/>
                </a:solidFill>
              </a:rPr>
              <a:t>new facts </a:t>
            </a:r>
            <a:r>
              <a:rPr lang="en-US" dirty="0"/>
              <a:t>in the real world</a:t>
            </a:r>
            <a:br>
              <a:rPr lang="en-US" dirty="0"/>
            </a:br>
            <a:r>
              <a:rPr lang="en-US" dirty="0"/>
              <a:t>have </a:t>
            </a:r>
            <a:r>
              <a:rPr lang="en-US" dirty="0">
                <a:solidFill>
                  <a:srgbClr val="0070C0"/>
                </a:solidFill>
              </a:rPr>
              <a:t>not yet </a:t>
            </a:r>
            <a:r>
              <a:rPr lang="en-US" dirty="0"/>
              <a:t>been</a:t>
            </a:r>
            <a:r>
              <a:rPr lang="en-US" dirty="0">
                <a:solidFill>
                  <a:srgbClr val="0070C0"/>
                </a:solidFill>
              </a:rPr>
              <a:t> stored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  <a:sym typeface="Wingdings"/>
              </a:rPr>
              <a:t> </a:t>
            </a:r>
            <a:r>
              <a:rPr lang="en-US" dirty="0">
                <a:solidFill>
                  <a:srgbClr val="0070C0"/>
                </a:solidFill>
              </a:rPr>
              <a:t>queries </a:t>
            </a:r>
            <a:r>
              <a:rPr lang="en-US" dirty="0"/>
              <a:t>may give </a:t>
            </a:r>
            <a:r>
              <a:rPr lang="en-US" dirty="0">
                <a:solidFill>
                  <a:srgbClr val="0070C0"/>
                </a:solidFill>
              </a:rPr>
              <a:t>wrong answers</a:t>
            </a:r>
            <a:endParaRPr lang="en-US" dirty="0"/>
          </a:p>
          <a:p>
            <a:r>
              <a:rPr lang="en-US" dirty="0"/>
              <a:t>At other points, </a:t>
            </a:r>
            <a:r>
              <a:rPr lang="en-US" dirty="0">
                <a:solidFill>
                  <a:srgbClr val="0070C0"/>
                </a:solidFill>
              </a:rPr>
              <a:t>all facts </a:t>
            </a:r>
            <a:r>
              <a:rPr lang="en-US" dirty="0"/>
              <a:t>that hold in the real world 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have been </a:t>
            </a:r>
            <a:r>
              <a:rPr lang="en-US" dirty="0">
                <a:solidFill>
                  <a:srgbClr val="0070C0"/>
                </a:solidFill>
              </a:rPr>
              <a:t>stored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  <a:sym typeface="Wingdings"/>
              </a:rPr>
              <a:t> </a:t>
            </a:r>
            <a:r>
              <a:rPr lang="en-US" dirty="0">
                <a:solidFill>
                  <a:srgbClr val="0070C0"/>
                </a:solidFill>
              </a:rPr>
              <a:t>queries </a:t>
            </a:r>
            <a:r>
              <a:rPr lang="en-US" dirty="0"/>
              <a:t>give</a:t>
            </a:r>
            <a:r>
              <a:rPr lang="en-US" dirty="0">
                <a:solidFill>
                  <a:srgbClr val="0070C0"/>
                </a:solidFill>
              </a:rPr>
              <a:t> correct answers</a:t>
            </a:r>
            <a:endParaRPr lang="en-US" dirty="0"/>
          </a:p>
          <a:p>
            <a:endParaRPr lang="en-US" sz="2400" dirty="0"/>
          </a:p>
        </p:txBody>
      </p:sp>
      <p:pic>
        <p:nvPicPr>
          <p:cNvPr id="7" name="Picture 2" descr="C:\Users\simon\Dropbox\uni\Current\prozesse\bpm_2013_cr\paper_30_camera_ready\camera-ready-BPM2013\sources\enrolment_advanced_BPM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96" y="1340768"/>
            <a:ext cx="30105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49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and Copy Effects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4941168"/>
                <a:ext cx="76328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Real-world effect</a:t>
                </a:r>
                <a:r>
                  <a:rPr lang="en-US" dirty="0"/>
                  <a:t>:   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pupil</a:t>
                </a:r>
                <a:r>
                  <a:rPr lang="en-US" baseline="30000" dirty="0" err="1" smtClean="0">
                    <a:latin typeface="Cambria Math" pitchFamily="18" charset="0"/>
                    <a:ea typeface="Cambria Math" pitchFamily="18" charset="0"/>
                  </a:rPr>
                  <a:t>rw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(n, s) 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 pitchFamily="18" charset="0"/>
                        <a:ea typeface="Cambria Math" pitchFamily="18" charset="0"/>
                      </a:rPr>
                      <m:t>⇜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request</a:t>
                </a:r>
                <a:r>
                  <a:rPr lang="en-US" baseline="30000" dirty="0" smtClean="0">
                    <a:latin typeface="Cambria Math" pitchFamily="18" charset="0"/>
                    <a:ea typeface="Cambria Math" pitchFamily="18" charset="0"/>
                  </a:rPr>
                  <a:t>rw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(n, s)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Copy effect</a:t>
                </a:r>
                <a:r>
                  <a:rPr lang="en-US" dirty="0" smtClean="0"/>
                  <a:t>: 	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pupil</a:t>
                </a:r>
                <a:r>
                  <a:rPr lang="en-US" baseline="30000" dirty="0" err="1" smtClean="0">
                    <a:latin typeface="Cambria Math" pitchFamily="18" charset="0"/>
                    <a:ea typeface="Cambria Math" pitchFamily="18" charset="0"/>
                  </a:rPr>
                  <a:t>rw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(n, s) →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pupil</a:t>
                </a:r>
                <a:r>
                  <a:rPr lang="en-US" baseline="30000" dirty="0" err="1" smtClean="0">
                    <a:latin typeface="Cambria Math" pitchFamily="18" charset="0"/>
                    <a:ea typeface="Cambria Math" pitchFamily="18" charset="0"/>
                  </a:rPr>
                  <a:t>is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(n, s)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41168"/>
                <a:ext cx="7632848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simon\Dropbox\uni\Current\prozesse\bpm_2013_cr\paper_30_camera_ready\camera-ready-BPM2013\sources\enrolment_advanced_BP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431935" cy="33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563888" y="3356992"/>
            <a:ext cx="1224136" cy="720080"/>
          </a:xfrm>
          <a:prstGeom prst="wedgeRoundRectCallout">
            <a:avLst>
              <a:gd name="adj1" fmla="val -18241"/>
              <a:gd name="adj2" fmla="val -73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Real-world effect: Generates enrolments</a:t>
            </a:r>
            <a:endParaRPr lang="en-US" sz="105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907590" y="2708920"/>
            <a:ext cx="1400714" cy="792088"/>
          </a:xfrm>
          <a:prstGeom prst="wedgeRoundRectCallout">
            <a:avLst>
              <a:gd name="adj1" fmla="val -68776"/>
              <a:gd name="adj2" fmla="val 98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Copy effect: Copies the new enrolments into the school database</a:t>
            </a:r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895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Transition Systems for Process Instances</a:t>
            </a:r>
          </a:p>
        </p:txBody>
      </p:sp>
      <p:pic>
        <p:nvPicPr>
          <p:cNvPr id="7" name="Picture 2" descr="C:\Users\simon\Dropbox\uni\Current\prozesse\bpm_2013_cr\paper_30_camera_ready\camera-ready-BPM2013\sources\enrolment_advanced_BPM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749056" cy="44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203848" y="4077072"/>
            <a:ext cx="1562252" cy="934080"/>
          </a:xfrm>
          <a:prstGeom prst="wedgeRoundRectCallout">
            <a:avLst>
              <a:gd name="adj1" fmla="val -18241"/>
              <a:gd name="adj2" fmla="val -73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Real-world effect: Generates enrolments</a:t>
            </a:r>
            <a:endParaRPr lang="en-US" sz="11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168774" y="3140968"/>
            <a:ext cx="1787602" cy="1027488"/>
          </a:xfrm>
          <a:prstGeom prst="wedgeRoundRectCallout">
            <a:avLst>
              <a:gd name="adj1" fmla="val -68776"/>
              <a:gd name="adj2" fmla="val 98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Copy effect: Copies the new enrolments into the school database</a:t>
            </a:r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54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Transition Systems for Process Instances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468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Two concurrent process instances: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Middle School A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High School B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15616" y="4312404"/>
            <a:ext cx="432048" cy="369332"/>
            <a:chOff x="971600" y="4221088"/>
            <a:chExt cx="432048" cy="369332"/>
          </a:xfrm>
        </p:grpSpPr>
        <p:sp>
          <p:nvSpPr>
            <p:cNvPr id="12" name="Oval 11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50666" y="422108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cxnSp>
        <p:nvCxnSpPr>
          <p:cNvPr id="14" name="Straight Arrow Connector 13"/>
          <p:cNvCxnSpPr>
            <a:stCxn id="12" idx="7"/>
            <a:endCxn id="22" idx="3"/>
          </p:cNvCxnSpPr>
          <p:nvPr/>
        </p:nvCxnSpPr>
        <p:spPr>
          <a:xfrm flipV="1">
            <a:off x="1238541" y="3461049"/>
            <a:ext cx="1770657" cy="869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0"/>
            <a:endCxn id="61" idx="1"/>
          </p:cNvCxnSpPr>
          <p:nvPr/>
        </p:nvCxnSpPr>
        <p:spPr>
          <a:xfrm>
            <a:off x="1187624" y="4312404"/>
            <a:ext cx="1893299" cy="747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8" y="3745632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Decide enrolments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0024" y="4676059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Decide enrolments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44935" y="2426210"/>
            <a:ext cx="368079" cy="383318"/>
            <a:chOff x="971600" y="4221088"/>
            <a:chExt cx="368079" cy="383318"/>
          </a:xfrm>
        </p:grpSpPr>
        <p:sp>
          <p:nvSpPr>
            <p:cNvPr id="19" name="Oval 18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6697" y="4235074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8107" y="3313584"/>
            <a:ext cx="432048" cy="369332"/>
            <a:chOff x="971600" y="4181183"/>
            <a:chExt cx="432048" cy="369332"/>
          </a:xfrm>
        </p:grpSpPr>
        <p:sp>
          <p:nvSpPr>
            <p:cNvPr id="22" name="Oval 21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0666" y="4181183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1</a:t>
              </a:r>
            </a:p>
          </p:txBody>
        </p:sp>
      </p:grpSp>
      <p:cxnSp>
        <p:nvCxnSpPr>
          <p:cNvPr id="24" name="Straight Arrow Connector 23"/>
          <p:cNvCxnSpPr>
            <a:stCxn id="22" idx="7"/>
            <a:endCxn id="19" idx="3"/>
          </p:cNvCxnSpPr>
          <p:nvPr/>
        </p:nvCxnSpPr>
        <p:spPr>
          <a:xfrm flipV="1">
            <a:off x="3111032" y="2533770"/>
            <a:ext cx="1754994" cy="838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57" idx="1"/>
          </p:cNvCxnSpPr>
          <p:nvPr/>
        </p:nvCxnSpPr>
        <p:spPr>
          <a:xfrm>
            <a:off x="4988951" y="2489217"/>
            <a:ext cx="1575925" cy="761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24355" y="3684657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Decide enrolments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2357155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Decide enrolments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0129" y="2899875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Record enrolments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59832" y="3232284"/>
            <a:ext cx="5479666" cy="2745596"/>
            <a:chOff x="3059832" y="3779748"/>
            <a:chExt cx="5479666" cy="2745596"/>
          </a:xfrm>
        </p:grpSpPr>
        <p:grpSp>
          <p:nvGrpSpPr>
            <p:cNvPr id="30" name="Group 29"/>
            <p:cNvGrpSpPr/>
            <p:nvPr/>
          </p:nvGrpSpPr>
          <p:grpSpPr>
            <a:xfrm>
              <a:off x="3059832" y="5589240"/>
              <a:ext cx="432048" cy="369332"/>
              <a:chOff x="971600" y="4221088"/>
              <a:chExt cx="432048" cy="36933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971600" y="4221088"/>
                <a:ext cx="144016" cy="12601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50666" y="4221088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2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88024" y="6156012"/>
              <a:ext cx="417932" cy="369332"/>
              <a:chOff x="971600" y="4221088"/>
              <a:chExt cx="417932" cy="369332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71600" y="4221088"/>
                <a:ext cx="144016" cy="12601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36550" y="4221088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5</a:t>
                </a:r>
                <a:endParaRPr lang="en-US" baseline="-250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43785" y="3779748"/>
              <a:ext cx="397421" cy="369332"/>
              <a:chOff x="971600" y="4221088"/>
              <a:chExt cx="397421" cy="369332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971600" y="4221088"/>
                <a:ext cx="144016" cy="12601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016039" y="4221088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6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860032" y="4633935"/>
              <a:ext cx="432048" cy="379241"/>
              <a:chOff x="971600" y="4221088"/>
              <a:chExt cx="432048" cy="379241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971600" y="4221088"/>
                <a:ext cx="144016" cy="12601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50666" y="4230997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4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528534" y="5301208"/>
              <a:ext cx="432048" cy="380526"/>
              <a:chOff x="971600" y="4221088"/>
              <a:chExt cx="432048" cy="380526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971600" y="4221088"/>
                <a:ext cx="144016" cy="12601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050666" y="4232282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7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930959" y="4525173"/>
              <a:ext cx="432048" cy="369332"/>
              <a:chOff x="971600" y="4221088"/>
              <a:chExt cx="432048" cy="369332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971600" y="4221088"/>
                <a:ext cx="144016" cy="12601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050666" y="4221088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8</a:t>
                </a:r>
              </a:p>
            </p:txBody>
          </p:sp>
        </p:grpSp>
        <p:cxnSp>
          <p:nvCxnSpPr>
            <p:cNvPr id="36" name="Straight Arrow Connector 35"/>
            <p:cNvCxnSpPr>
              <a:stCxn id="61" idx="6"/>
              <a:endCxn id="59" idx="2"/>
            </p:cNvCxnSpPr>
            <p:nvPr/>
          </p:nvCxnSpPr>
          <p:spPr>
            <a:xfrm>
              <a:off x="3203848" y="5652247"/>
              <a:ext cx="1584176" cy="566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2" idx="6"/>
              <a:endCxn id="55" idx="1"/>
            </p:cNvCxnSpPr>
            <p:nvPr/>
          </p:nvCxnSpPr>
          <p:spPr>
            <a:xfrm>
              <a:off x="3132123" y="3891952"/>
              <a:ext cx="1749000" cy="7604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61" idx="7"/>
              <a:endCxn id="55" idx="3"/>
            </p:cNvCxnSpPr>
            <p:nvPr/>
          </p:nvCxnSpPr>
          <p:spPr>
            <a:xfrm flipV="1">
              <a:off x="3182757" y="4741495"/>
              <a:ext cx="1698366" cy="8661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55" idx="7"/>
              <a:endCxn id="57" idx="3"/>
            </p:cNvCxnSpPr>
            <p:nvPr/>
          </p:nvCxnSpPr>
          <p:spPr>
            <a:xfrm flipV="1">
              <a:off x="4982957" y="3887308"/>
              <a:ext cx="1581919" cy="7650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57" idx="5"/>
              <a:endCxn id="51" idx="1"/>
            </p:cNvCxnSpPr>
            <p:nvPr/>
          </p:nvCxnSpPr>
          <p:spPr>
            <a:xfrm>
              <a:off x="6666710" y="3887308"/>
              <a:ext cx="1285340" cy="6563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9" idx="6"/>
              <a:endCxn id="53" idx="3"/>
            </p:cNvCxnSpPr>
            <p:nvPr/>
          </p:nvCxnSpPr>
          <p:spPr>
            <a:xfrm flipV="1">
              <a:off x="4932040" y="5408768"/>
              <a:ext cx="1617585" cy="8102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5" idx="5"/>
              <a:endCxn id="53" idx="1"/>
            </p:cNvCxnSpPr>
            <p:nvPr/>
          </p:nvCxnSpPr>
          <p:spPr>
            <a:xfrm>
              <a:off x="4982957" y="4741495"/>
              <a:ext cx="1566668" cy="5781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3" idx="7"/>
              <a:endCxn id="51" idx="3"/>
            </p:cNvCxnSpPr>
            <p:nvPr/>
          </p:nvCxnSpPr>
          <p:spPr>
            <a:xfrm flipV="1">
              <a:off x="6651459" y="4632733"/>
              <a:ext cx="1300591" cy="6869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563888" y="5085023"/>
              <a:ext cx="169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Decide enrolments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45415" y="5624795"/>
              <a:ext cx="1456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Decide enrolments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06487" y="4005064"/>
              <a:ext cx="169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Record enrolments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43781" y="3800073"/>
              <a:ext cx="169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Record enrolments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67290" y="4791262"/>
              <a:ext cx="169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Record enrolments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96626" y="5666657"/>
              <a:ext cx="14124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Record enrolments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94521" y="4757498"/>
              <a:ext cx="169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Record enrolments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571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/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pPr lvl="1"/>
            <a:r>
              <a:rPr lang="en-US" dirty="0"/>
              <a:t>Process description</a:t>
            </a:r>
          </a:p>
          <a:p>
            <a:pPr lvl="1"/>
            <a:r>
              <a:rPr lang="en-US" dirty="0"/>
              <a:t>State S</a:t>
            </a:r>
          </a:p>
          <a:p>
            <a:pPr lvl="1"/>
            <a:r>
              <a:rPr lang="en-US" dirty="0"/>
              <a:t>Query Q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Question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dirty="0"/>
              <a:t>Is it </a:t>
            </a:r>
            <a:r>
              <a:rPr lang="en-US" dirty="0">
                <a:solidFill>
                  <a:srgbClr val="0070C0"/>
                </a:solidFill>
              </a:rPr>
              <a:t>safe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dirty="0"/>
              <a:t> pose the </a:t>
            </a:r>
            <a:r>
              <a:rPr lang="en-US" dirty="0">
                <a:solidFill>
                  <a:srgbClr val="0070C0"/>
                </a:solidFill>
              </a:rPr>
              <a:t>query Q </a:t>
            </a:r>
            <a:r>
              <a:rPr lang="en-US" dirty="0"/>
              <a:t>in</a:t>
            </a:r>
            <a:r>
              <a:rPr lang="en-US" dirty="0">
                <a:solidFill>
                  <a:srgbClr val="0070C0"/>
                </a:solidFill>
              </a:rPr>
              <a:t> state 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against the information system database?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5711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93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Verification: Example Revisited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574514">
            <a:off x="4344483" y="2425017"/>
            <a:ext cx="4138106" cy="16123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933339">
            <a:off x="714971" y="4130371"/>
            <a:ext cx="4982661" cy="16123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087838">
            <a:off x="575361" y="2683726"/>
            <a:ext cx="5091635" cy="1368313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61000"/>
                </a:schemeClr>
              </a:gs>
              <a:gs pos="35000">
                <a:schemeClr val="accent1">
                  <a:tint val="37000"/>
                  <a:satMod val="300000"/>
                  <a:alpha val="70000"/>
                </a:schemeClr>
              </a:gs>
              <a:gs pos="100000">
                <a:schemeClr val="accent1">
                  <a:tint val="15000"/>
                  <a:satMod val="350000"/>
                  <a:alpha val="69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087838">
            <a:off x="4001893" y="4239371"/>
            <a:ext cx="4482779" cy="1368313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61000"/>
                </a:schemeClr>
              </a:gs>
              <a:gs pos="35000">
                <a:schemeClr val="accent1">
                  <a:tint val="37000"/>
                  <a:satMod val="300000"/>
                  <a:alpha val="70000"/>
                </a:schemeClr>
              </a:gs>
              <a:gs pos="100000">
                <a:schemeClr val="accent1">
                  <a:tint val="15000"/>
                  <a:satMod val="350000"/>
                  <a:alpha val="69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024137"/>
            <a:ext cx="8229600" cy="14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+mn-lt"/>
                <a:ea typeface="+mn-ea"/>
                <a:cs typeface="Gill San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1"/>
                </a:solidFill>
                <a:latin typeface="+mn-lt"/>
                <a:ea typeface="+mn-ea"/>
                <a:cs typeface="Gill San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Middle School A</a:t>
            </a:r>
          </a:p>
          <a:p>
            <a:pPr marL="0" indent="0">
              <a:buFont typeface="Wingdings 3" pitchFamily="18" charset="2"/>
              <a:buNone/>
            </a:pPr>
            <a:r>
              <a:rPr lang="en-US" smtClean="0">
                <a:solidFill>
                  <a:srgbClr val="0070C0"/>
                </a:solidFill>
              </a:rPr>
              <a:t>High School B</a:t>
            </a:r>
          </a:p>
          <a:p>
            <a:pPr marL="0" indent="0">
              <a:buFont typeface="Wingdings 3" pitchFamily="18" charset="2"/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44935" y="2397610"/>
            <a:ext cx="368079" cy="383318"/>
            <a:chOff x="971600" y="4221088"/>
            <a:chExt cx="368079" cy="383318"/>
          </a:xfrm>
        </p:grpSpPr>
        <p:sp>
          <p:nvSpPr>
            <p:cNvPr id="13" name="Oval 12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6697" y="4235074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88107" y="3284984"/>
            <a:ext cx="432048" cy="369332"/>
            <a:chOff x="971600" y="4181183"/>
            <a:chExt cx="432048" cy="369332"/>
          </a:xfrm>
        </p:grpSpPr>
        <p:sp>
          <p:nvSpPr>
            <p:cNvPr id="16" name="Oval 15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0666" y="4181183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59832" y="5013176"/>
            <a:ext cx="432048" cy="369332"/>
            <a:chOff x="971600" y="4221088"/>
            <a:chExt cx="432048" cy="369332"/>
          </a:xfrm>
        </p:grpSpPr>
        <p:sp>
          <p:nvSpPr>
            <p:cNvPr id="19" name="Oval 18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50666" y="422108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15616" y="4283804"/>
            <a:ext cx="432048" cy="369332"/>
            <a:chOff x="971600" y="4221088"/>
            <a:chExt cx="432048" cy="369332"/>
          </a:xfrm>
        </p:grpSpPr>
        <p:sp>
          <p:nvSpPr>
            <p:cNvPr id="22" name="Oval 21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0666" y="422108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88024" y="5579948"/>
            <a:ext cx="417932" cy="369332"/>
            <a:chOff x="971600" y="4221088"/>
            <a:chExt cx="417932" cy="369332"/>
          </a:xfrm>
        </p:grpSpPr>
        <p:sp>
          <p:nvSpPr>
            <p:cNvPr id="25" name="Oval 24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6550" y="422108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5</a:t>
              </a:r>
              <a:endParaRPr lang="en-US" baseline="-25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43785" y="3203684"/>
            <a:ext cx="397421" cy="369332"/>
            <a:chOff x="971600" y="4221088"/>
            <a:chExt cx="397421" cy="369332"/>
          </a:xfrm>
        </p:grpSpPr>
        <p:sp>
          <p:nvSpPr>
            <p:cNvPr id="28" name="Oval 27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16039" y="422108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6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60032" y="4057871"/>
            <a:ext cx="432048" cy="379241"/>
            <a:chOff x="971600" y="4221088"/>
            <a:chExt cx="432048" cy="379241"/>
          </a:xfrm>
        </p:grpSpPr>
        <p:sp>
          <p:nvSpPr>
            <p:cNvPr id="31" name="Oval 30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0666" y="4230997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28534" y="4725144"/>
            <a:ext cx="432048" cy="380526"/>
            <a:chOff x="971600" y="4221088"/>
            <a:chExt cx="432048" cy="380526"/>
          </a:xfrm>
        </p:grpSpPr>
        <p:sp>
          <p:nvSpPr>
            <p:cNvPr id="34" name="Oval 33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50666" y="4232282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30959" y="3949109"/>
            <a:ext cx="432048" cy="369332"/>
            <a:chOff x="971600" y="4221088"/>
            <a:chExt cx="432048" cy="369332"/>
          </a:xfrm>
        </p:grpSpPr>
        <p:sp>
          <p:nvSpPr>
            <p:cNvPr id="37" name="Oval 36"/>
            <p:cNvSpPr/>
            <p:nvPr/>
          </p:nvSpPr>
          <p:spPr>
            <a:xfrm>
              <a:off x="971600" y="4221088"/>
              <a:ext cx="144016" cy="1260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50666" y="422108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8</a:t>
              </a:r>
            </a:p>
          </p:txBody>
        </p:sp>
      </p:grpSp>
      <p:cxnSp>
        <p:nvCxnSpPr>
          <p:cNvPr id="39" name="Straight Arrow Connector 38"/>
          <p:cNvCxnSpPr>
            <a:stCxn id="22" idx="7"/>
            <a:endCxn id="16" idx="3"/>
          </p:cNvCxnSpPr>
          <p:nvPr/>
        </p:nvCxnSpPr>
        <p:spPr>
          <a:xfrm flipV="1">
            <a:off x="1238541" y="3432449"/>
            <a:ext cx="1770657" cy="869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0"/>
            <a:endCxn id="19" idx="1"/>
          </p:cNvCxnSpPr>
          <p:nvPr/>
        </p:nvCxnSpPr>
        <p:spPr>
          <a:xfrm>
            <a:off x="1187624" y="4283804"/>
            <a:ext cx="1893299" cy="747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7"/>
            <a:endCxn id="13" idx="3"/>
          </p:cNvCxnSpPr>
          <p:nvPr/>
        </p:nvCxnSpPr>
        <p:spPr>
          <a:xfrm flipV="1">
            <a:off x="3111032" y="2505170"/>
            <a:ext cx="1754994" cy="838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" idx="6"/>
            <a:endCxn id="25" idx="2"/>
          </p:cNvCxnSpPr>
          <p:nvPr/>
        </p:nvCxnSpPr>
        <p:spPr>
          <a:xfrm>
            <a:off x="3203848" y="5076183"/>
            <a:ext cx="1584176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6"/>
            <a:endCxn id="31" idx="1"/>
          </p:cNvCxnSpPr>
          <p:nvPr/>
        </p:nvCxnSpPr>
        <p:spPr>
          <a:xfrm>
            <a:off x="3132123" y="3387896"/>
            <a:ext cx="1749000" cy="688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9" idx="7"/>
            <a:endCxn id="31" idx="3"/>
          </p:cNvCxnSpPr>
          <p:nvPr/>
        </p:nvCxnSpPr>
        <p:spPr>
          <a:xfrm flipV="1">
            <a:off x="3182757" y="4165431"/>
            <a:ext cx="1698366" cy="86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6"/>
            <a:endCxn id="28" idx="1"/>
          </p:cNvCxnSpPr>
          <p:nvPr/>
        </p:nvCxnSpPr>
        <p:spPr>
          <a:xfrm>
            <a:off x="4988951" y="2460617"/>
            <a:ext cx="1575925" cy="761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1" idx="7"/>
            <a:endCxn id="28" idx="3"/>
          </p:cNvCxnSpPr>
          <p:nvPr/>
        </p:nvCxnSpPr>
        <p:spPr>
          <a:xfrm flipV="1">
            <a:off x="4982957" y="3311244"/>
            <a:ext cx="1581919" cy="765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8" idx="5"/>
            <a:endCxn id="37" idx="1"/>
          </p:cNvCxnSpPr>
          <p:nvPr/>
        </p:nvCxnSpPr>
        <p:spPr>
          <a:xfrm>
            <a:off x="6666710" y="3311244"/>
            <a:ext cx="1285340" cy="656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5" idx="6"/>
            <a:endCxn id="34" idx="3"/>
          </p:cNvCxnSpPr>
          <p:nvPr/>
        </p:nvCxnSpPr>
        <p:spPr>
          <a:xfrm flipV="1">
            <a:off x="4932040" y="4832704"/>
            <a:ext cx="1617585" cy="810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5"/>
            <a:endCxn id="34" idx="1"/>
          </p:cNvCxnSpPr>
          <p:nvPr/>
        </p:nvCxnSpPr>
        <p:spPr>
          <a:xfrm>
            <a:off x="4982957" y="4165431"/>
            <a:ext cx="1566668" cy="57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4" idx="7"/>
            <a:endCxn id="37" idx="3"/>
          </p:cNvCxnSpPr>
          <p:nvPr/>
        </p:nvCxnSpPr>
        <p:spPr>
          <a:xfrm flipV="1">
            <a:off x="6651459" y="4056669"/>
            <a:ext cx="1300591" cy="686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03648" y="3717032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Decide enrolments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40024" y="4647459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Decide enrolments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24355" y="3656057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Decide enrolments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63888" y="4508959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Decide enrolments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8064" y="2328555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Decide enrolments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45415" y="5048731"/>
            <a:ext cx="1456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Decide enrolments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30129" y="2871275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Record enrolments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06487" y="3429000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Record enrolments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43781" y="3224009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Record enrolments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7290" y="4215198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Record enrolments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96626" y="5090593"/>
            <a:ext cx="141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Record enrolments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94521" y="4181434"/>
            <a:ext cx="169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Record enrolments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3" name="Rounded Rectangular Callout 62"/>
          <p:cNvSpPr/>
          <p:nvPr/>
        </p:nvSpPr>
        <p:spPr>
          <a:xfrm>
            <a:off x="6804248" y="836712"/>
            <a:ext cx="2160240" cy="98367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many high school pupils?</a:t>
            </a:r>
            <a:endParaRPr lang="en-US" dirty="0"/>
          </a:p>
        </p:txBody>
      </p:sp>
      <p:sp>
        <p:nvSpPr>
          <p:cNvPr id="64" name="Rounded Rectangular Callout 63"/>
          <p:cNvSpPr/>
          <p:nvPr/>
        </p:nvSpPr>
        <p:spPr>
          <a:xfrm>
            <a:off x="4427984" y="861145"/>
            <a:ext cx="2160240" cy="983679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many middle school pupils?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543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3" grpId="0" animBg="1"/>
      <p:bldP spid="6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dirty="0"/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Annotation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of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statistics and KPI </a:t>
            </a:r>
            <a:r>
              <a:rPr lang="en-US" dirty="0"/>
              <a:t>with completeness information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Process mining </a:t>
            </a:r>
            <a:r>
              <a:rPr lang="en-US" dirty="0"/>
              <a:t>(trace analysis) - to validate whether queries over traces return the real state of the process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Auditing</a:t>
            </a:r>
            <a:r>
              <a:rPr lang="en-US" dirty="0"/>
              <a:t> – to verify whether the information about the </a:t>
            </a:r>
            <a:br>
              <a:rPr lang="en-US" dirty="0"/>
            </a:br>
            <a:r>
              <a:rPr lang="en-US" dirty="0"/>
              <a:t>real-world is properly stored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19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Framework for statements about completeness of</a:t>
            </a:r>
          </a:p>
          <a:p>
            <a:pPr lvl="1"/>
            <a:r>
              <a:rPr lang="en-US" dirty="0" smtClean="0"/>
              <a:t>query answers</a:t>
            </a:r>
          </a:p>
          <a:p>
            <a:pPr lvl="1"/>
            <a:r>
              <a:rPr lang="en-US" dirty="0" smtClean="0"/>
              <a:t>(projections of) parts of </a:t>
            </a:r>
            <a:r>
              <a:rPr lang="en-US" dirty="0" err="1" smtClean="0"/>
              <a:t>db</a:t>
            </a:r>
            <a:r>
              <a:rPr lang="en-US" dirty="0" smtClean="0"/>
              <a:t> tables</a:t>
            </a:r>
          </a:p>
          <a:p>
            <a:endParaRPr lang="en-US" sz="800" dirty="0" smtClean="0"/>
          </a:p>
          <a:p>
            <a:r>
              <a:rPr lang="en-US" dirty="0" smtClean="0"/>
              <a:t>Complexity of TC-QC Reasoning</a:t>
            </a:r>
          </a:p>
          <a:p>
            <a:endParaRPr lang="en-US" sz="800" dirty="0" smtClean="0"/>
          </a:p>
          <a:p>
            <a:r>
              <a:rPr lang="en-US" dirty="0" smtClean="0"/>
              <a:t>Implementation based on DLV answer set programming engine</a:t>
            </a:r>
          </a:p>
          <a:p>
            <a:endParaRPr lang="en-US" sz="800" dirty="0" smtClean="0"/>
          </a:p>
          <a:p>
            <a:r>
              <a:rPr lang="en-US" dirty="0" smtClean="0"/>
              <a:t>Application to </a:t>
            </a:r>
          </a:p>
          <a:p>
            <a:pPr lvl="1"/>
            <a:r>
              <a:rPr lang="en-US" dirty="0" smtClean="0"/>
              <a:t>Semantic Web</a:t>
            </a:r>
          </a:p>
          <a:p>
            <a:pPr lvl="1"/>
            <a:r>
              <a:rPr lang="en-US" dirty="0" smtClean="0"/>
              <a:t>Business Processes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254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Dokumente und Einstellungen\Simon\Eigene Dateien\Dropbox\uni\Current\vortrag_phd_seminar_2012\walle\wall-e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57563"/>
            <a:ext cx="122396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de-DE" dirty="0" smtClean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de-DE" dirty="0" smtClean="0"/>
              <a:t>		               </a:t>
            </a:r>
            <a:r>
              <a:rPr lang="de-DE" dirty="0" err="1" smtClean="0"/>
              <a:t>Questions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</a:t>
            </a:r>
            <a:r>
              <a:rPr lang="en-US" dirty="0" smtClean="0"/>
              <a:t>Data About Pupils Incomplete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Data have </a:t>
            </a:r>
            <a:r>
              <a:rPr lang="en-US" dirty="0">
                <a:solidFill>
                  <a:srgbClr val="0000FF"/>
                </a:solidFill>
              </a:rPr>
              <a:t>not yet </a:t>
            </a:r>
            <a:r>
              <a:rPr lang="en-US" dirty="0"/>
              <a:t>been </a:t>
            </a:r>
            <a:r>
              <a:rPr lang="en-US" dirty="0">
                <a:solidFill>
                  <a:srgbClr val="0000FF"/>
                </a:solidFill>
              </a:rPr>
              <a:t>copied</a:t>
            </a:r>
            <a:r>
              <a:rPr lang="en-US" dirty="0"/>
              <a:t> from the local school database</a:t>
            </a:r>
            <a:br>
              <a:rPr lang="en-US" dirty="0"/>
            </a:br>
            <a:r>
              <a:rPr lang="en-US" dirty="0"/>
              <a:t>	to the central database</a:t>
            </a:r>
            <a:br>
              <a:rPr lang="en-US" dirty="0"/>
            </a:br>
            <a:r>
              <a:rPr lang="en-US" sz="800" dirty="0"/>
              <a:t>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copying</a:t>
            </a:r>
            <a:r>
              <a:rPr lang="en-US" dirty="0"/>
              <a:t> procedure has been </a:t>
            </a:r>
            <a:r>
              <a:rPr lang="en-US" dirty="0">
                <a:solidFill>
                  <a:srgbClr val="0000FF"/>
                </a:solidFill>
              </a:rPr>
              <a:t>aborted</a:t>
            </a:r>
          </a:p>
          <a:p>
            <a:endParaRPr lang="en-US" sz="800" dirty="0"/>
          </a:p>
          <a:p>
            <a:r>
              <a:rPr lang="en-US" dirty="0"/>
              <a:t>Pupils have been already registered/</a:t>
            </a:r>
            <a:br>
              <a:rPr lang="en-US" dirty="0"/>
            </a:br>
            <a:r>
              <a:rPr lang="en-US" dirty="0"/>
              <a:t>classes have been formed,</a:t>
            </a:r>
            <a:br>
              <a:rPr lang="en-US" dirty="0"/>
            </a:br>
            <a:r>
              <a:rPr lang="en-US" dirty="0"/>
              <a:t>	but pupils have </a:t>
            </a:r>
            <a:r>
              <a:rPr lang="en-US" dirty="0">
                <a:solidFill>
                  <a:srgbClr val="0000FF"/>
                </a:solidFill>
              </a:rPr>
              <a:t>not yet </a:t>
            </a:r>
            <a:r>
              <a:rPr lang="en-US" dirty="0"/>
              <a:t>been </a:t>
            </a:r>
            <a:r>
              <a:rPr lang="en-US" dirty="0">
                <a:solidFill>
                  <a:srgbClr val="0000FF"/>
                </a:solidFill>
              </a:rPr>
              <a:t>entered</a:t>
            </a:r>
            <a:r>
              <a:rPr lang="en-US" dirty="0"/>
              <a:t> into the database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800" dirty="0"/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Some schools </a:t>
            </a:r>
            <a:r>
              <a:rPr lang="en-US" dirty="0"/>
              <a:t>(e.g. vocational schools)</a:t>
            </a:r>
            <a:br>
              <a:rPr lang="en-US" dirty="0"/>
            </a:br>
            <a:r>
              <a:rPr lang="en-US" dirty="0"/>
              <a:t>	administer </a:t>
            </a:r>
            <a:r>
              <a:rPr lang="en-US" dirty="0">
                <a:solidFill>
                  <a:srgbClr val="0000FF"/>
                </a:solidFill>
              </a:rPr>
              <a:t>student grades </a:t>
            </a:r>
            <a:r>
              <a:rPr lang="en-US" dirty="0"/>
              <a:t>with Popcorn,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</a:rPr>
              <a:t>others not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</a:t>
            </a:r>
          </a:p>
          <a:p>
            <a:r>
              <a:rPr lang="en-US" dirty="0"/>
              <a:t>School careers of </a:t>
            </a:r>
            <a:r>
              <a:rPr lang="en-US" dirty="0">
                <a:solidFill>
                  <a:srgbClr val="0000FF"/>
                </a:solidFill>
              </a:rPr>
              <a:t>immigrants</a:t>
            </a:r>
            <a:r>
              <a:rPr lang="en-US" dirty="0"/>
              <a:t> are often not captured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923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But: Data are </a:t>
            </a:r>
            <a:r>
              <a:rPr lang="en-US" dirty="0" smtClean="0"/>
              <a:t>Partially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Grades </a:t>
            </a:r>
            <a:r>
              <a:rPr lang="en-US" dirty="0"/>
              <a:t>of students at </a:t>
            </a:r>
            <a:r>
              <a:rPr lang="en-US" dirty="0">
                <a:solidFill>
                  <a:srgbClr val="0000FF"/>
                </a:solidFill>
              </a:rPr>
              <a:t>vocational schools </a:t>
            </a:r>
            <a:r>
              <a:rPr lang="en-US" dirty="0"/>
              <a:t>are complete 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Grades of students at vocational schools are complete, </a:t>
            </a:r>
            <a:br>
              <a:rPr lang="en-US" dirty="0"/>
            </a:br>
            <a:r>
              <a:rPr lang="en-US" dirty="0"/>
              <a:t>	… after </a:t>
            </a:r>
            <a:r>
              <a:rPr lang="en-US" dirty="0">
                <a:solidFill>
                  <a:srgbClr val="0000FF"/>
                </a:solidFill>
              </a:rPr>
              <a:t>reports </a:t>
            </a:r>
            <a:r>
              <a:rPr lang="en-US" dirty="0"/>
              <a:t>have been </a:t>
            </a:r>
            <a:r>
              <a:rPr lang="en-US" dirty="0">
                <a:solidFill>
                  <a:srgbClr val="0000FF"/>
                </a:solidFill>
              </a:rPr>
              <a:t>handed 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Classes at school X are complete, </a:t>
            </a:r>
            <a:br>
              <a:rPr lang="en-US" dirty="0"/>
            </a:br>
            <a:r>
              <a:rPr lang="en-US" dirty="0"/>
              <a:t>	when the </a:t>
            </a:r>
            <a:r>
              <a:rPr lang="en-US" dirty="0">
                <a:solidFill>
                  <a:srgbClr val="0000FF"/>
                </a:solidFill>
              </a:rPr>
              <a:t>classes have been formed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… and </a:t>
            </a:r>
            <a:r>
              <a:rPr lang="en-US" dirty="0">
                <a:solidFill>
                  <a:srgbClr val="0000FF"/>
                </a:solidFill>
              </a:rPr>
              <a:t>entered into Popcorn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008000"/>
                </a:solidFill>
              </a:rPr>
              <a:t>   How can we use information about partial completeness? Meta data!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5724128" y="1628800"/>
            <a:ext cx="3204864" cy="1368152"/>
          </a:xfrm>
          <a:prstGeom prst="cloudCallout">
            <a:avLst>
              <a:gd name="adj1" fmla="val -112590"/>
              <a:gd name="adj2" fmla="val -527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</a:rPr>
              <a:t>Business rules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572000" y="3284984"/>
            <a:ext cx="4192653" cy="1512168"/>
          </a:xfrm>
          <a:prstGeom prst="cloudCallout">
            <a:avLst>
              <a:gd name="adj1" fmla="val -55104"/>
              <a:gd name="adj2" fmla="val -523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</a:rPr>
              <a:t>Deadlines of</a:t>
            </a:r>
            <a:br>
              <a:rPr lang="en-US" sz="2400" i="1" dirty="0" smtClean="0">
                <a:solidFill>
                  <a:srgbClr val="000000"/>
                </a:solidFill>
              </a:rPr>
            </a:br>
            <a:r>
              <a:rPr lang="en-US" sz="2400" i="1" dirty="0" smtClean="0">
                <a:solidFill>
                  <a:srgbClr val="000000"/>
                </a:solidFill>
              </a:rPr>
              <a:t>business processes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355976" y="2852936"/>
            <a:ext cx="4192653" cy="1512168"/>
          </a:xfrm>
          <a:prstGeom prst="cloudCallout">
            <a:avLst>
              <a:gd name="adj1" fmla="val -54460"/>
              <a:gd name="adj2" fmla="val 82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</a:rPr>
              <a:t>Stadium of a </a:t>
            </a:r>
            <a:br>
              <a:rPr lang="en-US" sz="2400" i="1" dirty="0" smtClean="0">
                <a:solidFill>
                  <a:srgbClr val="000000"/>
                </a:solidFill>
              </a:rPr>
            </a:br>
            <a:r>
              <a:rPr lang="en-US" sz="2400" i="1" dirty="0" smtClean="0">
                <a:solidFill>
                  <a:srgbClr val="000000"/>
                </a:solidFill>
              </a:rPr>
              <a:t>business process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519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756320"/>
          </a:xfrm>
        </p:spPr>
        <p:txBody>
          <a:bodyPr/>
          <a:lstStyle/>
          <a:p>
            <a:r>
              <a:rPr lang="en-US" sz="3000" dirty="0"/>
              <a:t>Use Metadata to </a:t>
            </a:r>
            <a:r>
              <a:rPr lang="en-US" sz="3000" dirty="0" smtClean="0"/>
              <a:t>Guarantee Completeness</a:t>
            </a:r>
            <a:r>
              <a:rPr lang="en-US" sz="3000" dirty="0"/>
              <a:t>!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"/>
          </p:nvPr>
        </p:nvSpPr>
        <p:spPr>
          <a:xfrm>
            <a:off x="518864" y="1124745"/>
            <a:ext cx="8229600" cy="5184576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en-US" sz="2400" dirty="0"/>
          </a:p>
          <a:p>
            <a:pPr marL="0" indent="0">
              <a:buFont typeface="Wingdings 3" pitchFamily="18" charset="2"/>
              <a:buNone/>
            </a:pPr>
            <a:r>
              <a:rPr lang="en-US" sz="2400" dirty="0" smtClean="0"/>
              <a:t>Suppose, we know whether </a:t>
            </a:r>
            <a:r>
              <a:rPr lang="en-US" sz="2400" dirty="0" smtClean="0">
                <a:solidFill>
                  <a:srgbClr val="0000FF"/>
                </a:solidFill>
              </a:rPr>
              <a:t>parts </a:t>
            </a:r>
            <a:r>
              <a:rPr lang="en-US" sz="2400" dirty="0" smtClean="0"/>
              <a:t>of a </a:t>
            </a:r>
            <a:r>
              <a:rPr lang="en-US" sz="2400" dirty="0" err="1" smtClean="0"/>
              <a:t>db</a:t>
            </a:r>
            <a:r>
              <a:rPr lang="en-US" sz="2400" dirty="0" smtClean="0"/>
              <a:t> are complete, e.g.,</a:t>
            </a:r>
            <a:br>
              <a:rPr lang="en-US" sz="2400" dirty="0" smtClean="0"/>
            </a:br>
            <a:r>
              <a:rPr lang="en-US" sz="1000" dirty="0" smtClean="0"/>
              <a:t> </a:t>
            </a:r>
            <a:endParaRPr lang="en-US" sz="1000" dirty="0" smtClean="0">
              <a:solidFill>
                <a:srgbClr val="0000FF"/>
              </a:solidFill>
            </a:endParaRPr>
          </a:p>
          <a:p>
            <a:pPr lvl="1"/>
            <a:endParaRPr lang="en-US" sz="2400" dirty="0" smtClean="0">
              <a:solidFill>
                <a:srgbClr val="00B050"/>
              </a:solidFill>
            </a:endParaRP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“</a:t>
            </a:r>
            <a:r>
              <a:rPr lang="en-US" sz="2400" i="1" dirty="0" smtClean="0">
                <a:solidFill>
                  <a:srgbClr val="00B050"/>
                </a:solidFill>
              </a:rPr>
              <a:t>The grades from </a:t>
            </a:r>
            <a:r>
              <a:rPr lang="en-US" sz="2400" i="1" u="sng" dirty="0" smtClean="0">
                <a:solidFill>
                  <a:srgbClr val="00B050"/>
                </a:solidFill>
              </a:rPr>
              <a:t>vocational schools</a:t>
            </a:r>
            <a:r>
              <a:rPr lang="en-US" sz="2400" i="1" dirty="0" smtClean="0">
                <a:solidFill>
                  <a:srgbClr val="00B050"/>
                </a:solidFill>
              </a:rPr>
              <a:t> are complete</a:t>
            </a:r>
            <a:r>
              <a:rPr lang="en-US" sz="2400" dirty="0" smtClean="0">
                <a:solidFill>
                  <a:srgbClr val="00B050"/>
                </a:solidFill>
              </a:rPr>
              <a:t>”</a:t>
            </a:r>
          </a:p>
          <a:p>
            <a:pPr lvl="1"/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400" dirty="0" smtClean="0">
              <a:solidFill>
                <a:srgbClr val="00B050"/>
              </a:solidFill>
            </a:endParaRP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 “</a:t>
            </a:r>
            <a:r>
              <a:rPr lang="en-US" sz="2400" i="1" dirty="0" smtClean="0">
                <a:solidFill>
                  <a:srgbClr val="00B050"/>
                </a:solidFill>
              </a:rPr>
              <a:t>The </a:t>
            </a:r>
            <a:r>
              <a:rPr lang="en-US" sz="2400" i="1" u="sng" dirty="0" smtClean="0">
                <a:solidFill>
                  <a:srgbClr val="00B050"/>
                </a:solidFill>
              </a:rPr>
              <a:t>Math</a:t>
            </a:r>
            <a:r>
              <a:rPr lang="en-US" sz="2400" i="1" dirty="0" smtClean="0">
                <a:solidFill>
                  <a:srgbClr val="00B050"/>
                </a:solidFill>
              </a:rPr>
              <a:t> grades from </a:t>
            </a:r>
            <a:r>
              <a:rPr lang="en-US" sz="2400" i="1" u="sng" dirty="0" smtClean="0">
                <a:solidFill>
                  <a:srgbClr val="00B050"/>
                </a:solidFill>
              </a:rPr>
              <a:t>primary schools</a:t>
            </a:r>
            <a:r>
              <a:rPr lang="en-US" sz="2400" i="1" dirty="0" smtClean="0">
                <a:solidFill>
                  <a:srgbClr val="00B050"/>
                </a:solidFill>
              </a:rPr>
              <a:t> are complete</a:t>
            </a:r>
            <a:r>
              <a:rPr lang="en-US" sz="2400" dirty="0" smtClean="0">
                <a:solidFill>
                  <a:srgbClr val="00B050"/>
                </a:solidFill>
              </a:rPr>
              <a:t>”</a:t>
            </a:r>
          </a:p>
          <a:p>
            <a:pPr marL="0" indent="0">
              <a:buFont typeface="Wingdings 3" pitchFamily="18" charset="2"/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latin typeface="Wingdings" pitchFamily="2" charset="2"/>
              <a:ea typeface="Wingdings" pitchFamily="2" charset="2"/>
              <a:cs typeface="Wingdings" pitchFamily="2" charset="2"/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latin typeface="Wingdings" pitchFamily="2" charset="2"/>
              <a:ea typeface="Wingdings" pitchFamily="2" charset="2"/>
              <a:cs typeface="Wingdings" pitchFamily="2" charset="2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latin typeface="Wingdings" pitchFamily="2" charset="2"/>
                <a:ea typeface="Wingdings" pitchFamily="2" charset="2"/>
                <a:cs typeface="Wingdings" pitchFamily="2" charset="2"/>
                <a:sym typeface="Wingdings" pitchFamily="2" charset="2"/>
              </a:rPr>
              <a:t></a:t>
            </a:r>
            <a:r>
              <a:rPr lang="en-US" sz="2400" dirty="0" smtClean="0">
                <a:ea typeface="Wingdings" pitchFamily="2" charset="2"/>
                <a:cs typeface="Wingdings" pitchFamily="2" charset="2"/>
                <a:sym typeface="Wingdings" pitchFamily="2" charset="2"/>
              </a:rPr>
              <a:t> </a:t>
            </a:r>
            <a:r>
              <a:rPr lang="en-US" sz="2400" dirty="0">
                <a:ea typeface="Wingdings" pitchFamily="2" charset="2"/>
                <a:cs typeface="Wingdings" pitchFamily="2" charset="2"/>
                <a:sym typeface="Wingdings" pitchFamily="2" charset="2"/>
              </a:rPr>
              <a:t>Idea:  Assess completeness of a query </a:t>
            </a:r>
            <a:br>
              <a:rPr lang="en-US" sz="2400" dirty="0">
                <a:ea typeface="Wingdings" pitchFamily="2" charset="2"/>
                <a:cs typeface="Wingdings" pitchFamily="2" charset="2"/>
                <a:sym typeface="Wingdings" pitchFamily="2" charset="2"/>
              </a:rPr>
            </a:br>
            <a:r>
              <a:rPr lang="en-US" sz="2400" dirty="0">
                <a:ea typeface="Wingdings" pitchFamily="2" charset="2"/>
                <a:cs typeface="Wingdings" pitchFamily="2" charset="2"/>
                <a:sym typeface="Wingdings" pitchFamily="2" charset="2"/>
              </a:rPr>
              <a:t>             using </a:t>
            </a:r>
            <a:r>
              <a:rPr lang="en-US" sz="2400" dirty="0">
                <a:solidFill>
                  <a:srgbClr val="FF0000"/>
                </a:solidFill>
                <a:ea typeface="Wingdings" pitchFamily="2" charset="2"/>
                <a:cs typeface="Wingdings" pitchFamily="2" charset="2"/>
                <a:sym typeface="Wingdings" pitchFamily="2" charset="2"/>
              </a:rPr>
              <a:t>completeness assertions </a:t>
            </a:r>
            <a:r>
              <a:rPr lang="en-US" sz="2400" dirty="0">
                <a:ea typeface="Wingdings" pitchFamily="2" charset="2"/>
                <a:cs typeface="Wingdings" pitchFamily="2" charset="2"/>
                <a:sym typeface="Wingdings" pitchFamily="2" charset="2"/>
              </a:rPr>
              <a:t>for (parts of) tables</a:t>
            </a:r>
            <a:endParaRPr lang="en-US" sz="2400" dirty="0"/>
          </a:p>
          <a:p>
            <a:pPr marL="0" indent="0">
              <a:buFont typeface="Wingdings 3" pitchFamily="18" charset="2"/>
              <a:buNone/>
            </a:pPr>
            <a:endParaRPr lang="en-US" sz="2400" dirty="0" smtClean="0"/>
          </a:p>
        </p:txBody>
      </p:sp>
      <p:sp>
        <p:nvSpPr>
          <p:cNvPr id="10" name="Rounded Rectangular Callout 9"/>
          <p:cNvSpPr/>
          <p:nvPr/>
        </p:nvSpPr>
        <p:spPr>
          <a:xfrm>
            <a:off x="106288" y="908720"/>
            <a:ext cx="5257800" cy="1547812"/>
          </a:xfrm>
          <a:prstGeom prst="wedgeRoundRectCallout">
            <a:avLst>
              <a:gd name="adj1" fmla="val -8371"/>
              <a:gd name="adj2" fmla="val 64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...  vocational schools use </a:t>
            </a:r>
            <a:br>
              <a:rPr lang="en-US" sz="2400" dirty="0"/>
            </a:br>
            <a:r>
              <a:rPr lang="en-US" sz="2400" dirty="0"/>
              <a:t>the information system of the province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 manage grades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940152" y="4365104"/>
            <a:ext cx="3168650" cy="1547812"/>
          </a:xfrm>
          <a:prstGeom prst="wedgeRoundRectCallout">
            <a:avLst>
              <a:gd name="adj1" fmla="val -73691"/>
              <a:gd name="adj2" fmla="val -5627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... primary schools </a:t>
            </a:r>
            <a:br>
              <a:rPr lang="en-US" sz="2400" dirty="0"/>
            </a:br>
            <a:r>
              <a:rPr lang="en-US" sz="2400" dirty="0"/>
              <a:t>took part in a survey </a:t>
            </a:r>
            <a:br>
              <a:rPr lang="en-US" sz="2400" dirty="0"/>
            </a:br>
            <a:r>
              <a:rPr lang="en-US" sz="2400" dirty="0"/>
              <a:t>of </a:t>
            </a:r>
            <a:r>
              <a:rPr lang="en-US" sz="2400" dirty="0" smtClean="0"/>
              <a:t>Math </a:t>
            </a:r>
            <a:r>
              <a:rPr lang="en-US" sz="2400" dirty="0"/>
              <a:t>education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60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Query </a:t>
            </a:r>
            <a:r>
              <a:rPr lang="de-DE" dirty="0" err="1" smtClean="0"/>
              <a:t>Completeness</a:t>
            </a:r>
            <a:endParaRPr lang="de-DE" dirty="0" smtClean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403850" y="3979863"/>
            <a:ext cx="3027363" cy="2152650"/>
            <a:chOff x="5403313" y="3980490"/>
            <a:chExt cx="3028286" cy="2152679"/>
          </a:xfrm>
        </p:grpSpPr>
        <p:pic>
          <p:nvPicPr>
            <p:cNvPr id="17438" name="Picture 2" descr="C:\Dokumente und Einstellungen\Simon\Eigene Dateien\Dropbox\uni\Current\vortrag_phd_seminar_2012\walle\wall-e1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03313" y="5153682"/>
              <a:ext cx="1223963" cy="97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bgerundete rechteckige Legende 16"/>
            <p:cNvSpPr/>
            <p:nvPr/>
          </p:nvSpPr>
          <p:spPr>
            <a:xfrm>
              <a:off x="6923014" y="3980490"/>
              <a:ext cx="1508585" cy="1376381"/>
            </a:xfrm>
            <a:prstGeom prst="wedgeRoundRectCallout">
              <a:avLst>
                <a:gd name="adj1" fmla="val -84430"/>
                <a:gd name="adj2" fmla="val 47116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 err="1"/>
                <a:t>You</a:t>
              </a:r>
              <a:r>
                <a:rPr lang="de-DE" sz="1300" i="1" dirty="0"/>
                <a:t> </a:t>
              </a:r>
              <a:r>
                <a:rPr lang="de-DE" sz="1300" b="1" i="1" dirty="0" err="1"/>
                <a:t>cannot</a:t>
              </a:r>
              <a:r>
                <a:rPr lang="de-DE" sz="1300" i="1" dirty="0"/>
                <a:t>, </a:t>
              </a:r>
              <a:r>
                <a:rPr lang="de-DE" sz="1300" i="1" dirty="0" err="1"/>
                <a:t>because</a:t>
              </a:r>
              <a:r>
                <a:rPr lang="de-DE" sz="1300" i="1" dirty="0"/>
                <a:t> </a:t>
              </a:r>
              <a:r>
                <a:rPr lang="de-DE" sz="1300" i="1" dirty="0" err="1"/>
                <a:t>information</a:t>
              </a:r>
              <a:r>
                <a:rPr lang="de-DE" sz="1300" i="1" dirty="0"/>
                <a:t> </a:t>
              </a:r>
              <a:r>
                <a:rPr lang="de-DE" sz="1300" i="1" dirty="0" err="1"/>
                <a:t>about</a:t>
              </a:r>
              <a:r>
                <a:rPr lang="de-DE" sz="1300" i="1" dirty="0"/>
                <a:t> </a:t>
              </a:r>
              <a:r>
                <a:rPr lang="de-DE" sz="1300" i="1" dirty="0" err="1"/>
                <a:t>pupils</a:t>
              </a:r>
              <a:r>
                <a:rPr lang="de-DE" sz="1300" i="1" dirty="0"/>
                <a:t>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high </a:t>
              </a:r>
              <a:r>
                <a:rPr lang="de-DE" sz="1300" i="1" dirty="0" err="1"/>
                <a:t>schools</a:t>
              </a:r>
              <a:r>
                <a:rPr lang="de-DE" sz="1300" i="1" dirty="0"/>
                <a:t> </a:t>
              </a:r>
              <a:r>
                <a:rPr lang="de-DE" sz="1300" i="1" dirty="0" err="1"/>
                <a:t>could</a:t>
              </a:r>
              <a:r>
                <a:rPr lang="de-DE" sz="1300" i="1" dirty="0"/>
                <a:t> </a:t>
              </a:r>
              <a:r>
                <a:rPr lang="de-DE" sz="1300" i="1" dirty="0" err="1"/>
                <a:t>be</a:t>
              </a:r>
              <a:r>
                <a:rPr lang="de-DE" sz="1300" i="1" dirty="0"/>
                <a:t> </a:t>
              </a:r>
              <a:r>
                <a:rPr lang="de-DE" sz="1300" i="1" dirty="0" err="1"/>
                <a:t>missing</a:t>
              </a:r>
              <a:endParaRPr lang="de-DE" sz="1300" i="1" dirty="0"/>
            </a:p>
          </p:txBody>
        </p:sp>
      </p:grpSp>
      <p:sp>
        <p:nvSpPr>
          <p:cNvPr id="17411" name="TextBox 38"/>
          <p:cNvSpPr txBox="1">
            <a:spLocks noChangeArrowheads="1"/>
          </p:cNvSpPr>
          <p:nvPr/>
        </p:nvSpPr>
        <p:spPr bwMode="auto">
          <a:xfrm>
            <a:off x="3924300" y="4286250"/>
            <a:ext cx="33369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i="1">
                <a:latin typeface="Gill Sans MT" pitchFamily="34" charset="0"/>
              </a:rPr>
              <a:t>Space of possible information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4668838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Gill Sans MT" pitchFamily="34" charset="0"/>
              </a:rPr>
              <a:t>Assertions about </a:t>
            </a:r>
            <a:r>
              <a:rPr lang="en-US" sz="1400" i="1">
                <a:solidFill>
                  <a:srgbClr val="2BA91F"/>
                </a:solidFill>
                <a:latin typeface="Gill Sans MT" pitchFamily="34" charset="0"/>
              </a:rPr>
              <a:t>partial completeness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417763"/>
            <a:ext cx="20907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2417763"/>
            <a:ext cx="209073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2422525"/>
            <a:ext cx="20923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66788" y="3756025"/>
            <a:ext cx="2381250" cy="811213"/>
            <a:chOff x="966394" y="3755718"/>
            <a:chExt cx="2381470" cy="811833"/>
          </a:xfrm>
        </p:grpSpPr>
        <p:sp>
          <p:nvSpPr>
            <p:cNvPr id="46" name="Abgerundete rechteckige Legende 50"/>
            <p:cNvSpPr/>
            <p:nvPr/>
          </p:nvSpPr>
          <p:spPr>
            <a:xfrm>
              <a:off x="2019003" y="3979727"/>
              <a:ext cx="1328861" cy="587824"/>
            </a:xfrm>
            <a:prstGeom prst="wedgeRoundRectCallout">
              <a:avLst>
                <a:gd name="adj1" fmla="val -84176"/>
                <a:gd name="adj2" fmla="val -41067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 err="1">
                  <a:solidFill>
                    <a:srgbClr val="2BA91F"/>
                  </a:solidFill>
                </a:rPr>
                <a:t>Biology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>
                  <a:solidFill>
                    <a:srgbClr val="2BA91F"/>
                  </a:solidFill>
                </a:rPr>
                <a:t>high </a:t>
              </a:r>
              <a:r>
                <a:rPr lang="de-DE" sz="1300" i="1" dirty="0" err="1">
                  <a:solidFill>
                    <a:srgbClr val="2BA91F"/>
                  </a:solidFill>
                </a:rPr>
                <a:t>schools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17437" name="Picture 6" descr="C:\Users\simon\Dropbox\uni\Current\ebiss_poster\mitarbeiterin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966394" y="3755718"/>
              <a:ext cx="630809" cy="67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2422525"/>
            <a:ext cx="20907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759325" y="1484313"/>
            <a:ext cx="3654425" cy="2214562"/>
            <a:chOff x="4759200" y="1484783"/>
            <a:chExt cx="3654971" cy="2213852"/>
          </a:xfrm>
        </p:grpSpPr>
        <p:grpSp>
          <p:nvGrpSpPr>
            <p:cNvPr id="17431" name="Group 8"/>
            <p:cNvGrpSpPr>
              <a:grpSpLocks/>
            </p:cNvGrpSpPr>
            <p:nvPr/>
          </p:nvGrpSpPr>
          <p:grpSpPr bwMode="auto">
            <a:xfrm>
              <a:off x="5403313" y="1484783"/>
              <a:ext cx="3010858" cy="2213852"/>
              <a:chOff x="5403313" y="1484783"/>
              <a:chExt cx="3010858" cy="2213852"/>
            </a:xfrm>
          </p:grpSpPr>
          <p:sp>
            <p:nvSpPr>
              <p:cNvPr id="43" name="Abgerundete rechteckige Legende 47"/>
              <p:cNvSpPr/>
              <p:nvPr/>
            </p:nvSpPr>
            <p:spPr>
              <a:xfrm>
                <a:off x="6372341" y="1484783"/>
                <a:ext cx="2041830" cy="1114068"/>
              </a:xfrm>
              <a:prstGeom prst="wedgeRoundRectCallout">
                <a:avLst>
                  <a:gd name="adj1" fmla="val 19140"/>
                  <a:gd name="adj2" fmla="val 97599"/>
                  <a:gd name="adj3" fmla="val 16667"/>
                </a:avLst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300" i="1" dirty="0"/>
                  <a:t>I </a:t>
                </a:r>
                <a:r>
                  <a:rPr lang="de-DE" sz="1300" i="1" dirty="0" err="1"/>
                  <a:t>want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to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know</a:t>
                </a:r>
                <a:r>
                  <a:rPr lang="de-DE" sz="1300" i="1" dirty="0"/>
                  <a:t> </a:t>
                </a:r>
                <a:br>
                  <a:rPr lang="de-DE" sz="1300" i="1" dirty="0"/>
                </a:br>
                <a:r>
                  <a:rPr lang="de-DE" sz="1300" i="1" dirty="0"/>
                  <a:t> 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“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How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many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pupils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</a:t>
                </a:r>
                <a:br>
                  <a:rPr lang="de-DE" sz="1300" i="1" dirty="0">
                    <a:solidFill>
                      <a:srgbClr val="FF0000"/>
                    </a:solidFill>
                  </a:rPr>
                </a:br>
                <a:r>
                  <a:rPr lang="de-DE" sz="1300" i="1" dirty="0">
                    <a:solidFill>
                      <a:srgbClr val="FF0000"/>
                    </a:solidFill>
                  </a:rPr>
                  <a:t>   </a:t>
                </a:r>
                <a:r>
                  <a:rPr lang="de-DE" sz="1300" i="1" dirty="0" err="1">
                    <a:solidFill>
                      <a:srgbClr val="FF0000"/>
                    </a:solidFill>
                  </a:rPr>
                  <a:t>have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 grade A in </a:t>
                </a:r>
                <a:r>
                  <a:rPr lang="de-DE" sz="1300" i="1" dirty="0" err="1" smtClean="0">
                    <a:solidFill>
                      <a:srgbClr val="FF0000"/>
                    </a:solidFill>
                  </a:rPr>
                  <a:t>Math</a:t>
                </a:r>
                <a:r>
                  <a:rPr lang="de-DE" sz="1300" i="1" dirty="0" smtClean="0">
                    <a:solidFill>
                      <a:srgbClr val="FF0000"/>
                    </a:solidFill>
                  </a:rPr>
                  <a:t>?</a:t>
                </a:r>
                <a:r>
                  <a:rPr lang="de-DE" sz="1300" i="1" dirty="0">
                    <a:solidFill>
                      <a:srgbClr val="FF0000"/>
                    </a:solidFill>
                  </a:rPr>
                  <a:t>“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300" i="1" dirty="0"/>
                  <a:t>Can I </a:t>
                </a:r>
                <a:r>
                  <a:rPr lang="de-DE" sz="1300" i="1" dirty="0" err="1"/>
                  <a:t>trust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the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query</a:t>
                </a:r>
                <a:r>
                  <a:rPr lang="de-DE" sz="1300" i="1" dirty="0"/>
                  <a:t> </a:t>
                </a:r>
                <a:r>
                  <a:rPr lang="de-DE" sz="1300" i="1" dirty="0" err="1"/>
                  <a:t>answer</a:t>
                </a:r>
                <a:r>
                  <a:rPr lang="de-DE" sz="1300" i="1" dirty="0"/>
                  <a:t>?</a:t>
                </a:r>
              </a:p>
            </p:txBody>
          </p:sp>
          <p:pic>
            <p:nvPicPr>
              <p:cNvPr id="17434" name="Picture 8" descr="C:\Users\simon\Dropbox\uni\Current\ebiss_poster\statistiker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647510" y="2874922"/>
                <a:ext cx="766661" cy="823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4" name="Straight Connector 53"/>
              <p:cNvCxnSpPr/>
              <p:nvPr/>
            </p:nvCxnSpPr>
            <p:spPr>
              <a:xfrm flipV="1">
                <a:off x="5403821" y="3087644"/>
                <a:ext cx="2211719" cy="856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4759200" y="2852769"/>
              <a:ext cx="631919" cy="6443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36638" y="1484313"/>
            <a:ext cx="2382837" cy="933450"/>
            <a:chOff x="1037275" y="1484783"/>
            <a:chExt cx="2382596" cy="933343"/>
          </a:xfrm>
        </p:grpSpPr>
        <p:sp>
          <p:nvSpPr>
            <p:cNvPr id="44" name="Abgerundete rechteckige Legende 48"/>
            <p:cNvSpPr/>
            <p:nvPr/>
          </p:nvSpPr>
          <p:spPr>
            <a:xfrm>
              <a:off x="2003964" y="1484783"/>
              <a:ext cx="1415907" cy="665086"/>
            </a:xfrm>
            <a:prstGeom prst="wedgeRoundRectCallout">
              <a:avLst>
                <a:gd name="adj1" fmla="val -81068"/>
                <a:gd name="adj2" fmla="val 28500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vocational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schools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17430" name="Picture 7" descr="C:\Users\simon\Dropbox\uni\Current\ebiss_poster\mitarbeiterin2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H="1">
              <a:off x="1037275" y="1847897"/>
              <a:ext cx="530734" cy="570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63613" y="2720975"/>
            <a:ext cx="2528887" cy="779463"/>
            <a:chOff x="963851" y="2720421"/>
            <a:chExt cx="2528029" cy="780585"/>
          </a:xfrm>
        </p:grpSpPr>
        <p:sp>
          <p:nvSpPr>
            <p:cNvPr id="45" name="Abgerundete rechteckige Legende 49"/>
            <p:cNvSpPr/>
            <p:nvPr/>
          </p:nvSpPr>
          <p:spPr>
            <a:xfrm>
              <a:off x="1916028" y="2720421"/>
              <a:ext cx="1575852" cy="780585"/>
            </a:xfrm>
            <a:prstGeom prst="wedgeRoundRectCallout">
              <a:avLst>
                <a:gd name="adj1" fmla="val -74471"/>
                <a:gd name="adj2" fmla="val -5413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00" i="1" dirty="0"/>
                <a:t>All </a:t>
              </a:r>
              <a:r>
                <a:rPr lang="de-DE" sz="1300" i="1" dirty="0" err="1" smtClean="0">
                  <a:solidFill>
                    <a:srgbClr val="2BA91F"/>
                  </a:solidFill>
                </a:rPr>
                <a:t>Math</a:t>
              </a:r>
              <a:r>
                <a:rPr lang="de-DE" sz="1300" i="1" dirty="0" smtClean="0">
                  <a:solidFill>
                    <a:srgbClr val="2BA91F"/>
                  </a:solidFill>
                </a:rPr>
                <a:t> </a:t>
              </a:r>
              <a:r>
                <a:rPr lang="de-DE" sz="1300" i="1" dirty="0"/>
                <a:t>grades </a:t>
              </a:r>
              <a:r>
                <a:rPr lang="de-DE" sz="1300" i="1" dirty="0" err="1"/>
                <a:t>from</a:t>
              </a:r>
              <a:r>
                <a:rPr lang="de-DE" sz="1300" i="1" dirty="0"/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primary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>
                  <a:solidFill>
                    <a:srgbClr val="2BA91F"/>
                  </a:solidFill>
                </a:rPr>
                <a:t>schools</a:t>
              </a:r>
              <a:r>
                <a:rPr lang="de-DE" sz="1300" i="1" dirty="0">
                  <a:solidFill>
                    <a:srgbClr val="2BA91F"/>
                  </a:solidFill>
                </a:rPr>
                <a:t> </a:t>
              </a:r>
              <a:r>
                <a:rPr lang="de-DE" sz="1300" i="1" dirty="0" err="1"/>
                <a:t>are</a:t>
              </a:r>
              <a:r>
                <a:rPr lang="de-DE" sz="1300" i="1" dirty="0"/>
                <a:t> </a:t>
              </a:r>
              <a:r>
                <a:rPr lang="de-DE" sz="1300" i="1" dirty="0" err="1"/>
                <a:t>complete</a:t>
              </a:r>
              <a:endParaRPr lang="de-DE" sz="1300" i="1" dirty="0"/>
            </a:p>
          </p:txBody>
        </p:sp>
        <p:pic>
          <p:nvPicPr>
            <p:cNvPr id="17428" name="Picture 5" descr="C:\Users\simon\Dropbox\uni\Current\ebiss_poster\mitarbeiter1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963851" y="2835223"/>
              <a:ext cx="549088" cy="58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3" name="Straight Arrow Connector 40"/>
          <p:cNvCxnSpPr/>
          <p:nvPr/>
        </p:nvCxnSpPr>
        <p:spPr bwMode="auto">
          <a:xfrm>
            <a:off x="1563688" y="2006600"/>
            <a:ext cx="2936875" cy="71437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0"/>
          <p:cNvCxnSpPr/>
          <p:nvPr/>
        </p:nvCxnSpPr>
        <p:spPr bwMode="auto">
          <a:xfrm>
            <a:off x="1530350" y="3068638"/>
            <a:ext cx="3429000" cy="357187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0"/>
          <p:cNvCxnSpPr/>
          <p:nvPr/>
        </p:nvCxnSpPr>
        <p:spPr bwMode="auto">
          <a:xfrm flipV="1">
            <a:off x="1563688" y="3756025"/>
            <a:ext cx="2346325" cy="27622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29.05.2014</a:t>
            </a:r>
            <a:endParaRPr lang="it-IT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Completeness of Queries over Incomplete Databases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6540</TotalTime>
  <Words>3042</Words>
  <Application>Microsoft Macintosh PowerPoint</Application>
  <PresentationFormat>On-screen Show (4:3)</PresentationFormat>
  <Paragraphs>864</Paragraphs>
  <Slides>58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Origin</vt:lpstr>
      <vt:lpstr>Equation</vt:lpstr>
      <vt:lpstr>Completeness of Queries  over Incomplete Databases</vt:lpstr>
      <vt:lpstr>Background</vt:lpstr>
      <vt:lpstr>PowerPoint Presentation</vt:lpstr>
      <vt:lpstr>Incompleteness in the School Data</vt:lpstr>
      <vt:lpstr>Consequence: Query Answers are Incorrect</vt:lpstr>
      <vt:lpstr>Why are Data About Pupils Incomplete?</vt:lpstr>
      <vt:lpstr>But: Data are Partially Complete</vt:lpstr>
      <vt:lpstr>Use Metadata to Guarantee Completeness!</vt:lpstr>
      <vt:lpstr>Reasoning about Query Completeness</vt:lpstr>
      <vt:lpstr>Reasoning about Query Completeness (2)</vt:lpstr>
      <vt:lpstr>Research Questions: How can one ... </vt:lpstr>
      <vt:lpstr>MAGIK (= Managing Incomplete Knowledge)</vt:lpstr>
      <vt:lpstr>Running Example: Schema</vt:lpstr>
      <vt:lpstr>Notation: Databases</vt:lpstr>
      <vt:lpstr>Notation: Conjunctive Queries</vt:lpstr>
      <vt:lpstr>Notation: Conjunctive Queries (2)</vt:lpstr>
      <vt:lpstr>Possible Completeness Statements</vt:lpstr>
      <vt:lpstr>Formalization: Incomplete Database</vt:lpstr>
      <vt:lpstr>Example: An Incomplete Database</vt:lpstr>
      <vt:lpstr>Formalization: Query Completeness</vt:lpstr>
      <vt:lpstr>Example: Query Completeness</vt:lpstr>
      <vt:lpstr>Example: Query Completeness (2)</vt:lpstr>
      <vt:lpstr>Table Completeness Statements: Idea</vt:lpstr>
      <vt:lpstr>Table Completeness Statements [Halevy 96]</vt:lpstr>
      <vt:lpstr>Example: TC Statement Satisfaction</vt:lpstr>
      <vt:lpstr>The TC-QC Reasoning Problem</vt:lpstr>
      <vt:lpstr>Reasoning: The Principle</vt:lpstr>
      <vt:lpstr>Reasoning: The Principle (2)</vt:lpstr>
      <vt:lpstr>Reasoning: The Principle (3)</vt:lpstr>
      <vt:lpstr>TC-Transformation</vt:lpstr>
      <vt:lpstr>TC-Transformations: Properties</vt:lpstr>
      <vt:lpstr>TC-QC Reasoning: Relational Case</vt:lpstr>
      <vt:lpstr>Example: TC-QC with Comparisons</vt:lpstr>
      <vt:lpstr>TC-QC Reasoning with Comparisons</vt:lpstr>
      <vt:lpstr>Set Semantics vs. Bag Semantics</vt:lpstr>
      <vt:lpstr>TC-QC Reasoning for Bag Semantics</vt:lpstr>
      <vt:lpstr>Complexity</vt:lpstr>
      <vt:lpstr>TC-QCbag - Complexity</vt:lpstr>
      <vt:lpstr>TC-QCset - Complexity</vt:lpstr>
      <vt:lpstr>How Can One Implement  Completeness Reasoning?</vt:lpstr>
      <vt:lpstr>PowerPoint Presentation</vt:lpstr>
      <vt:lpstr>Completeness on the Semantic Web</vt:lpstr>
      <vt:lpstr>DBPedia Misses Some Facts …</vt:lpstr>
      <vt:lpstr>IMDB Has Completeness Guarantees</vt:lpstr>
      <vt:lpstr>If Completeness Info Were Available in RDF …</vt:lpstr>
      <vt:lpstr>Federated Framework</vt:lpstr>
      <vt:lpstr>Completeness of SPARQL Queries over RDF Sources</vt:lpstr>
      <vt:lpstr>Verifying Query Completenessover Processes</vt:lpstr>
      <vt:lpstr>Enrolment Process in a School</vt:lpstr>
      <vt:lpstr>Observation</vt:lpstr>
      <vt:lpstr>Real-world and Copy Effects </vt:lpstr>
      <vt:lpstr>Transition Systems for Process Instances</vt:lpstr>
      <vt:lpstr>Transition Systems for Process Instances</vt:lpstr>
      <vt:lpstr>Completeness Verification</vt:lpstr>
      <vt:lpstr>Verification: Example Revisited</vt:lpstr>
      <vt:lpstr>Possible Applications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Completeness of Queries over Incomplete Databases</dc:title>
  <dc:subject/>
  <dc:creator>Werner Nutt</dc:creator>
  <cp:keywords/>
  <dc:description/>
  <cp:lastModifiedBy>Werner Nutt</cp:lastModifiedBy>
  <cp:revision>898</cp:revision>
  <cp:lastPrinted>2012-11-04T17:15:02Z</cp:lastPrinted>
  <dcterms:created xsi:type="dcterms:W3CDTF">2012-01-06T08:51:23Z</dcterms:created>
  <dcterms:modified xsi:type="dcterms:W3CDTF">2014-05-29T06:58:15Z</dcterms:modified>
  <cp:category/>
</cp:coreProperties>
</file>